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7" r:id="rId2"/>
    <p:sldId id="269" r:id="rId3"/>
    <p:sldId id="259" r:id="rId4"/>
    <p:sldId id="260" r:id="rId5"/>
    <p:sldId id="261" r:id="rId6"/>
    <p:sldId id="270" r:id="rId7"/>
    <p:sldId id="271" r:id="rId8"/>
    <p:sldId id="262" r:id="rId9"/>
    <p:sldId id="268" r:id="rId10"/>
    <p:sldId id="264" r:id="rId11"/>
    <p:sldId id="265" r:id="rId12"/>
    <p:sldId id="266"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E0239C-C252-4599-9C1B-BEE9C61DA3A5}">
  <a:tblStyle styleId="{DFE0239C-C252-4599-9C1B-BEE9C61DA3A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2950754164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2950754164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6155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862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1439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0678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1574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2203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0800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rPr dirty="0"/>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aphicFrame>
        <p:nvGraphicFramePr>
          <p:cNvPr id="60" name="Google Shape;60;p14"/>
          <p:cNvGraphicFramePr/>
          <p:nvPr>
            <p:extLst>
              <p:ext uri="{D42A27DB-BD31-4B8C-83A1-F6EECF244321}">
                <p14:modId xmlns:p14="http://schemas.microsoft.com/office/powerpoint/2010/main" val="4126756343"/>
              </p:ext>
            </p:extLst>
          </p:nvPr>
        </p:nvGraphicFramePr>
        <p:xfrm>
          <a:off x="716844" y="475089"/>
          <a:ext cx="7710311" cy="4193322"/>
        </p:xfrm>
        <a:graphic>
          <a:graphicData uri="http://schemas.openxmlformats.org/drawingml/2006/table">
            <a:tbl>
              <a:tblPr>
                <a:noFill/>
                <a:tableStyleId>{DFE0239C-C252-4599-9C1B-BEE9C61DA3A5}</a:tableStyleId>
              </a:tblPr>
              <a:tblGrid>
                <a:gridCol w="3414944">
                  <a:extLst>
                    <a:ext uri="{9D8B030D-6E8A-4147-A177-3AD203B41FA5}">
                      <a16:colId xmlns:a16="http://schemas.microsoft.com/office/drawing/2014/main" val="20000"/>
                    </a:ext>
                  </a:extLst>
                </a:gridCol>
                <a:gridCol w="1230434">
                  <a:extLst>
                    <a:ext uri="{9D8B030D-6E8A-4147-A177-3AD203B41FA5}">
                      <a16:colId xmlns:a16="http://schemas.microsoft.com/office/drawing/2014/main" val="20001"/>
                    </a:ext>
                  </a:extLst>
                </a:gridCol>
                <a:gridCol w="3064933">
                  <a:extLst>
                    <a:ext uri="{9D8B030D-6E8A-4147-A177-3AD203B41FA5}">
                      <a16:colId xmlns:a16="http://schemas.microsoft.com/office/drawing/2014/main" val="20002"/>
                    </a:ext>
                  </a:extLst>
                </a:gridCol>
              </a:tblGrid>
              <a:tr h="2314684">
                <a:tc gridSpan="3">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3600" b="1" dirty="0">
                          <a:latin typeface="Times New Roman" panose="02020603050405020304" pitchFamily="18" charset="0"/>
                          <a:cs typeface="Times New Roman" panose="02020603050405020304" pitchFamily="18" charset="0"/>
                        </a:rPr>
                        <a:t>POTHOLE DETECTION</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3600" b="1" dirty="0">
                          <a:latin typeface="Times New Roman" panose="02020603050405020304" pitchFamily="18" charset="0"/>
                          <a:cs typeface="Times New Roman" panose="02020603050405020304" pitchFamily="18" charset="0"/>
                        </a:rPr>
                        <a:t>FOR VISUALLY IMPAIRED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3600" b="1" dirty="0">
                          <a:latin typeface="Times New Roman" panose="02020603050405020304" pitchFamily="18" charset="0"/>
                          <a:cs typeface="Times New Roman" panose="02020603050405020304" pitchFamily="18" charset="0"/>
                        </a:rPr>
                        <a:t>USING YOLO</a:t>
                      </a:r>
                    </a:p>
                    <a:p>
                      <a:pPr marL="0" lvl="0" indent="0" algn="l" rtl="0">
                        <a:spcBef>
                          <a:spcPts val="0"/>
                        </a:spcBef>
                        <a:spcAft>
                          <a:spcPts val="0"/>
                        </a:spcAft>
                        <a:buNone/>
                      </a:pPr>
                      <a:endParaRPr sz="2000" b="1" dirty="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hMerge="1">
                  <a:txBody>
                    <a:bodyPr/>
                    <a:lstStyle/>
                    <a:p>
                      <a:pPr marL="0" lvl="0" indent="0" algn="l" rtl="0">
                        <a:spcBef>
                          <a:spcPts val="0"/>
                        </a:spcBef>
                        <a:spcAft>
                          <a:spcPts val="0"/>
                        </a:spcAft>
                        <a:buNone/>
                      </a:pPr>
                      <a:endParaRPr b="1" dirty="0">
                        <a:latin typeface="Times New Roman"/>
                        <a:ea typeface="Times New Roman"/>
                        <a:cs typeface="Times New Roman"/>
                        <a:sym typeface="Times New Roman"/>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hMerge="1">
                  <a:txBody>
                    <a:bodyPr/>
                    <a:lstStyle/>
                    <a:p>
                      <a:endParaRPr lang="en-IN" sz="1800" dirty="0">
                        <a:latin typeface="Times New Roman" panose="02020603050405020304" pitchFamily="18" charset="0"/>
                        <a:cs typeface="Times New Roman" panose="02020603050405020304" pitchFamily="18" charset="0"/>
                      </a:endParaRPr>
                    </a:p>
                  </a:txBody>
                  <a:tcP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875697344"/>
                  </a:ext>
                </a:extLst>
              </a:tr>
              <a:tr h="890706">
                <a:tc>
                  <a:txBody>
                    <a:bodyPr/>
                    <a:lstStyle/>
                    <a:p>
                      <a:pPr marL="0" lvl="0" indent="0" algn="l" rtl="0">
                        <a:spcBef>
                          <a:spcPts val="0"/>
                        </a:spcBef>
                        <a:spcAft>
                          <a:spcPts val="0"/>
                        </a:spcAft>
                        <a:buNone/>
                      </a:pPr>
                      <a:r>
                        <a:rPr lang="en-GB" sz="2000" b="1" dirty="0">
                          <a:latin typeface="Times New Roman"/>
                          <a:ea typeface="Times New Roman"/>
                          <a:cs typeface="Times New Roman"/>
                          <a:sym typeface="Times New Roman"/>
                        </a:rPr>
                        <a:t>PROJECT GUIDE </a:t>
                      </a:r>
                      <a:endParaRPr sz="2000" b="1" dirty="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GB" b="1" dirty="0">
                          <a:latin typeface="Times New Roman"/>
                          <a:ea typeface="Times New Roman"/>
                          <a:cs typeface="Times New Roman"/>
                          <a:sym typeface="Times New Roman"/>
                        </a:rPr>
                        <a:t>:</a:t>
                      </a:r>
                      <a:endParaRPr b="1" dirty="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r>
                        <a:rPr lang="en-US" sz="1800" b="1" dirty="0" err="1">
                          <a:latin typeface="Times New Roman" panose="02020603050405020304" pitchFamily="18" charset="0"/>
                          <a:cs typeface="Times New Roman" panose="02020603050405020304" pitchFamily="18" charset="0"/>
                        </a:rPr>
                        <a:t>Dr.P.ARJUN</a:t>
                      </a:r>
                      <a:r>
                        <a:rPr lang="en-US" sz="1800" b="1" dirty="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M.E PhD</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HOD of CSE dept , UCEV</a:t>
                      </a:r>
                      <a:endParaRPr lang="en-IN" sz="1800" dirty="0">
                        <a:latin typeface="Times New Roman" panose="02020603050405020304" pitchFamily="18" charset="0"/>
                        <a:cs typeface="Times New Roman" panose="02020603050405020304" pitchFamily="18" charset="0"/>
                      </a:endParaRPr>
                    </a:p>
                  </a:txBody>
                  <a:tcP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987932">
                <a:tc>
                  <a:txBody>
                    <a:bodyPr/>
                    <a:lstStyle/>
                    <a:p>
                      <a:pPr marL="0" lvl="0" indent="0" algn="l" rtl="0">
                        <a:spcBef>
                          <a:spcPts val="0"/>
                        </a:spcBef>
                        <a:spcAft>
                          <a:spcPts val="0"/>
                        </a:spcAft>
                        <a:buNone/>
                      </a:pPr>
                      <a:r>
                        <a:rPr lang="en-GB" sz="2000" b="1" dirty="0">
                          <a:latin typeface="Times New Roman"/>
                          <a:ea typeface="Times New Roman"/>
                          <a:cs typeface="Times New Roman"/>
                          <a:sym typeface="Times New Roman"/>
                        </a:rPr>
                        <a:t>PROJECT MEMBERS</a:t>
                      </a:r>
                      <a:endParaRPr sz="2000" b="1" dirty="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GB" b="1">
                          <a:latin typeface="Times New Roman"/>
                          <a:ea typeface="Times New Roman"/>
                          <a:cs typeface="Times New Roman"/>
                          <a:sym typeface="Times New Roman"/>
                        </a:rPr>
                        <a:t>:</a:t>
                      </a:r>
                      <a:endParaRPr b="1">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BALAJI V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VIGNESH P</a:t>
                      </a:r>
                      <a:endParaRPr lang="en-US" sz="1800" b="1" dirty="0">
                        <a:latin typeface="Times New Roman" panose="02020603050405020304" pitchFamily="18" charset="0"/>
                        <a:cs typeface="Times New Roman" panose="02020603050405020304" pitchFamily="18" charset="0"/>
                      </a:endParaRPr>
                    </a:p>
                  </a:txBody>
                  <a:tcP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5A2F-850C-4F14-B510-4DD8CE2A4920}"/>
              </a:ext>
            </a:extLst>
          </p:cNvPr>
          <p:cNvSpPr>
            <a:spLocks noGrp="1"/>
          </p:cNvSpPr>
          <p:nvPr>
            <p:ph type="title"/>
          </p:nvPr>
        </p:nvSpPr>
        <p:spPr>
          <a:xfrm>
            <a:off x="1259966" y="2285400"/>
            <a:ext cx="8520600" cy="572700"/>
          </a:xfrm>
        </p:spPr>
        <p:txBody>
          <a:bodyPr>
            <a:normAutofit fontScale="90000"/>
          </a:bodyPr>
          <a:lstStyle/>
          <a:p>
            <a:r>
              <a:rPr lang="en-IN" b="1" dirty="0">
                <a:solidFill>
                  <a:schemeClr val="tx1"/>
                </a:solidFill>
                <a:latin typeface="Times New Roman" panose="02020603050405020304" pitchFamily="18" charset="0"/>
                <a:cs typeface="Times New Roman" panose="02020603050405020304" pitchFamily="18" charset="0"/>
              </a:rPr>
              <a:t>SYSTEM FLOW</a:t>
            </a:r>
          </a:p>
        </p:txBody>
      </p:sp>
      <p:pic>
        <p:nvPicPr>
          <p:cNvPr id="4" name="Content Placeholder 3">
            <a:extLst>
              <a:ext uri="{FF2B5EF4-FFF2-40B4-BE49-F238E27FC236}">
                <a16:creationId xmlns:a16="http://schemas.microsoft.com/office/drawing/2014/main" id="{364649C0-1617-4483-A05B-B2295AAE0634}"/>
              </a:ext>
            </a:extLst>
          </p:cNvPr>
          <p:cNvPicPr>
            <a:picLocks noGrp="1" noChangeAspect="1"/>
          </p:cNvPicPr>
          <p:nvPr>
            <p:ph idx="1"/>
          </p:nvPr>
        </p:nvPicPr>
        <p:blipFill>
          <a:blip r:embed="rId2"/>
          <a:stretch>
            <a:fillRect/>
          </a:stretch>
        </p:blipFill>
        <p:spPr>
          <a:xfrm>
            <a:off x="5242954" y="410678"/>
            <a:ext cx="2388335" cy="4322144"/>
          </a:xfrm>
          <a:prstGeom prst="rect">
            <a:avLst/>
          </a:prstGeom>
        </p:spPr>
      </p:pic>
    </p:spTree>
    <p:extLst>
      <p:ext uri="{BB962C8B-B14F-4D97-AF65-F5344CB8AC3E}">
        <p14:creationId xmlns:p14="http://schemas.microsoft.com/office/powerpoint/2010/main" val="341600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49417-EC64-4E4F-96BB-C12264FBCD72}"/>
              </a:ext>
            </a:extLst>
          </p:cNvPr>
          <p:cNvSpPr>
            <a:spLocks noGrp="1"/>
          </p:cNvSpPr>
          <p:nvPr>
            <p:ph type="title"/>
          </p:nvPr>
        </p:nvSpPr>
        <p:spPr/>
        <p:txBody>
          <a:bodyPr>
            <a:normAutofit fontScale="90000"/>
          </a:bodyPr>
          <a:lstStyle/>
          <a:p>
            <a:r>
              <a:rPr lang="en-IN" b="1" dirty="0">
                <a:latin typeface="Times New Roman" panose="02020603050405020304" pitchFamily="18" charset="0"/>
                <a:cs typeface="Times New Roman" panose="02020603050405020304" pitchFamily="18" charset="0"/>
              </a:rPr>
              <a:t>SYSTEM FLOW</a:t>
            </a:r>
          </a:p>
        </p:txBody>
      </p:sp>
      <p:sp>
        <p:nvSpPr>
          <p:cNvPr id="3" name="Text Placeholder 2">
            <a:extLst>
              <a:ext uri="{FF2B5EF4-FFF2-40B4-BE49-F238E27FC236}">
                <a16:creationId xmlns:a16="http://schemas.microsoft.com/office/drawing/2014/main" id="{C57189CF-6698-4755-9D84-A68A63B07751}"/>
              </a:ext>
            </a:extLst>
          </p:cNvPr>
          <p:cNvSpPr>
            <a:spLocks noGrp="1"/>
          </p:cNvSpPr>
          <p:nvPr>
            <p:ph type="body" idx="1"/>
          </p:nvPr>
        </p:nvSpPr>
        <p:spPr/>
        <p:txBody>
          <a:bodyPr>
            <a:normAutofit fontScale="92500" lnSpcReduction="20000"/>
          </a:bodyPr>
          <a:lstStyle/>
          <a:p>
            <a:pPr marL="0" indent="0" algn="just">
              <a:buNone/>
            </a:pPr>
            <a:r>
              <a:rPr lang="en-IN" sz="1900" dirty="0">
                <a:solidFill>
                  <a:schemeClr val="tx1"/>
                </a:solidFill>
                <a:latin typeface="Times New Roman" panose="02020603050405020304" pitchFamily="18" charset="0"/>
                <a:cs typeface="Times New Roman" panose="02020603050405020304" pitchFamily="18" charset="0"/>
              </a:rPr>
              <a:t>The real time video is analysed frame by frame for pothole detection. The larger the frame rate with more accuracy we can achieve more performance. The images are analysed and bounding box is created</a:t>
            </a:r>
            <a:r>
              <a:rPr lang="en-IN" dirty="0">
                <a:solidFill>
                  <a:schemeClr val="tx1"/>
                </a:solidFill>
                <a:latin typeface="Times New Roman" panose="02020603050405020304" pitchFamily="18" charset="0"/>
                <a:cs typeface="Times New Roman" panose="02020603050405020304" pitchFamily="18" charset="0"/>
              </a:rPr>
              <a:t>.</a:t>
            </a:r>
          </a:p>
          <a:p>
            <a:pPr marL="0" indent="0" algn="just">
              <a:buNone/>
            </a:pPr>
            <a:endParaRPr lang="en-IN" sz="26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3000" b="1" dirty="0">
                <a:solidFill>
                  <a:schemeClr val="tx1"/>
                </a:solidFill>
                <a:latin typeface="Times New Roman" panose="02020603050405020304" pitchFamily="18" charset="0"/>
                <a:cs typeface="Times New Roman" panose="02020603050405020304" pitchFamily="18" charset="0"/>
              </a:rPr>
              <a:t>PREDICTING BOUNDING BOX</a:t>
            </a:r>
            <a:endParaRPr lang="en-IN" sz="3000" b="1" dirty="0">
              <a:solidFill>
                <a:schemeClr val="tx1"/>
              </a:solidFill>
              <a:latin typeface="Times New Roman" panose="02020603050405020304" pitchFamily="18" charset="0"/>
              <a:cs typeface="Times New Roman" panose="02020603050405020304" pitchFamily="18" charset="0"/>
            </a:endParaRPr>
          </a:p>
          <a:p>
            <a:pPr lvl="0"/>
            <a:endParaRPr lang="en-IN" dirty="0">
              <a:solidFill>
                <a:schemeClr val="tx1"/>
              </a:solidFill>
              <a:latin typeface="Times New Roman" panose="02020603050405020304" pitchFamily="18" charset="0"/>
              <a:cs typeface="Times New Roman" panose="02020603050405020304" pitchFamily="18" charset="0"/>
            </a:endParaRPr>
          </a:p>
          <a:p>
            <a:pPr lvl="0"/>
            <a:r>
              <a:rPr lang="en-IN" dirty="0">
                <a:solidFill>
                  <a:schemeClr val="tx1"/>
                </a:solidFill>
                <a:latin typeface="Times New Roman" panose="02020603050405020304" pitchFamily="18" charset="0"/>
                <a:cs typeface="Times New Roman" panose="02020603050405020304" pitchFamily="18" charset="0"/>
              </a:rPr>
              <a:t>Centre of a bounding box (</a:t>
            </a:r>
            <a:r>
              <a:rPr lang="en-IN" dirty="0" err="1">
                <a:solidFill>
                  <a:schemeClr val="tx1"/>
                </a:solidFill>
                <a:latin typeface="Times New Roman" panose="02020603050405020304" pitchFamily="18" charset="0"/>
                <a:cs typeface="Times New Roman" panose="02020603050405020304" pitchFamily="18" charset="0"/>
              </a:rPr>
              <a:t>bx</a:t>
            </a:r>
            <a:r>
              <a:rPr lang="en-IN" dirty="0">
                <a:solidFill>
                  <a:schemeClr val="tx1"/>
                </a:solidFill>
                <a:latin typeface="Times New Roman" panose="02020603050405020304" pitchFamily="18" charset="0"/>
                <a:cs typeface="Times New Roman" panose="02020603050405020304" pitchFamily="18" charset="0"/>
              </a:rPr>
              <a:t> ,by)</a:t>
            </a:r>
          </a:p>
          <a:p>
            <a:pPr lvl="0"/>
            <a:r>
              <a:rPr lang="en-IN" dirty="0">
                <a:solidFill>
                  <a:schemeClr val="tx1"/>
                </a:solidFill>
                <a:latin typeface="Times New Roman" panose="02020603050405020304" pitchFamily="18" charset="0"/>
                <a:cs typeface="Times New Roman" panose="02020603050405020304" pitchFamily="18" charset="0"/>
              </a:rPr>
              <a:t>Width (</a:t>
            </a:r>
            <a:r>
              <a:rPr lang="en-IN" dirty="0" err="1">
                <a:solidFill>
                  <a:schemeClr val="tx1"/>
                </a:solidFill>
                <a:latin typeface="Times New Roman" panose="02020603050405020304" pitchFamily="18" charset="0"/>
                <a:cs typeface="Times New Roman" panose="02020603050405020304" pitchFamily="18" charset="0"/>
              </a:rPr>
              <a:t>bw</a:t>
            </a:r>
            <a:r>
              <a:rPr lang="en-IN" dirty="0">
                <a:solidFill>
                  <a:schemeClr val="tx1"/>
                </a:solidFill>
                <a:latin typeface="Times New Roman" panose="02020603050405020304" pitchFamily="18" charset="0"/>
                <a:cs typeface="Times New Roman" panose="02020603050405020304" pitchFamily="18" charset="0"/>
              </a:rPr>
              <a:t>) </a:t>
            </a:r>
          </a:p>
          <a:p>
            <a:r>
              <a:rPr lang="en-IN" dirty="0">
                <a:solidFill>
                  <a:schemeClr val="tx1"/>
                </a:solidFill>
                <a:latin typeface="Times New Roman" panose="02020603050405020304" pitchFamily="18" charset="0"/>
                <a:cs typeface="Times New Roman" panose="02020603050405020304" pitchFamily="18" charset="0"/>
              </a:rPr>
              <a:t>Height (</a:t>
            </a:r>
            <a:r>
              <a:rPr lang="en-IN" dirty="0" err="1">
                <a:solidFill>
                  <a:schemeClr val="tx1"/>
                </a:solidFill>
                <a:latin typeface="Times New Roman" panose="02020603050405020304" pitchFamily="18" charset="0"/>
                <a:cs typeface="Times New Roman" panose="02020603050405020304" pitchFamily="18" charset="0"/>
              </a:rPr>
              <a:t>bh</a:t>
            </a:r>
            <a:r>
              <a:rPr lang="en-IN" dirty="0">
                <a:solidFill>
                  <a:schemeClr val="tx1"/>
                </a:solidFill>
                <a:latin typeface="Times New Roman" panose="02020603050405020304" pitchFamily="18" charset="0"/>
                <a:cs typeface="Times New Roman" panose="02020603050405020304" pitchFamily="18" charset="0"/>
              </a:rPr>
              <a:t>)				   </a:t>
            </a:r>
            <a:r>
              <a:rPr lang="en-IN" b="1" dirty="0">
                <a:solidFill>
                  <a:schemeClr val="tx1"/>
                </a:solidFill>
                <a:latin typeface="Times New Roman" panose="02020603050405020304" pitchFamily="18" charset="0"/>
                <a:cs typeface="Times New Roman" panose="02020603050405020304" pitchFamily="18" charset="0"/>
              </a:rPr>
              <a:t>Y = (</a:t>
            </a:r>
            <a:r>
              <a:rPr lang="en-IN" b="1" dirty="0" err="1">
                <a:solidFill>
                  <a:schemeClr val="tx1"/>
                </a:solidFill>
                <a:latin typeface="Times New Roman" panose="02020603050405020304" pitchFamily="18" charset="0"/>
                <a:cs typeface="Times New Roman" panose="02020603050405020304" pitchFamily="18" charset="0"/>
              </a:rPr>
              <a:t>pc,bh,bw,bx,by,c</a:t>
            </a:r>
            <a:r>
              <a:rPr lang="en-IN" b="1" dirty="0">
                <a:solidFill>
                  <a:schemeClr val="tx1"/>
                </a:solidFill>
                <a:latin typeface="Times New Roman" panose="02020603050405020304" pitchFamily="18" charset="0"/>
                <a:cs typeface="Times New Roman" panose="02020603050405020304" pitchFamily="18" charset="0"/>
              </a:rPr>
              <a:t>)</a:t>
            </a:r>
            <a:endParaRPr lang="en-IN" dirty="0">
              <a:solidFill>
                <a:schemeClr val="tx1"/>
              </a:solidFill>
              <a:latin typeface="Times New Roman" panose="02020603050405020304" pitchFamily="18" charset="0"/>
              <a:cs typeface="Times New Roman" panose="02020603050405020304" pitchFamily="18" charset="0"/>
            </a:endParaRPr>
          </a:p>
          <a:p>
            <a:pPr lvl="0"/>
            <a:r>
              <a:rPr lang="en-IN" dirty="0">
                <a:solidFill>
                  <a:schemeClr val="tx1"/>
                </a:solidFill>
                <a:latin typeface="Times New Roman" panose="02020603050405020304" pitchFamily="18" charset="0"/>
                <a:cs typeface="Times New Roman" panose="02020603050405020304" pitchFamily="18" charset="0"/>
              </a:rPr>
              <a:t>Class of an object ( c )</a:t>
            </a:r>
          </a:p>
          <a:p>
            <a:pPr lvl="0"/>
            <a:r>
              <a:rPr lang="en-IN" dirty="0">
                <a:solidFill>
                  <a:schemeClr val="tx1"/>
                </a:solidFill>
                <a:latin typeface="Times New Roman" panose="02020603050405020304" pitchFamily="18" charset="0"/>
                <a:cs typeface="Times New Roman" panose="02020603050405020304" pitchFamily="18" charset="0"/>
              </a:rPr>
              <a:t>Probability of object (pc)</a:t>
            </a:r>
          </a:p>
          <a:p>
            <a:pPr marL="0" indent="0" algn="just">
              <a:buNone/>
            </a:pPr>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8537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216FD-C4F1-44F0-9F77-E43B57414A76}"/>
              </a:ext>
            </a:extLst>
          </p:cNvPr>
          <p:cNvSpPr>
            <a:spLocks noGrp="1"/>
          </p:cNvSpPr>
          <p:nvPr>
            <p:ph type="title"/>
          </p:nvPr>
        </p:nvSpPr>
        <p:spPr>
          <a:xfrm>
            <a:off x="311700" y="232833"/>
            <a:ext cx="8520600" cy="572700"/>
          </a:xfrm>
        </p:spPr>
        <p:txBody>
          <a:bodyPr>
            <a:normAutofit fontScale="90000"/>
          </a:bodyPr>
          <a:lstStyle/>
          <a:p>
            <a:r>
              <a:rPr lang="en-IN" b="1" dirty="0">
                <a:latin typeface="Times New Roman" panose="02020603050405020304" pitchFamily="18" charset="0"/>
                <a:cs typeface="Times New Roman" panose="02020603050405020304" pitchFamily="18" charset="0"/>
              </a:rPr>
              <a:t>REFERENCES</a:t>
            </a:r>
          </a:p>
        </p:txBody>
      </p:sp>
      <p:sp>
        <p:nvSpPr>
          <p:cNvPr id="3" name="Text Placeholder 2">
            <a:extLst>
              <a:ext uri="{FF2B5EF4-FFF2-40B4-BE49-F238E27FC236}">
                <a16:creationId xmlns:a16="http://schemas.microsoft.com/office/drawing/2014/main" id="{37A8727C-1783-4A84-9560-C8A03CA53F1D}"/>
              </a:ext>
            </a:extLst>
          </p:cNvPr>
          <p:cNvSpPr>
            <a:spLocks noGrp="1"/>
          </p:cNvSpPr>
          <p:nvPr>
            <p:ph type="body" idx="1"/>
          </p:nvPr>
        </p:nvSpPr>
        <p:spPr>
          <a:xfrm>
            <a:off x="311700" y="964615"/>
            <a:ext cx="8520600" cy="3758193"/>
          </a:xfrm>
        </p:spPr>
        <p:txBody>
          <a:bodyPr>
            <a:normAutofit/>
          </a:bodyPr>
          <a:lstStyle/>
          <a:p>
            <a:pPr algn="just">
              <a:buFont typeface="+mj-lt"/>
              <a:buAutoNum type="arabicParenR"/>
            </a:pPr>
            <a:r>
              <a:rPr lang="en-IN" dirty="0">
                <a:solidFill>
                  <a:schemeClr val="tx1"/>
                </a:solidFill>
                <a:latin typeface="Times New Roman" panose="02020603050405020304" pitchFamily="18" charset="0"/>
                <a:cs typeface="Times New Roman" panose="02020603050405020304" pitchFamily="18" charset="0"/>
              </a:rPr>
              <a:t>Joseph Redmon, Santosh </a:t>
            </a:r>
            <a:r>
              <a:rPr lang="en-IN" dirty="0" err="1">
                <a:solidFill>
                  <a:schemeClr val="tx1"/>
                </a:solidFill>
                <a:latin typeface="Times New Roman" panose="02020603050405020304" pitchFamily="18" charset="0"/>
                <a:cs typeface="Times New Roman" panose="02020603050405020304" pitchFamily="18" charset="0"/>
              </a:rPr>
              <a:t>Divvala</a:t>
            </a:r>
            <a:r>
              <a:rPr lang="en-IN" dirty="0">
                <a:solidFill>
                  <a:schemeClr val="tx1"/>
                </a:solidFill>
                <a:latin typeface="Times New Roman" panose="02020603050405020304" pitchFamily="18" charset="0"/>
                <a:cs typeface="Times New Roman" panose="02020603050405020304" pitchFamily="18" charset="0"/>
              </a:rPr>
              <a:t> and Ross </a:t>
            </a:r>
            <a:r>
              <a:rPr lang="en-IN" dirty="0" err="1">
                <a:solidFill>
                  <a:schemeClr val="tx1"/>
                </a:solidFill>
                <a:latin typeface="Times New Roman" panose="02020603050405020304" pitchFamily="18" charset="0"/>
                <a:cs typeface="Times New Roman" panose="02020603050405020304" pitchFamily="18" charset="0"/>
              </a:rPr>
              <a:t>Girshick</a:t>
            </a:r>
            <a:r>
              <a:rPr lang="en-IN" dirty="0">
                <a:solidFill>
                  <a:schemeClr val="tx1"/>
                </a:solidFill>
                <a:latin typeface="Times New Roman" panose="02020603050405020304" pitchFamily="18" charset="0"/>
                <a:cs typeface="Times New Roman" panose="02020603050405020304" pitchFamily="18" charset="0"/>
              </a:rPr>
              <a:t>, You Only Look Once. Unified, Real-Time Object Detection in 2016 IEEE Conference on Computer Vision and Pattern Recognition. CVPR 2016.91. </a:t>
            </a:r>
            <a:r>
              <a:rPr lang="en-IN" dirty="0" err="1">
                <a:solidFill>
                  <a:schemeClr val="tx1"/>
                </a:solidFill>
                <a:latin typeface="Times New Roman" panose="02020603050405020304" pitchFamily="18" charset="0"/>
                <a:cs typeface="Times New Roman" panose="02020603050405020304" pitchFamily="18" charset="0"/>
              </a:rPr>
              <a:t>pg</a:t>
            </a:r>
            <a:r>
              <a:rPr lang="en-IN" dirty="0">
                <a:solidFill>
                  <a:schemeClr val="tx1"/>
                </a:solidFill>
                <a:latin typeface="Times New Roman" panose="02020603050405020304" pitchFamily="18" charset="0"/>
                <a:cs typeface="Times New Roman" panose="02020603050405020304" pitchFamily="18" charset="0"/>
              </a:rPr>
              <a:t> 779-788 IEEE 2016.</a:t>
            </a:r>
          </a:p>
          <a:p>
            <a:pPr algn="just">
              <a:buFont typeface="+mj-lt"/>
              <a:buAutoNum type="arabicParenR"/>
            </a:pPr>
            <a:r>
              <a:rPr lang="en-IN" dirty="0">
                <a:solidFill>
                  <a:schemeClr val="tx1"/>
                </a:solidFill>
                <a:latin typeface="Times New Roman" panose="02020603050405020304" pitchFamily="18" charset="0"/>
                <a:cs typeface="Times New Roman" panose="02020603050405020304" pitchFamily="18" charset="0"/>
              </a:rPr>
              <a:t>Md. </a:t>
            </a:r>
            <a:r>
              <a:rPr lang="en-IN" dirty="0" err="1">
                <a:solidFill>
                  <a:schemeClr val="tx1"/>
                </a:solidFill>
                <a:latin typeface="Times New Roman" panose="02020603050405020304" pitchFamily="18" charset="0"/>
                <a:cs typeface="Times New Roman" panose="02020603050405020304" pitchFamily="18" charset="0"/>
              </a:rPr>
              <a:t>Milon</a:t>
            </a:r>
            <a:r>
              <a:rPr lang="en-IN" dirty="0">
                <a:solidFill>
                  <a:schemeClr val="tx1"/>
                </a:solidFill>
                <a:latin typeface="Times New Roman" panose="02020603050405020304" pitchFamily="18" charset="0"/>
                <a:cs typeface="Times New Roman" panose="02020603050405020304" pitchFamily="18" charset="0"/>
              </a:rPr>
              <a:t> Islam and Muhammad Sheikh </a:t>
            </a:r>
            <a:r>
              <a:rPr lang="en-IN" dirty="0" err="1">
                <a:solidFill>
                  <a:schemeClr val="tx1"/>
                </a:solidFill>
                <a:latin typeface="Times New Roman" panose="02020603050405020304" pitchFamily="18" charset="0"/>
                <a:cs typeface="Times New Roman" panose="02020603050405020304" pitchFamily="18" charset="0"/>
              </a:rPr>
              <a:t>Sadi</a:t>
            </a:r>
            <a:r>
              <a:rPr lang="en-IN" dirty="0">
                <a:solidFill>
                  <a:schemeClr val="tx1"/>
                </a:solidFill>
                <a:latin typeface="Times New Roman" panose="02020603050405020304" pitchFamily="18" charset="0"/>
                <a:cs typeface="Times New Roman" panose="02020603050405020304" pitchFamily="18" charset="0"/>
              </a:rPr>
              <a:t>, Path Hole Detection to Assist the Visually Impaired People in Navigation in 2018 4th International Conference on Electrical Engineering and Information &amp; Communication Technology (</a:t>
            </a:r>
            <a:r>
              <a:rPr lang="en-IN" dirty="0" err="1">
                <a:solidFill>
                  <a:schemeClr val="tx1"/>
                </a:solidFill>
                <a:latin typeface="Times New Roman" panose="02020603050405020304" pitchFamily="18" charset="0"/>
                <a:cs typeface="Times New Roman" panose="02020603050405020304" pitchFamily="18" charset="0"/>
              </a:rPr>
              <a:t>iCEEiCT</a:t>
            </a:r>
            <a:r>
              <a:rPr lang="en-IN" dirty="0">
                <a:solidFill>
                  <a:schemeClr val="tx1"/>
                </a:solidFill>
                <a:latin typeface="Times New Roman" panose="02020603050405020304" pitchFamily="18" charset="0"/>
                <a:cs typeface="Times New Roman" panose="02020603050405020304" pitchFamily="18" charset="0"/>
              </a:rPr>
              <a:t>) 10.1109/CEEICT.2018.8628134 </a:t>
            </a:r>
            <a:r>
              <a:rPr lang="en-IN" dirty="0" err="1">
                <a:solidFill>
                  <a:schemeClr val="tx1"/>
                </a:solidFill>
                <a:latin typeface="Times New Roman" panose="02020603050405020304" pitchFamily="18" charset="0"/>
                <a:cs typeface="Times New Roman" panose="02020603050405020304" pitchFamily="18" charset="0"/>
              </a:rPr>
              <a:t>pg</a:t>
            </a:r>
            <a:r>
              <a:rPr lang="en-IN" dirty="0">
                <a:solidFill>
                  <a:schemeClr val="tx1"/>
                </a:solidFill>
                <a:latin typeface="Times New Roman" panose="02020603050405020304" pitchFamily="18" charset="0"/>
                <a:cs typeface="Times New Roman" panose="02020603050405020304" pitchFamily="18" charset="0"/>
              </a:rPr>
              <a:t> 268-273 IEEE 2018.</a:t>
            </a:r>
          </a:p>
          <a:p>
            <a:pPr algn="just">
              <a:buFont typeface="+mj-lt"/>
              <a:buAutoNum type="arabicParenR"/>
            </a:pPr>
            <a:r>
              <a:rPr lang="en-IN" dirty="0" err="1">
                <a:solidFill>
                  <a:schemeClr val="tx1"/>
                </a:solidFill>
                <a:latin typeface="Times New Roman" panose="02020603050405020304" pitchFamily="18" charset="0"/>
                <a:cs typeface="Times New Roman" panose="02020603050405020304" pitchFamily="18" charset="0"/>
              </a:rPr>
              <a:t>Kshitija</a:t>
            </a:r>
            <a:r>
              <a:rPr lang="en-IN" dirty="0">
                <a:solidFill>
                  <a:schemeClr val="tx1"/>
                </a:solidFill>
                <a:latin typeface="Times New Roman" panose="02020603050405020304" pitchFamily="18" charset="0"/>
                <a:cs typeface="Times New Roman" panose="02020603050405020304" pitchFamily="18" charset="0"/>
              </a:rPr>
              <a:t> Chavan, Chinmay </a:t>
            </a:r>
            <a:r>
              <a:rPr lang="en-IN" dirty="0" err="1">
                <a:solidFill>
                  <a:schemeClr val="tx1"/>
                </a:solidFill>
                <a:latin typeface="Times New Roman" panose="02020603050405020304" pitchFamily="18" charset="0"/>
                <a:cs typeface="Times New Roman" panose="02020603050405020304" pitchFamily="18" charset="0"/>
              </a:rPr>
              <a:t>Chawathe</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Vatsal</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Dhabalia</a:t>
            </a:r>
            <a:r>
              <a:rPr lang="en-IN" dirty="0">
                <a:solidFill>
                  <a:schemeClr val="tx1"/>
                </a:solidFill>
                <a:latin typeface="Times New Roman" panose="02020603050405020304" pitchFamily="18" charset="0"/>
                <a:cs typeface="Times New Roman" panose="02020603050405020304" pitchFamily="18" charset="0"/>
              </a:rPr>
              <a:t> and Amruta </a:t>
            </a:r>
            <a:r>
              <a:rPr lang="en-IN" dirty="0" err="1">
                <a:solidFill>
                  <a:schemeClr val="tx1"/>
                </a:solidFill>
                <a:latin typeface="Times New Roman" panose="02020603050405020304" pitchFamily="18" charset="0"/>
                <a:cs typeface="Times New Roman" panose="02020603050405020304" pitchFamily="18" charset="0"/>
              </a:rPr>
              <a:t>Sankhe</a:t>
            </a:r>
            <a:r>
              <a:rPr lang="en-IN" dirty="0">
                <a:solidFill>
                  <a:schemeClr val="tx1"/>
                </a:solidFill>
                <a:latin typeface="Times New Roman" panose="02020603050405020304" pitchFamily="18" charset="0"/>
                <a:cs typeface="Times New Roman" panose="02020603050405020304" pitchFamily="18" charset="0"/>
              </a:rPr>
              <a:t>, Pothole Detection System Using </a:t>
            </a:r>
            <a:r>
              <a:rPr lang="en-IN" dirty="0" err="1">
                <a:solidFill>
                  <a:schemeClr val="tx1"/>
                </a:solidFill>
                <a:latin typeface="Times New Roman" panose="02020603050405020304" pitchFamily="18" charset="0"/>
                <a:cs typeface="Times New Roman" panose="02020603050405020304" pitchFamily="18" charset="0"/>
              </a:rPr>
              <a:t>Yolo</a:t>
            </a:r>
            <a:r>
              <a:rPr lang="en-IN" dirty="0">
                <a:solidFill>
                  <a:schemeClr val="tx1"/>
                </a:solidFill>
                <a:latin typeface="Times New Roman" panose="02020603050405020304" pitchFamily="18" charset="0"/>
                <a:cs typeface="Times New Roman" panose="02020603050405020304" pitchFamily="18" charset="0"/>
              </a:rPr>
              <a:t> V4 Algorithm in International Research Journal of Engineering and Technology (IRJET) Volume: 09 Issue: 04 | Apr 2022 </a:t>
            </a:r>
            <a:r>
              <a:rPr lang="en-IN" dirty="0" err="1">
                <a:solidFill>
                  <a:schemeClr val="tx1"/>
                </a:solidFill>
                <a:latin typeface="Times New Roman" panose="02020603050405020304" pitchFamily="18" charset="0"/>
                <a:cs typeface="Times New Roman" panose="02020603050405020304" pitchFamily="18" charset="0"/>
              </a:rPr>
              <a:t>pg</a:t>
            </a:r>
            <a:r>
              <a:rPr lang="en-IN" dirty="0">
                <a:solidFill>
                  <a:schemeClr val="tx1"/>
                </a:solidFill>
                <a:latin typeface="Times New Roman" panose="02020603050405020304" pitchFamily="18" charset="0"/>
                <a:cs typeface="Times New Roman" panose="02020603050405020304" pitchFamily="18" charset="0"/>
              </a:rPr>
              <a:t> 2777-2782 IRJET 2022.</a:t>
            </a:r>
          </a:p>
        </p:txBody>
      </p:sp>
    </p:spTree>
    <p:extLst>
      <p:ext uri="{BB962C8B-B14F-4D97-AF65-F5344CB8AC3E}">
        <p14:creationId xmlns:p14="http://schemas.microsoft.com/office/powerpoint/2010/main" val="552741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30160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a:ea typeface="Times New Roman"/>
                <a:cs typeface="Times New Roman"/>
                <a:sym typeface="Times New Roman"/>
              </a:rPr>
              <a:t>ABSTRACT</a:t>
            </a:r>
            <a:endParaRPr b="1" dirty="0">
              <a:latin typeface="Times New Roman"/>
              <a:ea typeface="Times New Roman"/>
              <a:cs typeface="Times New Roman"/>
              <a:sym typeface="Times New Roman"/>
            </a:endParaRPr>
          </a:p>
        </p:txBody>
      </p:sp>
      <p:sp>
        <p:nvSpPr>
          <p:cNvPr id="72" name="Google Shape;72;p16"/>
          <p:cNvSpPr txBox="1">
            <a:spLocks noGrp="1"/>
          </p:cNvSpPr>
          <p:nvPr>
            <p:ph type="body" idx="1"/>
          </p:nvPr>
        </p:nvSpPr>
        <p:spPr>
          <a:xfrm>
            <a:off x="311700" y="874305"/>
            <a:ext cx="8520600" cy="3848503"/>
          </a:xfrm>
          <a:prstGeom prst="rect">
            <a:avLst/>
          </a:prstGeom>
        </p:spPr>
        <p:txBody>
          <a:bodyPr spcFirstLastPara="1" wrap="square" lIns="91425" tIns="91425" rIns="91425" bIns="91425" anchor="t" anchorCtr="0">
            <a:noAutofit/>
          </a:bodyPr>
          <a:lstStyle/>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The visually impaired people facing many problem in day to day life. The path hole is the major problem in walking. So pothole detection plays a important role in visually impaired people.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We proposed a solution that is in the form of Mobile phone app that detects pothole on the road surface especially Indian roads. The dataset used here was modified for Indian roads and visually impaired people.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The Object detection algorithm used here was YOLO (You Only Look Once) which achieves faster detection of 45 frames per second. A single neural network predicts bounding boxes and class probabilities directly from full images in one evaluation. </a:t>
            </a:r>
          </a:p>
          <a:p>
            <a:pPr marL="0" indent="0" algn="just">
              <a:spcAft>
                <a:spcPts val="1200"/>
              </a:spcAft>
              <a:buNone/>
            </a:pPr>
            <a:r>
              <a:rPr lang="en-IN" sz="1200" dirty="0">
                <a:solidFill>
                  <a:schemeClr val="bg1">
                    <a:lumMod val="65000"/>
                  </a:schemeClr>
                </a:solidFill>
                <a:latin typeface="Times New Roman" panose="02020603050405020304" pitchFamily="18" charset="0"/>
                <a:cs typeface="Times New Roman" panose="02020603050405020304" pitchFamily="18" charset="0"/>
              </a:rPr>
              <a:t>Conventions : YOLO - You Only Look Once, VI – Visually Impaired.</a:t>
            </a:r>
          </a:p>
        </p:txBody>
      </p:sp>
    </p:spTree>
    <p:extLst>
      <p:ext uri="{BB962C8B-B14F-4D97-AF65-F5344CB8AC3E}">
        <p14:creationId xmlns:p14="http://schemas.microsoft.com/office/powerpoint/2010/main" val="2013492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a:ea typeface="Times New Roman"/>
                <a:cs typeface="Times New Roman"/>
                <a:sym typeface="Times New Roman"/>
              </a:rPr>
              <a:t>INTRODUCTION</a:t>
            </a:r>
            <a:endParaRPr b="1" dirty="0">
              <a:latin typeface="Times New Roman"/>
              <a:ea typeface="Times New Roman"/>
              <a:cs typeface="Times New Roman"/>
              <a:sym typeface="Times New Roman"/>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Humans can find the objects in the image at a glance, where they are and how they interact. Human visual system is fast, accurate and perform very complex task. Fast and accurate algorithms make computers to see the world like human.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Current technologies have the capabilities to attend performance near to human. Although we are in development stage. But the problem with this systems they need heavy computational resources. An efficient algorithm might solve this problem.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YOLO is one of the such algorithm that might solve this problem. The system proposed here might solve the problem of VI people. According to WHO nearly 285 million people are VI worldwide: 39 million are blind and 246 million have low vision (severe or moderate visual impairment). </a:t>
            </a:r>
            <a:endParaRPr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6"/>
          <p:cNvSpPr txBox="1">
            <a:spLocks noGrp="1"/>
          </p:cNvSpPr>
          <p:nvPr>
            <p:ph type="body" idx="1"/>
          </p:nvPr>
        </p:nvSpPr>
        <p:spPr>
          <a:xfrm>
            <a:off x="311700" y="271942"/>
            <a:ext cx="8520600" cy="3416400"/>
          </a:xfrm>
          <a:prstGeom prst="rect">
            <a:avLst/>
          </a:prstGeom>
        </p:spPr>
        <p:txBody>
          <a:bodyPr spcFirstLastPara="1" wrap="square" lIns="91425" tIns="91425" rIns="91425" bIns="91425" anchor="t" anchorCtr="0">
            <a:noAutofit/>
          </a:bodyPr>
          <a:lstStyle/>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Blindness is the condition of lacking discernment because of physiological or neurological components. They have difficulties in walking and navigation. Although many new technologies were developed but it remains a significant issue till now.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Pothole in the roads is the main obstacle for the VI people to navigate them independently. The system proposed here might solve the problem of path hole specially for VI. The algorithm used here is YOLO (You Only Look Once).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YOLO, a new approach to object detection. YOLO is extremely fast in object detection. YOLO is refreshingly simple. A single convolutional network simultaneously predicts multiple bounding boxes and class probabilities for those boxes.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YOLO trains on full images and directly optimizes detection performance. We develop a solution in remote manner. i.e. Creating an android app that detects pothole in roads and gives assistive audio output specially for VI people using YOLO algorithm.</a:t>
            </a:r>
          </a:p>
          <a:p>
            <a:pPr marL="285750" indent="-285750" algn="just">
              <a:spcAft>
                <a:spcPts val="1200"/>
              </a:spcAft>
            </a:pPr>
            <a:endParaRPr lang="en-IN" dirty="0">
              <a:solidFill>
                <a:schemeClr val="tx1"/>
              </a:solidFill>
              <a:latin typeface="Times New Roman" panose="02020603050405020304" pitchFamily="18" charset="0"/>
              <a:cs typeface="Times New Roman" panose="02020603050405020304" pitchFamily="18" charset="0"/>
            </a:endParaRPr>
          </a:p>
          <a:p>
            <a:pPr marL="285750" indent="-285750" algn="just">
              <a:spcAft>
                <a:spcPts val="1200"/>
              </a:spcAft>
            </a:pPr>
            <a:endParaRPr lang="en-IN" dirty="0">
              <a:solidFill>
                <a:schemeClr val="tx1"/>
              </a:solidFill>
              <a:latin typeface="Times New Roman" panose="02020603050405020304" pitchFamily="18" charset="0"/>
              <a:cs typeface="Times New Roman" panose="02020603050405020304" pitchFamily="18" charset="0"/>
            </a:endParaRPr>
          </a:p>
          <a:p>
            <a:pPr marL="285750" indent="-285750" algn="just">
              <a:spcAft>
                <a:spcPts val="1200"/>
              </a:spcAft>
            </a:pPr>
            <a:endParaRP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474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699" y="186841"/>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a:ea typeface="Times New Roman"/>
                <a:cs typeface="Times New Roman"/>
                <a:sym typeface="Times New Roman"/>
              </a:rPr>
              <a:t>LITRATURE SURVEY</a:t>
            </a:r>
            <a:endParaRPr b="1" dirty="0">
              <a:latin typeface="Times New Roman"/>
              <a:ea typeface="Times New Roman"/>
              <a:cs typeface="Times New Roman"/>
              <a:sym typeface="Times New Roman"/>
            </a:endParaRPr>
          </a:p>
        </p:txBody>
      </p:sp>
      <p:graphicFrame>
        <p:nvGraphicFramePr>
          <p:cNvPr id="5" name="Table 4">
            <a:extLst>
              <a:ext uri="{FF2B5EF4-FFF2-40B4-BE49-F238E27FC236}">
                <a16:creationId xmlns:a16="http://schemas.microsoft.com/office/drawing/2014/main" id="{37DC1750-4230-4674-8B16-122FB5BA70E9}"/>
              </a:ext>
            </a:extLst>
          </p:cNvPr>
          <p:cNvGraphicFramePr>
            <a:graphicFrameLocks noGrp="1"/>
          </p:cNvGraphicFramePr>
          <p:nvPr>
            <p:extLst>
              <p:ext uri="{D42A27DB-BD31-4B8C-83A1-F6EECF244321}">
                <p14:modId xmlns:p14="http://schemas.microsoft.com/office/powerpoint/2010/main" val="310819172"/>
              </p:ext>
            </p:extLst>
          </p:nvPr>
        </p:nvGraphicFramePr>
        <p:xfrm>
          <a:off x="453142" y="759541"/>
          <a:ext cx="8237713" cy="3992880"/>
        </p:xfrm>
        <a:graphic>
          <a:graphicData uri="http://schemas.openxmlformats.org/drawingml/2006/table">
            <a:tbl>
              <a:tblPr firstRow="1" bandRow="1">
                <a:tableStyleId>{5940675A-B579-460E-94D1-54222C63F5DA}</a:tableStyleId>
              </a:tblPr>
              <a:tblGrid>
                <a:gridCol w="1427926">
                  <a:extLst>
                    <a:ext uri="{9D8B030D-6E8A-4147-A177-3AD203B41FA5}">
                      <a16:colId xmlns:a16="http://schemas.microsoft.com/office/drawing/2014/main" val="3898322768"/>
                    </a:ext>
                  </a:extLst>
                </a:gridCol>
                <a:gridCol w="1715363">
                  <a:extLst>
                    <a:ext uri="{9D8B030D-6E8A-4147-A177-3AD203B41FA5}">
                      <a16:colId xmlns:a16="http://schemas.microsoft.com/office/drawing/2014/main" val="1955039676"/>
                    </a:ext>
                  </a:extLst>
                </a:gridCol>
                <a:gridCol w="1120736">
                  <a:extLst>
                    <a:ext uri="{9D8B030D-6E8A-4147-A177-3AD203B41FA5}">
                      <a16:colId xmlns:a16="http://schemas.microsoft.com/office/drawing/2014/main" val="1426919335"/>
                    </a:ext>
                  </a:extLst>
                </a:gridCol>
                <a:gridCol w="1293780">
                  <a:extLst>
                    <a:ext uri="{9D8B030D-6E8A-4147-A177-3AD203B41FA5}">
                      <a16:colId xmlns:a16="http://schemas.microsoft.com/office/drawing/2014/main" val="2295192662"/>
                    </a:ext>
                  </a:extLst>
                </a:gridCol>
                <a:gridCol w="1455272">
                  <a:extLst>
                    <a:ext uri="{9D8B030D-6E8A-4147-A177-3AD203B41FA5}">
                      <a16:colId xmlns:a16="http://schemas.microsoft.com/office/drawing/2014/main" val="2002121989"/>
                    </a:ext>
                  </a:extLst>
                </a:gridCol>
                <a:gridCol w="1224636">
                  <a:extLst>
                    <a:ext uri="{9D8B030D-6E8A-4147-A177-3AD203B41FA5}">
                      <a16:colId xmlns:a16="http://schemas.microsoft.com/office/drawing/2014/main" val="477039443"/>
                    </a:ext>
                  </a:extLst>
                </a:gridCol>
              </a:tblGrid>
              <a:tr h="5016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AUTHOR</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YEAR / PUB</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DATASET USED</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MERITS</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DEMERITS</a:t>
                      </a:r>
                    </a:p>
                  </a:txBody>
                  <a:tcPr anchor="ctr"/>
                </a:tc>
                <a:extLst>
                  <a:ext uri="{0D108BD9-81ED-4DB2-BD59-A6C34878D82A}">
                    <a16:rowId xmlns:a16="http://schemas.microsoft.com/office/drawing/2014/main" val="3457247395"/>
                  </a:ext>
                </a:extLst>
              </a:tr>
              <a:tr h="940944">
                <a:tc>
                  <a:txBody>
                    <a:bodyPr/>
                    <a:lstStyle/>
                    <a:p>
                      <a:pPr algn="ctr" defTabSz="982663">
                        <a:tabLst>
                          <a:tab pos="722313" algn="l"/>
                          <a:tab pos="1073150" algn="l"/>
                        </a:tabLst>
                      </a:pPr>
                      <a:r>
                        <a:rPr lang="en-IN" sz="1400" dirty="0">
                          <a:latin typeface="Times New Roman" panose="02020603050405020304" pitchFamily="18" charset="0"/>
                          <a:cs typeface="Times New Roman" panose="02020603050405020304" pitchFamily="18" charset="0"/>
                        </a:rPr>
                        <a:t>You Only Look Once: Unified, Real-Time Object Detection</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Joseph Redmon, </a:t>
                      </a:r>
                    </a:p>
                    <a:p>
                      <a:pPr algn="ctr"/>
                      <a:r>
                        <a:rPr lang="en-IN" sz="1400" dirty="0">
                          <a:latin typeface="Times New Roman" panose="02020603050405020304" pitchFamily="18" charset="0"/>
                          <a:cs typeface="Times New Roman" panose="02020603050405020304" pitchFamily="18" charset="0"/>
                        </a:rPr>
                        <a:t>Santosh Divvala, </a:t>
                      </a:r>
                    </a:p>
                    <a:p>
                      <a:pPr algn="ctr"/>
                      <a:r>
                        <a:rPr lang="en-IN" sz="1400" dirty="0">
                          <a:latin typeface="Times New Roman" panose="02020603050405020304" pitchFamily="18" charset="0"/>
                          <a:cs typeface="Times New Roman" panose="02020603050405020304" pitchFamily="18" charset="0"/>
                        </a:rPr>
                        <a:t>Ross Girshick, </a:t>
                      </a:r>
                    </a:p>
                    <a:p>
                      <a:pPr algn="ctr"/>
                      <a:r>
                        <a:rPr lang="en-IN" sz="1400" dirty="0">
                          <a:latin typeface="Times New Roman" panose="02020603050405020304" pitchFamily="18" charset="0"/>
                          <a:cs typeface="Times New Roman" panose="02020603050405020304" pitchFamily="18" charset="0"/>
                        </a:rPr>
                        <a:t>Ali Farhadi</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2016 / IEEE</a:t>
                      </a:r>
                    </a:p>
                  </a:txBody>
                  <a:tcPr anchor="ctr"/>
                </a:tc>
                <a:tc>
                  <a:txBody>
                    <a:bodyPr/>
                    <a:lstStyle/>
                    <a:p>
                      <a:pPr algn="ct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dirty="0">
                          <a:latin typeface="Times New Roman" panose="02020603050405020304" pitchFamily="18" charset="0"/>
                          <a:cs typeface="Times New Roman" panose="02020603050405020304" pitchFamily="18" charset="0"/>
                        </a:rPr>
                        <a:t>It tells about base YOLO algorithm.</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It doesn’t tells about object detection for VI people.</a:t>
                      </a:r>
                    </a:p>
                  </a:txBody>
                  <a:tcPr anchor="ctr"/>
                </a:tc>
                <a:extLst>
                  <a:ext uri="{0D108BD9-81ED-4DB2-BD59-A6C34878D82A}">
                    <a16:rowId xmlns:a16="http://schemas.microsoft.com/office/drawing/2014/main" val="4158559785"/>
                  </a:ext>
                </a:extLst>
              </a:tr>
              <a:tr h="1327884">
                <a:tc>
                  <a:txBody>
                    <a:bodyPr/>
                    <a:lstStyle/>
                    <a:p>
                      <a:pPr algn="ctr"/>
                      <a:r>
                        <a:rPr lang="en-IN" sz="1400" dirty="0">
                          <a:latin typeface="Times New Roman" panose="02020603050405020304" pitchFamily="18" charset="0"/>
                          <a:cs typeface="Times New Roman" panose="02020603050405020304" pitchFamily="18" charset="0"/>
                        </a:rPr>
                        <a:t>Path Hole Detection to Assist the Visually Impaired People in Navigation</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Md. Milon Islam,  </a:t>
                      </a:r>
                    </a:p>
                    <a:p>
                      <a:pPr algn="ctr"/>
                      <a:r>
                        <a:rPr lang="en-IN" sz="1400" dirty="0">
                          <a:latin typeface="Times New Roman" panose="02020603050405020304" pitchFamily="18" charset="0"/>
                          <a:cs typeface="Times New Roman" panose="02020603050405020304" pitchFamily="18" charset="0"/>
                        </a:rPr>
                        <a:t>Muhammad Sheikh Sadi</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2018 / IEEE</a:t>
                      </a:r>
                    </a:p>
                  </a:txBody>
                  <a:tcPr anchor="ctr"/>
                </a:tc>
                <a:tc>
                  <a:txBody>
                    <a:bodyPr/>
                    <a:lstStyle/>
                    <a:p>
                      <a:pPr algn="ctr"/>
                      <a:r>
                        <a:rPr lang="en-IN" sz="1400" dirty="0" err="1">
                          <a:latin typeface="Times New Roman" panose="02020603050405020304" pitchFamily="18" charset="0"/>
                          <a:cs typeface="Times New Roman" panose="02020603050405020304" pitchFamily="18" charset="0"/>
                        </a:rPr>
                        <a:t>Kitti</a:t>
                      </a:r>
                      <a:r>
                        <a:rPr lang="en-IN" sz="1400" dirty="0">
                          <a:latin typeface="Times New Roman" panose="02020603050405020304" pitchFamily="18" charset="0"/>
                          <a:cs typeface="Times New Roman" panose="02020603050405020304" pitchFamily="18" charset="0"/>
                        </a:rPr>
                        <a:t> road,</a:t>
                      </a:r>
                    </a:p>
                    <a:p>
                      <a:pPr algn="ctr"/>
                      <a:r>
                        <a:rPr lang="en-IN" sz="1400" dirty="0">
                          <a:latin typeface="Times New Roman" panose="02020603050405020304" pitchFamily="18" charset="0"/>
                          <a:cs typeface="Times New Roman" panose="02020603050405020304" pitchFamily="18" charset="0"/>
                        </a:rPr>
                        <a:t>Pothole detection</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It tells about pothole detection for VI people.</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It doesn’t uses YOLO algorithm.</a:t>
                      </a:r>
                    </a:p>
                  </a:txBody>
                  <a:tcPr anchor="ctr"/>
                </a:tc>
                <a:extLst>
                  <a:ext uri="{0D108BD9-81ED-4DB2-BD59-A6C34878D82A}">
                    <a16:rowId xmlns:a16="http://schemas.microsoft.com/office/drawing/2014/main" val="3840025947"/>
                  </a:ext>
                </a:extLst>
              </a:tr>
              <a:tr h="1121324">
                <a:tc>
                  <a:txBody>
                    <a:bodyPr/>
                    <a:lstStyle/>
                    <a:p>
                      <a:pPr algn="ctr"/>
                      <a:r>
                        <a:rPr lang="en-IN" sz="1400" dirty="0">
                          <a:latin typeface="Times New Roman" panose="02020603050405020304" pitchFamily="18" charset="0"/>
                          <a:cs typeface="Times New Roman" panose="02020603050405020304" pitchFamily="18" charset="0"/>
                        </a:rPr>
                        <a:t>Pothole Detection System Using YOLO V4 Algorithm</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Kshitija Chavan, </a:t>
                      </a:r>
                    </a:p>
                    <a:p>
                      <a:pPr algn="ctr"/>
                      <a:r>
                        <a:rPr lang="en-IN" sz="1400" dirty="0">
                          <a:latin typeface="Times New Roman" panose="02020603050405020304" pitchFamily="18" charset="0"/>
                          <a:cs typeface="Times New Roman" panose="02020603050405020304" pitchFamily="18" charset="0"/>
                        </a:rPr>
                        <a:t>Chinmay Chawathe, </a:t>
                      </a:r>
                    </a:p>
                    <a:p>
                      <a:pPr algn="ctr"/>
                      <a:r>
                        <a:rPr lang="en-IN" sz="1400" dirty="0">
                          <a:latin typeface="Times New Roman" panose="02020603050405020304" pitchFamily="18" charset="0"/>
                          <a:cs typeface="Times New Roman" panose="02020603050405020304" pitchFamily="18" charset="0"/>
                        </a:rPr>
                        <a:t>Vatsal Dhabalia, </a:t>
                      </a:r>
                    </a:p>
                    <a:p>
                      <a:pPr algn="ctr"/>
                      <a:r>
                        <a:rPr lang="en-IN" sz="1400" dirty="0">
                          <a:latin typeface="Times New Roman" panose="02020603050405020304" pitchFamily="18" charset="0"/>
                          <a:cs typeface="Times New Roman" panose="02020603050405020304" pitchFamily="18" charset="0"/>
                        </a:rPr>
                        <a:t>Amruta Sankhe</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2022 / IRJET</a:t>
                      </a:r>
                    </a:p>
                  </a:txBody>
                  <a:tcPr anchor="ctr"/>
                </a:tc>
                <a:tc>
                  <a:txBody>
                    <a:bodyPr/>
                    <a:lstStyle/>
                    <a:p>
                      <a:pPr algn="ct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dirty="0">
                          <a:latin typeface="Times New Roman" panose="02020603050405020304" pitchFamily="18" charset="0"/>
                          <a:cs typeface="Times New Roman" panose="02020603050405020304" pitchFamily="18" charset="0"/>
                        </a:rPr>
                        <a:t>It tells about pothole detection using YOLO.</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It doesn’t tells anything about VI people</a:t>
                      </a:r>
                    </a:p>
                  </a:txBody>
                  <a:tcPr anchor="ctr"/>
                </a:tc>
                <a:extLst>
                  <a:ext uri="{0D108BD9-81ED-4DB2-BD59-A6C34878D82A}">
                    <a16:rowId xmlns:a16="http://schemas.microsoft.com/office/drawing/2014/main" val="895167895"/>
                  </a:ext>
                </a:extLst>
              </a:tr>
            </a:tbl>
          </a:graphicData>
        </a:graphic>
      </p:graphicFrame>
    </p:spTree>
    <p:extLst>
      <p:ext uri="{BB962C8B-B14F-4D97-AF65-F5344CB8AC3E}">
        <p14:creationId xmlns:p14="http://schemas.microsoft.com/office/powerpoint/2010/main" val="2904756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26676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a:ea typeface="Times New Roman"/>
                <a:cs typeface="Times New Roman"/>
                <a:sym typeface="Times New Roman"/>
              </a:rPr>
              <a:t>EXISTING SYSTEM</a:t>
            </a:r>
            <a:endParaRPr b="1" dirty="0">
              <a:latin typeface="Times New Roman"/>
              <a:ea typeface="Times New Roman"/>
              <a:cs typeface="Times New Roman"/>
              <a:sym typeface="Times New Roman"/>
            </a:endParaRPr>
          </a:p>
        </p:txBody>
      </p:sp>
      <p:sp>
        <p:nvSpPr>
          <p:cNvPr id="72" name="Google Shape;72;p16"/>
          <p:cNvSpPr txBox="1">
            <a:spLocks noGrp="1"/>
          </p:cNvSpPr>
          <p:nvPr>
            <p:ph type="body" idx="1"/>
          </p:nvPr>
        </p:nvSpPr>
        <p:spPr>
          <a:xfrm>
            <a:off x="311700" y="1005719"/>
            <a:ext cx="8520600" cy="3416400"/>
          </a:xfrm>
          <a:prstGeom prst="rect">
            <a:avLst/>
          </a:prstGeom>
        </p:spPr>
        <p:txBody>
          <a:bodyPr spcFirstLastPara="1" wrap="square" lIns="91425" tIns="91425" rIns="91425" bIns="91425" anchor="t" anchorCtr="0">
            <a:noAutofit/>
          </a:bodyPr>
          <a:lstStyle/>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The existing system uses CNN for detection and KITTI ROAD and pothole detection as dataset. A </a:t>
            </a:r>
            <a:r>
              <a:rPr lang="en-IN" dirty="0" err="1">
                <a:solidFill>
                  <a:schemeClr val="tx1"/>
                </a:solidFill>
                <a:latin typeface="Times New Roman" panose="02020603050405020304" pitchFamily="18" charset="0"/>
                <a:cs typeface="Times New Roman" panose="02020603050405020304" pitchFamily="18" charset="0"/>
              </a:rPr>
              <a:t>kitti</a:t>
            </a:r>
            <a:r>
              <a:rPr lang="en-IN" dirty="0">
                <a:solidFill>
                  <a:schemeClr val="tx1"/>
                </a:solidFill>
                <a:latin typeface="Times New Roman" panose="02020603050405020304" pitchFamily="18" charset="0"/>
                <a:cs typeface="Times New Roman" panose="02020603050405020304" pitchFamily="18" charset="0"/>
              </a:rPr>
              <a:t> road set consists of 289 road surface images with no pothole. Pothole detection set consists of 90 road surface images with pothole.</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The training set consists of 260 images and the testing set consists of 119 images. For image recognition and classification, CNN (Convolutional Neural Networks) is used.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A CNN entails of some layers. The layers of CNN are Convolution layer, Pooling layer, Activation function and Fully connected layer. This network that we have developed consists of two convolutional layers and two subsampling layers each following only one convolutional layer. </a:t>
            </a:r>
          </a:p>
        </p:txBody>
      </p:sp>
    </p:spTree>
    <p:extLst>
      <p:ext uri="{BB962C8B-B14F-4D97-AF65-F5344CB8AC3E}">
        <p14:creationId xmlns:p14="http://schemas.microsoft.com/office/powerpoint/2010/main" val="2368514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6"/>
          <p:cNvSpPr txBox="1">
            <a:spLocks noGrp="1"/>
          </p:cNvSpPr>
          <p:nvPr>
            <p:ph type="body" idx="1"/>
          </p:nvPr>
        </p:nvSpPr>
        <p:spPr>
          <a:xfrm>
            <a:off x="311700" y="377758"/>
            <a:ext cx="8520600" cy="3416400"/>
          </a:xfrm>
          <a:prstGeom prst="rect">
            <a:avLst/>
          </a:prstGeom>
        </p:spPr>
        <p:txBody>
          <a:bodyPr spcFirstLastPara="1" wrap="square" lIns="91425" tIns="91425" rIns="91425" bIns="91425" anchor="t" anchorCtr="0">
            <a:noAutofit/>
          </a:bodyPr>
          <a:lstStyle/>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For both convolutional layers, the kernel size remains fixed and is 3x3 where in both subsampling layers, the size of the pooling area is 2×2. Following this is a dense layer, containing a linear representation of the terminal subsampled feature map’s units those are connected to the 2 neurons in the output layer for classifying images into 2 classes.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Path hole are determined from a particular neuron in the output layer and non-path hole are determined from another neuron. When the path hole neuron value outputs 1, the other neuron value goes 0 and vice versa.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The kernels, as well as the hidden-output weights, are updated while training process continues for a 20 and 30 number of epochs. The input images are in size of 32x32. We have used max pooling operation with the size 2x2 and </a:t>
            </a:r>
            <a:r>
              <a:rPr lang="en-IN" dirty="0" err="1">
                <a:solidFill>
                  <a:schemeClr val="tx1"/>
                </a:solidFill>
                <a:latin typeface="Times New Roman" panose="02020603050405020304" pitchFamily="18" charset="0"/>
                <a:cs typeface="Times New Roman" panose="02020603050405020304" pitchFamily="18" charset="0"/>
              </a:rPr>
              <a:t>ReLU</a:t>
            </a:r>
            <a:r>
              <a:rPr lang="en-IN" dirty="0">
                <a:solidFill>
                  <a:schemeClr val="tx1"/>
                </a:solidFill>
                <a:latin typeface="Times New Roman" panose="02020603050405020304" pitchFamily="18" charset="0"/>
                <a:cs typeface="Times New Roman" panose="02020603050405020304" pitchFamily="18" charset="0"/>
              </a:rPr>
              <a:t> as an activation function. </a:t>
            </a:r>
          </a:p>
        </p:txBody>
      </p:sp>
    </p:spTree>
    <p:extLst>
      <p:ext uri="{BB962C8B-B14F-4D97-AF65-F5344CB8AC3E}">
        <p14:creationId xmlns:p14="http://schemas.microsoft.com/office/powerpoint/2010/main" val="1621614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26161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a:ea typeface="Times New Roman"/>
                <a:cs typeface="Times New Roman"/>
                <a:sym typeface="Times New Roman"/>
              </a:rPr>
              <a:t>WORKING OF THE SYSTEM</a:t>
            </a:r>
            <a:endParaRPr b="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D29A65C0-3FA4-48BE-B3EA-4D4421247361}"/>
              </a:ext>
            </a:extLst>
          </p:cNvPr>
          <p:cNvPicPr>
            <a:picLocks noChangeAspect="1"/>
          </p:cNvPicPr>
          <p:nvPr/>
        </p:nvPicPr>
        <p:blipFill>
          <a:blip r:embed="rId3"/>
          <a:stretch>
            <a:fillRect/>
          </a:stretch>
        </p:blipFill>
        <p:spPr>
          <a:xfrm>
            <a:off x="432428" y="1246743"/>
            <a:ext cx="8279144" cy="3635147"/>
          </a:xfrm>
          <a:prstGeom prst="rect">
            <a:avLst/>
          </a:prstGeom>
        </p:spPr>
      </p:pic>
    </p:spTree>
    <p:extLst>
      <p:ext uri="{BB962C8B-B14F-4D97-AF65-F5344CB8AC3E}">
        <p14:creationId xmlns:p14="http://schemas.microsoft.com/office/powerpoint/2010/main" val="3755363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6"/>
          <p:cNvSpPr txBox="1">
            <a:spLocks noGrp="1"/>
          </p:cNvSpPr>
          <p:nvPr>
            <p:ph type="body" idx="1"/>
          </p:nvPr>
        </p:nvSpPr>
        <p:spPr>
          <a:xfrm>
            <a:off x="311700" y="678341"/>
            <a:ext cx="8520600" cy="3416400"/>
          </a:xfrm>
          <a:prstGeom prst="rect">
            <a:avLst/>
          </a:prstGeom>
        </p:spPr>
        <p:txBody>
          <a:bodyPr spcFirstLastPara="1" wrap="square" lIns="91425" tIns="91425" rIns="91425" bIns="91425" anchor="t" anchorCtr="0">
            <a:noAutofit/>
          </a:bodyPr>
          <a:lstStyle/>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The VI person is provided with android app on the mobile phone. The app in the mobile phone access the camera and get live video feedback. The system starts scanning for pothole from the video using YOLO algorithm.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If it encounters any pothole, It gives audio output like “Whoa !!! be careful there is a pothole in front”. The System is connected with Google Text to speech Engine. YOLO algorithm find the pothole and sends it to a python script with damage score.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Based on the severity of pothole, the python script generate a text message. That message is read loudly by GTTS System.</a:t>
            </a:r>
          </a:p>
          <a:p>
            <a:pPr marL="0" indent="0" algn="just">
              <a:spcAft>
                <a:spcPts val="1200"/>
              </a:spcAft>
              <a:buNone/>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757005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TotalTime>
  <Words>1215</Words>
  <Application>Microsoft Office PowerPoint</Application>
  <PresentationFormat>On-screen Show (16:9)</PresentationFormat>
  <Paragraphs>82</Paragraphs>
  <Slides>12</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Times New Roman</vt:lpstr>
      <vt:lpstr>Simple Light</vt:lpstr>
      <vt:lpstr>PowerPoint Presentation</vt:lpstr>
      <vt:lpstr>ABSTRACT</vt:lpstr>
      <vt:lpstr>INTRODUCTION</vt:lpstr>
      <vt:lpstr>PowerPoint Presentation</vt:lpstr>
      <vt:lpstr>LITRATURE SURVEY</vt:lpstr>
      <vt:lpstr>EXISTING SYSTEM</vt:lpstr>
      <vt:lpstr>PowerPoint Presentation</vt:lpstr>
      <vt:lpstr>WORKING OF THE SYSTEM</vt:lpstr>
      <vt:lpstr>PowerPoint Presentation</vt:lpstr>
      <vt:lpstr>SYSTEM FLOW</vt:lpstr>
      <vt:lpstr>SYSTEM FLOW</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POTHOLE DETECTION  FOR  VISUALLY IMPAIRED  USING YOLO</dc:title>
  <cp:lastModifiedBy>Balaji</cp:lastModifiedBy>
  <cp:revision>24</cp:revision>
  <dcterms:modified xsi:type="dcterms:W3CDTF">2022-05-29T14:10:33Z</dcterms:modified>
</cp:coreProperties>
</file>