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3"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BAAB0F-57C0-4699-8131-6B1C788F0C1A}" type="datetimeFigureOut">
              <a:rPr lang="en-IN" smtClean="0"/>
              <a:t>05-05-2022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CDE106DE-7592-484C-99E1-6D4CA2BCF8B7}" type="slidenum">
              <a:rPr lang="en-IN" smtClean="0"/>
              <a:t>‹#›</a:t>
            </a:fld>
            <a:endParaRPr lang="en-IN"/>
          </a:p>
        </p:txBody>
      </p:sp>
    </p:spTree>
    <p:extLst>
      <p:ext uri="{BB962C8B-B14F-4D97-AF65-F5344CB8AC3E}">
        <p14:creationId xmlns:p14="http://schemas.microsoft.com/office/powerpoint/2010/main" val="2372450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FBAAB0F-57C0-4699-8131-6B1C788F0C1A}" type="datetimeFigureOut">
              <a:rPr lang="en-IN" smtClean="0"/>
              <a:t>05-05-2022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E106DE-7592-484C-99E1-6D4CA2BCF8B7}" type="slidenum">
              <a:rPr lang="en-IN" smtClean="0"/>
              <a:t>‹#›</a:t>
            </a:fld>
            <a:endParaRPr lang="en-IN"/>
          </a:p>
        </p:txBody>
      </p:sp>
    </p:spTree>
    <p:extLst>
      <p:ext uri="{BB962C8B-B14F-4D97-AF65-F5344CB8AC3E}">
        <p14:creationId xmlns:p14="http://schemas.microsoft.com/office/powerpoint/2010/main" val="2002345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BAAB0F-57C0-4699-8131-6B1C788F0C1A}"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E106DE-7592-484C-99E1-6D4CA2BCF8B7}" type="slidenum">
              <a:rPr lang="en-IN" smtClean="0"/>
              <a:t>‹#›</a:t>
            </a:fld>
            <a:endParaRPr lang="en-IN"/>
          </a:p>
        </p:txBody>
      </p:sp>
    </p:spTree>
    <p:extLst>
      <p:ext uri="{BB962C8B-B14F-4D97-AF65-F5344CB8AC3E}">
        <p14:creationId xmlns:p14="http://schemas.microsoft.com/office/powerpoint/2010/main" val="188278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BAAB0F-57C0-4699-8131-6B1C788F0C1A}"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E106DE-7592-484C-99E1-6D4CA2BCF8B7}" type="slidenum">
              <a:rPr lang="en-IN" smtClean="0"/>
              <a:t>‹#›</a:t>
            </a:fld>
            <a:endParaRPr lang="en-IN"/>
          </a:p>
        </p:txBody>
      </p:sp>
    </p:spTree>
    <p:extLst>
      <p:ext uri="{BB962C8B-B14F-4D97-AF65-F5344CB8AC3E}">
        <p14:creationId xmlns:p14="http://schemas.microsoft.com/office/powerpoint/2010/main" val="3868403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BAAB0F-57C0-4699-8131-6B1C788F0C1A}"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E106DE-7592-484C-99E1-6D4CA2BCF8B7}" type="slidenum">
              <a:rPr lang="en-IN" smtClean="0"/>
              <a:t>‹#›</a:t>
            </a:fld>
            <a:endParaRPr lang="en-IN"/>
          </a:p>
        </p:txBody>
      </p:sp>
    </p:spTree>
    <p:extLst>
      <p:ext uri="{BB962C8B-B14F-4D97-AF65-F5344CB8AC3E}">
        <p14:creationId xmlns:p14="http://schemas.microsoft.com/office/powerpoint/2010/main" val="4082677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BAAB0F-57C0-4699-8131-6B1C788F0C1A}"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E106DE-7592-484C-99E1-6D4CA2BCF8B7}" type="slidenum">
              <a:rPr lang="en-IN" smtClean="0"/>
              <a:t>‹#›</a:t>
            </a:fld>
            <a:endParaRPr lang="en-IN"/>
          </a:p>
        </p:txBody>
      </p:sp>
    </p:spTree>
    <p:extLst>
      <p:ext uri="{BB962C8B-B14F-4D97-AF65-F5344CB8AC3E}">
        <p14:creationId xmlns:p14="http://schemas.microsoft.com/office/powerpoint/2010/main" val="1184890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BAAB0F-57C0-4699-8131-6B1C788F0C1A}"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E106DE-7592-484C-99E1-6D4CA2BCF8B7}" type="slidenum">
              <a:rPr lang="en-IN" smtClean="0"/>
              <a:t>‹#›</a:t>
            </a:fld>
            <a:endParaRPr lang="en-IN"/>
          </a:p>
        </p:txBody>
      </p:sp>
    </p:spTree>
    <p:extLst>
      <p:ext uri="{BB962C8B-B14F-4D97-AF65-F5344CB8AC3E}">
        <p14:creationId xmlns:p14="http://schemas.microsoft.com/office/powerpoint/2010/main" val="3165140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BAAB0F-57C0-4699-8131-6B1C788F0C1A}"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E106DE-7592-484C-99E1-6D4CA2BCF8B7}" type="slidenum">
              <a:rPr lang="en-IN" smtClean="0"/>
              <a:t>‹#›</a:t>
            </a:fld>
            <a:endParaRPr lang="en-IN"/>
          </a:p>
        </p:txBody>
      </p:sp>
    </p:spTree>
    <p:extLst>
      <p:ext uri="{BB962C8B-B14F-4D97-AF65-F5344CB8AC3E}">
        <p14:creationId xmlns:p14="http://schemas.microsoft.com/office/powerpoint/2010/main" val="453942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BAAB0F-57C0-4699-8131-6B1C788F0C1A}"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E106DE-7592-484C-99E1-6D4CA2BCF8B7}" type="slidenum">
              <a:rPr lang="en-IN" smtClean="0"/>
              <a:t>‹#›</a:t>
            </a:fld>
            <a:endParaRPr lang="en-IN"/>
          </a:p>
        </p:txBody>
      </p:sp>
    </p:spTree>
    <p:extLst>
      <p:ext uri="{BB962C8B-B14F-4D97-AF65-F5344CB8AC3E}">
        <p14:creationId xmlns:p14="http://schemas.microsoft.com/office/powerpoint/2010/main" val="2945299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BAAB0F-57C0-4699-8131-6B1C788F0C1A}"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CDE106DE-7592-484C-99E1-6D4CA2BCF8B7}" type="slidenum">
              <a:rPr lang="en-IN" smtClean="0"/>
              <a:t>‹#›</a:t>
            </a:fld>
            <a:endParaRPr lang="en-IN"/>
          </a:p>
        </p:txBody>
      </p:sp>
    </p:spTree>
    <p:extLst>
      <p:ext uri="{BB962C8B-B14F-4D97-AF65-F5344CB8AC3E}">
        <p14:creationId xmlns:p14="http://schemas.microsoft.com/office/powerpoint/2010/main" val="3189784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BAAB0F-57C0-4699-8131-6B1C788F0C1A}"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E106DE-7592-484C-99E1-6D4CA2BCF8B7}" type="slidenum">
              <a:rPr lang="en-IN" smtClean="0"/>
              <a:t>‹#›</a:t>
            </a:fld>
            <a:endParaRPr lang="en-IN"/>
          </a:p>
        </p:txBody>
      </p:sp>
    </p:spTree>
    <p:extLst>
      <p:ext uri="{BB962C8B-B14F-4D97-AF65-F5344CB8AC3E}">
        <p14:creationId xmlns:p14="http://schemas.microsoft.com/office/powerpoint/2010/main" val="2090917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BAAB0F-57C0-4699-8131-6B1C788F0C1A}" type="datetimeFigureOut">
              <a:rPr lang="en-IN" smtClean="0"/>
              <a:t>05-05-2022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E106DE-7592-484C-99E1-6D4CA2BCF8B7}" type="slidenum">
              <a:rPr lang="en-IN" smtClean="0"/>
              <a:t>‹#›</a:t>
            </a:fld>
            <a:endParaRPr lang="en-IN"/>
          </a:p>
        </p:txBody>
      </p:sp>
    </p:spTree>
    <p:extLst>
      <p:ext uri="{BB962C8B-B14F-4D97-AF65-F5344CB8AC3E}">
        <p14:creationId xmlns:p14="http://schemas.microsoft.com/office/powerpoint/2010/main" val="3855305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BAAB0F-57C0-4699-8131-6B1C788F0C1A}" type="datetimeFigureOut">
              <a:rPr lang="en-IN" smtClean="0"/>
              <a:t>05-05-2022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E106DE-7592-484C-99E1-6D4CA2BCF8B7}" type="slidenum">
              <a:rPr lang="en-IN" smtClean="0"/>
              <a:t>‹#›</a:t>
            </a:fld>
            <a:endParaRPr lang="en-IN"/>
          </a:p>
        </p:txBody>
      </p:sp>
    </p:spTree>
    <p:extLst>
      <p:ext uri="{BB962C8B-B14F-4D97-AF65-F5344CB8AC3E}">
        <p14:creationId xmlns:p14="http://schemas.microsoft.com/office/powerpoint/2010/main" val="3731900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BAAB0F-57C0-4699-8131-6B1C788F0C1A}" type="datetimeFigureOut">
              <a:rPr lang="en-IN" smtClean="0"/>
              <a:t>05-05-2022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E106DE-7592-484C-99E1-6D4CA2BCF8B7}" type="slidenum">
              <a:rPr lang="en-IN" smtClean="0"/>
              <a:t>‹#›</a:t>
            </a:fld>
            <a:endParaRPr lang="en-IN"/>
          </a:p>
        </p:txBody>
      </p:sp>
    </p:spTree>
    <p:extLst>
      <p:ext uri="{BB962C8B-B14F-4D97-AF65-F5344CB8AC3E}">
        <p14:creationId xmlns:p14="http://schemas.microsoft.com/office/powerpoint/2010/main" val="1485418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BAAB0F-57C0-4699-8131-6B1C788F0C1A}" type="datetimeFigureOut">
              <a:rPr lang="en-IN" smtClean="0"/>
              <a:t>05-05-2022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E106DE-7592-484C-99E1-6D4CA2BCF8B7}" type="slidenum">
              <a:rPr lang="en-IN" smtClean="0"/>
              <a:t>‹#›</a:t>
            </a:fld>
            <a:endParaRPr lang="en-IN"/>
          </a:p>
        </p:txBody>
      </p:sp>
    </p:spTree>
    <p:extLst>
      <p:ext uri="{BB962C8B-B14F-4D97-AF65-F5344CB8AC3E}">
        <p14:creationId xmlns:p14="http://schemas.microsoft.com/office/powerpoint/2010/main" val="3800066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FBAAB0F-57C0-4699-8131-6B1C788F0C1A}" type="datetimeFigureOut">
              <a:rPr lang="en-IN" smtClean="0"/>
              <a:t>05-05-2022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E106DE-7592-484C-99E1-6D4CA2BCF8B7}" type="slidenum">
              <a:rPr lang="en-IN" smtClean="0"/>
              <a:t>‹#›</a:t>
            </a:fld>
            <a:endParaRPr lang="en-IN"/>
          </a:p>
        </p:txBody>
      </p:sp>
    </p:spTree>
    <p:extLst>
      <p:ext uri="{BB962C8B-B14F-4D97-AF65-F5344CB8AC3E}">
        <p14:creationId xmlns:p14="http://schemas.microsoft.com/office/powerpoint/2010/main" val="101127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FBAAB0F-57C0-4699-8131-6B1C788F0C1A}" type="datetimeFigureOut">
              <a:rPr lang="en-IN" smtClean="0"/>
              <a:t>05-05-2022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E106DE-7592-484C-99E1-6D4CA2BCF8B7}" type="slidenum">
              <a:rPr lang="en-IN" smtClean="0"/>
              <a:t>‹#›</a:t>
            </a:fld>
            <a:endParaRPr lang="en-IN"/>
          </a:p>
        </p:txBody>
      </p:sp>
    </p:spTree>
    <p:extLst>
      <p:ext uri="{BB962C8B-B14F-4D97-AF65-F5344CB8AC3E}">
        <p14:creationId xmlns:p14="http://schemas.microsoft.com/office/powerpoint/2010/main" val="115912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FBAAB0F-57C0-4699-8131-6B1C788F0C1A}" type="datetimeFigureOut">
              <a:rPr lang="en-IN" smtClean="0"/>
              <a:t>05-05-2022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E106DE-7592-484C-99E1-6D4CA2BCF8B7}" type="slidenum">
              <a:rPr lang="en-IN" smtClean="0"/>
              <a:t>‹#›</a:t>
            </a:fld>
            <a:endParaRPr lang="en-IN"/>
          </a:p>
        </p:txBody>
      </p:sp>
    </p:spTree>
    <p:extLst>
      <p:ext uri="{BB962C8B-B14F-4D97-AF65-F5344CB8AC3E}">
        <p14:creationId xmlns:p14="http://schemas.microsoft.com/office/powerpoint/2010/main" val="93818431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09971-B33B-41D9-8ECC-4C728C4C244F}"/>
              </a:ext>
            </a:extLst>
          </p:cNvPr>
          <p:cNvSpPr>
            <a:spLocks noGrp="1"/>
          </p:cNvSpPr>
          <p:nvPr>
            <p:ph type="ctrTitle"/>
          </p:nvPr>
        </p:nvSpPr>
        <p:spPr/>
        <p:txBody>
          <a:bodyPr/>
          <a:lstStyle/>
          <a:p>
            <a:r>
              <a:rPr lang="en-IN" dirty="0"/>
              <a:t>POTHOLE DETECTION</a:t>
            </a:r>
          </a:p>
        </p:txBody>
      </p:sp>
      <p:sp>
        <p:nvSpPr>
          <p:cNvPr id="3" name="Subtitle 2">
            <a:extLst>
              <a:ext uri="{FF2B5EF4-FFF2-40B4-BE49-F238E27FC236}">
                <a16:creationId xmlns:a16="http://schemas.microsoft.com/office/drawing/2014/main" id="{F4FB694F-F3D9-4DBD-9012-CC5EBAA995E5}"/>
              </a:ext>
            </a:extLst>
          </p:cNvPr>
          <p:cNvSpPr>
            <a:spLocks noGrp="1"/>
          </p:cNvSpPr>
          <p:nvPr>
            <p:ph type="subTitle" idx="1"/>
          </p:nvPr>
        </p:nvSpPr>
        <p:spPr/>
        <p:txBody>
          <a:bodyPr/>
          <a:lstStyle/>
          <a:p>
            <a:r>
              <a:rPr lang="en-IN" dirty="0"/>
              <a:t>Pothole detection using yolo algorithm.</a:t>
            </a:r>
          </a:p>
          <a:p>
            <a:r>
              <a:rPr lang="en-IN" dirty="0"/>
              <a:t>Part of project blindly</a:t>
            </a:r>
          </a:p>
        </p:txBody>
      </p:sp>
    </p:spTree>
    <p:extLst>
      <p:ext uri="{BB962C8B-B14F-4D97-AF65-F5344CB8AC3E}">
        <p14:creationId xmlns:p14="http://schemas.microsoft.com/office/powerpoint/2010/main" val="208554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B6CD-70EF-47D1-84D5-CF8703474E17}"/>
              </a:ext>
            </a:extLst>
          </p:cNvPr>
          <p:cNvSpPr>
            <a:spLocks noGrp="1"/>
          </p:cNvSpPr>
          <p:nvPr>
            <p:ph type="title"/>
          </p:nvPr>
        </p:nvSpPr>
        <p:spPr/>
        <p:txBody>
          <a:bodyPr/>
          <a:lstStyle/>
          <a:p>
            <a:r>
              <a:rPr lang="en-IN" dirty="0"/>
              <a:t>Pothole using yolo</a:t>
            </a:r>
          </a:p>
        </p:txBody>
      </p:sp>
      <p:sp>
        <p:nvSpPr>
          <p:cNvPr id="3" name="Content Placeholder 2">
            <a:extLst>
              <a:ext uri="{FF2B5EF4-FFF2-40B4-BE49-F238E27FC236}">
                <a16:creationId xmlns:a16="http://schemas.microsoft.com/office/drawing/2014/main" id="{2A28D6CF-70E6-4309-8047-DE1D3E238AA0}"/>
              </a:ext>
            </a:extLst>
          </p:cNvPr>
          <p:cNvSpPr>
            <a:spLocks noGrp="1"/>
          </p:cNvSpPr>
          <p:nvPr>
            <p:ph idx="1"/>
          </p:nvPr>
        </p:nvSpPr>
        <p:spPr>
          <a:xfrm>
            <a:off x="1484310" y="2083903"/>
            <a:ext cx="10018713" cy="3124201"/>
          </a:xfrm>
        </p:spPr>
        <p:txBody>
          <a:bodyPr/>
          <a:lstStyle/>
          <a:p>
            <a:r>
              <a:rPr lang="en-IN" dirty="0"/>
              <a:t>Accidents and loss of human lives are caused by potholes generated by severe rainfall and heavy vehicle activity</a:t>
            </a:r>
          </a:p>
          <a:p>
            <a:r>
              <a:rPr lang="en-IN" dirty="0"/>
              <a:t>the suggested system employs the YOLO (You Only Look Once) v4 Algorithm to detect potholes. </a:t>
            </a:r>
          </a:p>
        </p:txBody>
      </p:sp>
    </p:spTree>
    <p:extLst>
      <p:ext uri="{BB962C8B-B14F-4D97-AF65-F5344CB8AC3E}">
        <p14:creationId xmlns:p14="http://schemas.microsoft.com/office/powerpoint/2010/main" val="1336694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1A363-1981-4DC7-B755-CEAACD8901CD}"/>
              </a:ext>
            </a:extLst>
          </p:cNvPr>
          <p:cNvSpPr>
            <a:spLocks noGrp="1"/>
          </p:cNvSpPr>
          <p:nvPr>
            <p:ph type="title"/>
          </p:nvPr>
        </p:nvSpPr>
        <p:spPr>
          <a:xfrm>
            <a:off x="1452899" y="154740"/>
            <a:ext cx="10018713" cy="1752599"/>
          </a:xfrm>
        </p:spPr>
        <p:txBody>
          <a:bodyPr/>
          <a:lstStyle/>
          <a:p>
            <a:r>
              <a:rPr lang="en-IN" dirty="0"/>
              <a:t>Methodology</a:t>
            </a:r>
          </a:p>
        </p:txBody>
      </p:sp>
      <p:pic>
        <p:nvPicPr>
          <p:cNvPr id="7" name="Picture 6">
            <a:extLst>
              <a:ext uri="{FF2B5EF4-FFF2-40B4-BE49-F238E27FC236}">
                <a16:creationId xmlns:a16="http://schemas.microsoft.com/office/drawing/2014/main" id="{6A853991-47BB-4127-BEEF-2AF213BAD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4738" y="1630016"/>
            <a:ext cx="5655034" cy="4834705"/>
          </a:xfrm>
          <a:prstGeom prst="rect">
            <a:avLst/>
          </a:prstGeom>
        </p:spPr>
      </p:pic>
    </p:spTree>
    <p:extLst>
      <p:ext uri="{BB962C8B-B14F-4D97-AF65-F5344CB8AC3E}">
        <p14:creationId xmlns:p14="http://schemas.microsoft.com/office/powerpoint/2010/main" val="3754846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83070E-BA6C-4996-B81A-6A6C11B7A14C}"/>
              </a:ext>
            </a:extLst>
          </p:cNvPr>
          <p:cNvSpPr>
            <a:spLocks noGrp="1"/>
          </p:cNvSpPr>
          <p:nvPr>
            <p:ph idx="1"/>
          </p:nvPr>
        </p:nvSpPr>
        <p:spPr>
          <a:xfrm>
            <a:off x="1616831" y="705677"/>
            <a:ext cx="10018713" cy="5377071"/>
          </a:xfrm>
        </p:spPr>
        <p:txBody>
          <a:bodyPr>
            <a:normAutofit/>
          </a:bodyPr>
          <a:lstStyle/>
          <a:p>
            <a:r>
              <a:rPr lang="en-IN" dirty="0"/>
              <a:t>When one selects the “Start” Option, the Camera switches on and live detection of potholes takes place. Now the camera keeps on recording while the YOLO v4 algorithm works in the back-end simultaneously. The required information necessary for detecting the potholes is captured. </a:t>
            </a:r>
          </a:p>
          <a:p>
            <a:r>
              <a:rPr lang="en-IN" dirty="0"/>
              <a:t>The images are extracted throughout the live recording and accordingly a detection process is carried out. The YOLO v4 algorithm takes these images one by one and processes it.</a:t>
            </a:r>
          </a:p>
          <a:p>
            <a:r>
              <a:rPr lang="en-IN" dirty="0"/>
              <a:t>It compares the information recorded from the images with the yolo weights. When a pothole is detected, it predicts a bounding box around it. The bounding box consists of a Box Label and Predicted Accuracy Percentage where Accuracy Percentage refers to the percent of how accurately a pothole is detected.</a:t>
            </a:r>
          </a:p>
          <a:p>
            <a:endParaRPr lang="en-IN" dirty="0"/>
          </a:p>
        </p:txBody>
      </p:sp>
    </p:spTree>
    <p:extLst>
      <p:ext uri="{BB962C8B-B14F-4D97-AF65-F5344CB8AC3E}">
        <p14:creationId xmlns:p14="http://schemas.microsoft.com/office/powerpoint/2010/main" val="497106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5BB0C-DEE4-4F02-A60C-895E068BBF9D}"/>
              </a:ext>
            </a:extLst>
          </p:cNvPr>
          <p:cNvSpPr>
            <a:spLocks noGrp="1"/>
          </p:cNvSpPr>
          <p:nvPr>
            <p:ph type="title"/>
          </p:nvPr>
        </p:nvSpPr>
        <p:spPr>
          <a:xfrm>
            <a:off x="1484309" y="-115956"/>
            <a:ext cx="10018713" cy="1752599"/>
          </a:xfrm>
        </p:spPr>
        <p:txBody>
          <a:bodyPr/>
          <a:lstStyle/>
          <a:p>
            <a:r>
              <a:rPr lang="en-IN" dirty="0"/>
              <a:t>Implementation</a:t>
            </a:r>
          </a:p>
        </p:txBody>
      </p:sp>
      <p:sp>
        <p:nvSpPr>
          <p:cNvPr id="3" name="Content Placeholder 2">
            <a:extLst>
              <a:ext uri="{FF2B5EF4-FFF2-40B4-BE49-F238E27FC236}">
                <a16:creationId xmlns:a16="http://schemas.microsoft.com/office/drawing/2014/main" id="{5B67F618-D158-4A3D-8F66-8AA49306693F}"/>
              </a:ext>
            </a:extLst>
          </p:cNvPr>
          <p:cNvSpPr>
            <a:spLocks noGrp="1"/>
          </p:cNvSpPr>
          <p:nvPr>
            <p:ph idx="1"/>
          </p:nvPr>
        </p:nvSpPr>
        <p:spPr>
          <a:xfrm>
            <a:off x="1484308" y="1502465"/>
            <a:ext cx="10018713" cy="3124201"/>
          </a:xfrm>
        </p:spPr>
        <p:txBody>
          <a:bodyPr/>
          <a:lstStyle/>
          <a:p>
            <a:r>
              <a:rPr lang="en-IN" dirty="0"/>
              <a:t>On a single CPU, YOLOv4 optimizes real-time object detection and training. On the COCO dataset, YOLOv4 achieved </a:t>
            </a:r>
            <a:r>
              <a:rPr lang="en-IN" dirty="0" err="1"/>
              <a:t>stateof</a:t>
            </a:r>
            <a:r>
              <a:rPr lang="en-IN" dirty="0"/>
              <a:t>-the-art performance with 43.5 percent speed (AP) at 65 frames per second (FPS) on a Tesla V100.</a:t>
            </a:r>
          </a:p>
        </p:txBody>
      </p:sp>
    </p:spTree>
    <p:extLst>
      <p:ext uri="{BB962C8B-B14F-4D97-AF65-F5344CB8AC3E}">
        <p14:creationId xmlns:p14="http://schemas.microsoft.com/office/powerpoint/2010/main" val="700233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750D7-D43B-4331-8B69-2987EE30CD85}"/>
              </a:ext>
            </a:extLst>
          </p:cNvPr>
          <p:cNvSpPr>
            <a:spLocks noGrp="1"/>
          </p:cNvSpPr>
          <p:nvPr>
            <p:ph type="title"/>
          </p:nvPr>
        </p:nvSpPr>
        <p:spPr>
          <a:xfrm>
            <a:off x="1325285" y="0"/>
            <a:ext cx="10018713" cy="1752599"/>
          </a:xfrm>
        </p:spPr>
        <p:txBody>
          <a:bodyPr/>
          <a:lstStyle/>
          <a:p>
            <a:r>
              <a:rPr lang="en-IN" dirty="0"/>
              <a:t>Deep learning approach</a:t>
            </a:r>
          </a:p>
        </p:txBody>
      </p:sp>
      <p:sp>
        <p:nvSpPr>
          <p:cNvPr id="3" name="Content Placeholder 2">
            <a:extLst>
              <a:ext uri="{FF2B5EF4-FFF2-40B4-BE49-F238E27FC236}">
                <a16:creationId xmlns:a16="http://schemas.microsoft.com/office/drawing/2014/main" id="{4C96CFF4-2515-4B84-825F-A30F5C0C1FF5}"/>
              </a:ext>
            </a:extLst>
          </p:cNvPr>
          <p:cNvSpPr>
            <a:spLocks noGrp="1"/>
          </p:cNvSpPr>
          <p:nvPr>
            <p:ph idx="1"/>
          </p:nvPr>
        </p:nvSpPr>
        <p:spPr>
          <a:xfrm>
            <a:off x="1709597" y="876299"/>
            <a:ext cx="10018713" cy="3124201"/>
          </a:xfrm>
        </p:spPr>
        <p:txBody>
          <a:bodyPr/>
          <a:lstStyle/>
          <a:p>
            <a:r>
              <a:rPr lang="en-IN" dirty="0"/>
              <a:t>YOLO divides the input image into a S x S grid, with each grid cell anticipating the object that is </a:t>
            </a:r>
            <a:r>
              <a:rPr lang="en-IN" dirty="0" err="1"/>
              <a:t>centered</a:t>
            </a:r>
            <a:r>
              <a:rPr lang="en-IN" dirty="0"/>
              <a:t> in that grid cell.</a:t>
            </a:r>
          </a:p>
          <a:p>
            <a:endParaRPr lang="en-IN" dirty="0"/>
          </a:p>
        </p:txBody>
      </p:sp>
      <p:pic>
        <p:nvPicPr>
          <p:cNvPr id="4" name="Picture 3">
            <a:extLst>
              <a:ext uri="{FF2B5EF4-FFF2-40B4-BE49-F238E27FC236}">
                <a16:creationId xmlns:a16="http://schemas.microsoft.com/office/drawing/2014/main" id="{59442069-E310-4DA1-908A-12D467F0C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3595" y="2978426"/>
            <a:ext cx="6462092" cy="3266661"/>
          </a:xfrm>
          <a:prstGeom prst="rect">
            <a:avLst/>
          </a:prstGeom>
        </p:spPr>
      </p:pic>
    </p:spTree>
    <p:extLst>
      <p:ext uri="{BB962C8B-B14F-4D97-AF65-F5344CB8AC3E}">
        <p14:creationId xmlns:p14="http://schemas.microsoft.com/office/powerpoint/2010/main" val="298765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A63467-3912-4C7D-A54A-54E615994989}"/>
              </a:ext>
            </a:extLst>
          </p:cNvPr>
          <p:cNvSpPr>
            <a:spLocks noGrp="1"/>
          </p:cNvSpPr>
          <p:nvPr>
            <p:ph idx="1"/>
          </p:nvPr>
        </p:nvSpPr>
        <p:spPr>
          <a:xfrm>
            <a:off x="1471058" y="533399"/>
            <a:ext cx="10018713" cy="3124201"/>
          </a:xfrm>
        </p:spPr>
        <p:txBody>
          <a:bodyPr/>
          <a:lstStyle/>
          <a:p>
            <a:r>
              <a:rPr lang="en-IN" dirty="0"/>
              <a:t>Bounding boxes and confidence scores for those boxes are predicted in each grid cell. These confidence scores represent the model's belief that the box contains an object as well as the accuracy with which it believes the box it forecasts is.</a:t>
            </a:r>
          </a:p>
        </p:txBody>
      </p:sp>
      <p:pic>
        <p:nvPicPr>
          <p:cNvPr id="5" name="Picture 4">
            <a:extLst>
              <a:ext uri="{FF2B5EF4-FFF2-40B4-BE49-F238E27FC236}">
                <a16:creationId xmlns:a16="http://schemas.microsoft.com/office/drawing/2014/main" id="{5054E6F9-7C55-48FF-8F6C-E4F533B734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948" y="3429000"/>
            <a:ext cx="9632931" cy="2282687"/>
          </a:xfrm>
          <a:prstGeom prst="rect">
            <a:avLst/>
          </a:prstGeom>
        </p:spPr>
      </p:pic>
    </p:spTree>
    <p:extLst>
      <p:ext uri="{BB962C8B-B14F-4D97-AF65-F5344CB8AC3E}">
        <p14:creationId xmlns:p14="http://schemas.microsoft.com/office/powerpoint/2010/main" val="3351159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BCF9F-C2B5-4900-BBF3-3F1F39E02F70}"/>
              </a:ext>
            </a:extLst>
          </p:cNvPr>
          <p:cNvSpPr>
            <a:spLocks noGrp="1"/>
          </p:cNvSpPr>
          <p:nvPr>
            <p:ph type="title"/>
          </p:nvPr>
        </p:nvSpPr>
        <p:spPr>
          <a:xfrm>
            <a:off x="1073425" y="538370"/>
            <a:ext cx="6825007" cy="1752599"/>
          </a:xfrm>
        </p:spPr>
        <p:txBody>
          <a:bodyPr/>
          <a:lstStyle/>
          <a:p>
            <a:r>
              <a:rPr lang="en-IN" dirty="0"/>
              <a:t>System flow</a:t>
            </a:r>
          </a:p>
        </p:txBody>
      </p:sp>
      <p:pic>
        <p:nvPicPr>
          <p:cNvPr id="5" name="Content Placeholder 4">
            <a:extLst>
              <a:ext uri="{FF2B5EF4-FFF2-40B4-BE49-F238E27FC236}">
                <a16:creationId xmlns:a16="http://schemas.microsoft.com/office/drawing/2014/main" id="{0D2E76B2-C037-47A8-BC8D-D51F0CA859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25616" y="1079111"/>
            <a:ext cx="2411009" cy="5150350"/>
          </a:xfrm>
        </p:spPr>
      </p:pic>
      <p:sp>
        <p:nvSpPr>
          <p:cNvPr id="7" name="Content Placeholder 2">
            <a:extLst>
              <a:ext uri="{FF2B5EF4-FFF2-40B4-BE49-F238E27FC236}">
                <a16:creationId xmlns:a16="http://schemas.microsoft.com/office/drawing/2014/main" id="{AD8AD71C-C8E1-42B4-856A-27DE2BA3B41B}"/>
              </a:ext>
            </a:extLst>
          </p:cNvPr>
          <p:cNvSpPr txBox="1">
            <a:spLocks/>
          </p:cNvSpPr>
          <p:nvPr/>
        </p:nvSpPr>
        <p:spPr>
          <a:xfrm>
            <a:off x="1351721" y="1866899"/>
            <a:ext cx="7063409" cy="397731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IN" dirty="0"/>
              <a:t>When the system starts, the camera is switched on and real time detection of potholes using </a:t>
            </a:r>
            <a:r>
              <a:rPr lang="en-IN" dirty="0" err="1"/>
              <a:t>Yolo</a:t>
            </a:r>
            <a:r>
              <a:rPr lang="en-IN" dirty="0"/>
              <a:t> V4 algorithm takes place. The images are extracted from live video and processed in order to detect potholes. The detected potholes are displayed in bounding boxes and as a result real-time potholes detection is achieved.</a:t>
            </a:r>
          </a:p>
        </p:txBody>
      </p:sp>
    </p:spTree>
    <p:extLst>
      <p:ext uri="{BB962C8B-B14F-4D97-AF65-F5344CB8AC3E}">
        <p14:creationId xmlns:p14="http://schemas.microsoft.com/office/powerpoint/2010/main" val="3281748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A3C47-C4D5-47D0-9940-8B7857BBF97C}"/>
              </a:ext>
            </a:extLst>
          </p:cNvPr>
          <p:cNvSpPr>
            <a:spLocks noGrp="1"/>
          </p:cNvSpPr>
          <p:nvPr>
            <p:ph type="title"/>
          </p:nvPr>
        </p:nvSpPr>
        <p:spPr/>
        <p:txBody>
          <a:bodyPr/>
          <a:lstStyle/>
          <a:p>
            <a:r>
              <a:rPr lang="en-IN" dirty="0"/>
              <a:t>Results</a:t>
            </a:r>
          </a:p>
        </p:txBody>
      </p:sp>
      <p:pic>
        <p:nvPicPr>
          <p:cNvPr id="13" name="Content Placeholder 12">
            <a:extLst>
              <a:ext uri="{FF2B5EF4-FFF2-40B4-BE49-F238E27FC236}">
                <a16:creationId xmlns:a16="http://schemas.microsoft.com/office/drawing/2014/main" id="{0A841BA6-7FE5-43FF-A8F0-FA6603040D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2808218"/>
            <a:ext cx="3429000" cy="2762250"/>
          </a:xfrm>
        </p:spPr>
      </p:pic>
      <p:pic>
        <p:nvPicPr>
          <p:cNvPr id="15" name="Picture 14">
            <a:extLst>
              <a:ext uri="{FF2B5EF4-FFF2-40B4-BE49-F238E27FC236}">
                <a16:creationId xmlns:a16="http://schemas.microsoft.com/office/drawing/2014/main" id="{2E771846-972F-4119-9A52-2D6F22895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7781" y="2827682"/>
            <a:ext cx="4352925" cy="2752725"/>
          </a:xfrm>
          <a:prstGeom prst="rect">
            <a:avLst/>
          </a:prstGeom>
        </p:spPr>
      </p:pic>
    </p:spTree>
    <p:extLst>
      <p:ext uri="{BB962C8B-B14F-4D97-AF65-F5344CB8AC3E}">
        <p14:creationId xmlns:p14="http://schemas.microsoft.com/office/powerpoint/2010/main" val="37741464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TM03457496[[fn=Parallax]]</Template>
  <TotalTime>59</TotalTime>
  <Words>361</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Corbel</vt:lpstr>
      <vt:lpstr>Parallax</vt:lpstr>
      <vt:lpstr>POTHOLE DETECTION</vt:lpstr>
      <vt:lpstr>Pothole using yolo</vt:lpstr>
      <vt:lpstr>Methodology</vt:lpstr>
      <vt:lpstr>PowerPoint Presentation</vt:lpstr>
      <vt:lpstr>Implementation</vt:lpstr>
      <vt:lpstr>Deep learning approach</vt:lpstr>
      <vt:lpstr>PowerPoint Presentation</vt:lpstr>
      <vt:lpstr>System flow</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POTHOLE DETECTION</dc:title>
  <dc:creator>Balaji</dc:creator>
  <cp:lastModifiedBy>Balaji</cp:lastModifiedBy>
  <cp:revision>7</cp:revision>
  <dcterms:created xsi:type="dcterms:W3CDTF">2022-05-04T14:08:49Z</dcterms:created>
  <dcterms:modified xsi:type="dcterms:W3CDTF">2022-05-05T00:32:29Z</dcterms:modified>
</cp:coreProperties>
</file>