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7" r:id="rId6"/>
    <p:sldId id="260" r:id="rId7"/>
    <p:sldId id="268" r:id="rId8"/>
    <p:sldId id="261" r:id="rId9"/>
    <p:sldId id="262" r:id="rId10"/>
    <p:sldId id="263" r:id="rId11"/>
    <p:sldId id="270" r:id="rId12"/>
    <p:sldId id="271" r:id="rId13"/>
    <p:sldId id="272" r:id="rId14"/>
    <p:sldId id="273" r:id="rId15"/>
    <p:sldId id="274" r:id="rId16"/>
    <p:sldId id="275" r:id="rId17"/>
    <p:sldId id="276" r:id="rId18"/>
    <p:sldId id="264" r:id="rId19"/>
    <p:sldId id="265" r:id="rId20"/>
    <p:sldId id="269"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3" autoAdjust="0"/>
    <p:restoredTop sz="94660"/>
  </p:normalViewPr>
  <p:slideViewPr>
    <p:cSldViewPr snapToGrid="0">
      <p:cViewPr>
        <p:scale>
          <a:sx n="75" d="100"/>
          <a:sy n="75" d="100"/>
        </p:scale>
        <p:origin x="54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950A3B-F37B-42C9-8DF9-FCD51181AD0E}" type="datetimeFigureOut">
              <a:rPr lang="en-IN" smtClean="0"/>
              <a:t>12-01-2022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68BE623-CEFD-4411-A74D-EFC4D43BCF8A}" type="slidenum">
              <a:rPr lang="en-IN" smtClean="0"/>
              <a:t>‹#›</a:t>
            </a:fld>
            <a:endParaRPr lang="en-IN"/>
          </a:p>
        </p:txBody>
      </p:sp>
    </p:spTree>
    <p:extLst>
      <p:ext uri="{BB962C8B-B14F-4D97-AF65-F5344CB8AC3E}">
        <p14:creationId xmlns:p14="http://schemas.microsoft.com/office/powerpoint/2010/main" val="861640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950A3B-F37B-42C9-8DF9-FCD51181AD0E}"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BE623-CEFD-4411-A74D-EFC4D43BCF8A}" type="slidenum">
              <a:rPr lang="en-IN" smtClean="0"/>
              <a:t>‹#›</a:t>
            </a:fld>
            <a:endParaRPr lang="en-IN"/>
          </a:p>
        </p:txBody>
      </p:sp>
    </p:spTree>
    <p:extLst>
      <p:ext uri="{BB962C8B-B14F-4D97-AF65-F5344CB8AC3E}">
        <p14:creationId xmlns:p14="http://schemas.microsoft.com/office/powerpoint/2010/main" val="1255237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950A3B-F37B-42C9-8DF9-FCD51181AD0E}"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BE623-CEFD-4411-A74D-EFC4D43BCF8A}" type="slidenum">
              <a:rPr lang="en-IN" smtClean="0"/>
              <a:t>‹#›</a:t>
            </a:fld>
            <a:endParaRPr lang="en-IN"/>
          </a:p>
        </p:txBody>
      </p:sp>
    </p:spTree>
    <p:extLst>
      <p:ext uri="{BB962C8B-B14F-4D97-AF65-F5344CB8AC3E}">
        <p14:creationId xmlns:p14="http://schemas.microsoft.com/office/powerpoint/2010/main" val="2955542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950A3B-F37B-42C9-8DF9-FCD51181AD0E}"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BE623-CEFD-4411-A74D-EFC4D43BCF8A}" type="slidenum">
              <a:rPr lang="en-IN" smtClean="0"/>
              <a:t>‹#›</a:t>
            </a:fld>
            <a:endParaRPr lang="en-IN"/>
          </a:p>
        </p:txBody>
      </p:sp>
    </p:spTree>
    <p:extLst>
      <p:ext uri="{BB962C8B-B14F-4D97-AF65-F5344CB8AC3E}">
        <p14:creationId xmlns:p14="http://schemas.microsoft.com/office/powerpoint/2010/main" val="1555638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950A3B-F37B-42C9-8DF9-FCD51181AD0E}"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BE623-CEFD-4411-A74D-EFC4D43BCF8A}" type="slidenum">
              <a:rPr lang="en-IN" smtClean="0"/>
              <a:t>‹#›</a:t>
            </a:fld>
            <a:endParaRPr lang="en-IN"/>
          </a:p>
        </p:txBody>
      </p:sp>
    </p:spTree>
    <p:extLst>
      <p:ext uri="{BB962C8B-B14F-4D97-AF65-F5344CB8AC3E}">
        <p14:creationId xmlns:p14="http://schemas.microsoft.com/office/powerpoint/2010/main" val="4101378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950A3B-F37B-42C9-8DF9-FCD51181AD0E}"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BE623-CEFD-4411-A74D-EFC4D43BCF8A}" type="slidenum">
              <a:rPr lang="en-IN" smtClean="0"/>
              <a:t>‹#›</a:t>
            </a:fld>
            <a:endParaRPr lang="en-IN"/>
          </a:p>
        </p:txBody>
      </p:sp>
    </p:spTree>
    <p:extLst>
      <p:ext uri="{BB962C8B-B14F-4D97-AF65-F5344CB8AC3E}">
        <p14:creationId xmlns:p14="http://schemas.microsoft.com/office/powerpoint/2010/main" val="3263981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950A3B-F37B-42C9-8DF9-FCD51181AD0E}"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BE623-CEFD-4411-A74D-EFC4D43BCF8A}" type="slidenum">
              <a:rPr lang="en-IN" smtClean="0"/>
              <a:t>‹#›</a:t>
            </a:fld>
            <a:endParaRPr lang="en-IN"/>
          </a:p>
        </p:txBody>
      </p:sp>
    </p:spTree>
    <p:extLst>
      <p:ext uri="{BB962C8B-B14F-4D97-AF65-F5344CB8AC3E}">
        <p14:creationId xmlns:p14="http://schemas.microsoft.com/office/powerpoint/2010/main" val="3031484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950A3B-F37B-42C9-8DF9-FCD51181AD0E}"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BE623-CEFD-4411-A74D-EFC4D43BCF8A}" type="slidenum">
              <a:rPr lang="en-IN" smtClean="0"/>
              <a:t>‹#›</a:t>
            </a:fld>
            <a:endParaRPr lang="en-IN"/>
          </a:p>
        </p:txBody>
      </p:sp>
    </p:spTree>
    <p:extLst>
      <p:ext uri="{BB962C8B-B14F-4D97-AF65-F5344CB8AC3E}">
        <p14:creationId xmlns:p14="http://schemas.microsoft.com/office/powerpoint/2010/main" val="366111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950A3B-F37B-42C9-8DF9-FCD51181AD0E}"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BE623-CEFD-4411-A74D-EFC4D43BCF8A}" type="slidenum">
              <a:rPr lang="en-IN" smtClean="0"/>
              <a:t>‹#›</a:t>
            </a:fld>
            <a:endParaRPr lang="en-IN"/>
          </a:p>
        </p:txBody>
      </p:sp>
    </p:spTree>
    <p:extLst>
      <p:ext uri="{BB962C8B-B14F-4D97-AF65-F5344CB8AC3E}">
        <p14:creationId xmlns:p14="http://schemas.microsoft.com/office/powerpoint/2010/main" val="3594428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950A3B-F37B-42C9-8DF9-FCD51181AD0E}"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68BE623-CEFD-4411-A74D-EFC4D43BCF8A}" type="slidenum">
              <a:rPr lang="en-IN" smtClean="0"/>
              <a:t>‹#›</a:t>
            </a:fld>
            <a:endParaRPr lang="en-IN"/>
          </a:p>
        </p:txBody>
      </p:sp>
    </p:spTree>
    <p:extLst>
      <p:ext uri="{BB962C8B-B14F-4D97-AF65-F5344CB8AC3E}">
        <p14:creationId xmlns:p14="http://schemas.microsoft.com/office/powerpoint/2010/main" val="1588903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950A3B-F37B-42C9-8DF9-FCD51181AD0E}"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BE623-CEFD-4411-A74D-EFC4D43BCF8A}" type="slidenum">
              <a:rPr lang="en-IN" smtClean="0"/>
              <a:t>‹#›</a:t>
            </a:fld>
            <a:endParaRPr lang="en-IN"/>
          </a:p>
        </p:txBody>
      </p:sp>
    </p:spTree>
    <p:extLst>
      <p:ext uri="{BB962C8B-B14F-4D97-AF65-F5344CB8AC3E}">
        <p14:creationId xmlns:p14="http://schemas.microsoft.com/office/powerpoint/2010/main" val="1918157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950A3B-F37B-42C9-8DF9-FCD51181AD0E}"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BE623-CEFD-4411-A74D-EFC4D43BCF8A}" type="slidenum">
              <a:rPr lang="en-IN" smtClean="0"/>
              <a:t>‹#›</a:t>
            </a:fld>
            <a:endParaRPr lang="en-IN"/>
          </a:p>
        </p:txBody>
      </p:sp>
    </p:spTree>
    <p:extLst>
      <p:ext uri="{BB962C8B-B14F-4D97-AF65-F5344CB8AC3E}">
        <p14:creationId xmlns:p14="http://schemas.microsoft.com/office/powerpoint/2010/main" val="2572866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950A3B-F37B-42C9-8DF9-FCD51181AD0E}" type="datetimeFigureOut">
              <a:rPr lang="en-IN" smtClean="0"/>
              <a:t>12-01-2022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8BE623-CEFD-4411-A74D-EFC4D43BCF8A}" type="slidenum">
              <a:rPr lang="en-IN" smtClean="0"/>
              <a:t>‹#›</a:t>
            </a:fld>
            <a:endParaRPr lang="en-IN"/>
          </a:p>
        </p:txBody>
      </p:sp>
    </p:spTree>
    <p:extLst>
      <p:ext uri="{BB962C8B-B14F-4D97-AF65-F5344CB8AC3E}">
        <p14:creationId xmlns:p14="http://schemas.microsoft.com/office/powerpoint/2010/main" val="2321232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950A3B-F37B-42C9-8DF9-FCD51181AD0E}" type="datetimeFigureOut">
              <a:rPr lang="en-IN" smtClean="0"/>
              <a:t>12-01-2022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8BE623-CEFD-4411-A74D-EFC4D43BCF8A}" type="slidenum">
              <a:rPr lang="en-IN" smtClean="0"/>
              <a:t>‹#›</a:t>
            </a:fld>
            <a:endParaRPr lang="en-IN"/>
          </a:p>
        </p:txBody>
      </p:sp>
    </p:spTree>
    <p:extLst>
      <p:ext uri="{BB962C8B-B14F-4D97-AF65-F5344CB8AC3E}">
        <p14:creationId xmlns:p14="http://schemas.microsoft.com/office/powerpoint/2010/main" val="2304658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950A3B-F37B-42C9-8DF9-FCD51181AD0E}" type="datetimeFigureOut">
              <a:rPr lang="en-IN" smtClean="0"/>
              <a:t>12-01-2022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8BE623-CEFD-4411-A74D-EFC4D43BCF8A}" type="slidenum">
              <a:rPr lang="en-IN" smtClean="0"/>
              <a:t>‹#›</a:t>
            </a:fld>
            <a:endParaRPr lang="en-IN"/>
          </a:p>
        </p:txBody>
      </p:sp>
    </p:spTree>
    <p:extLst>
      <p:ext uri="{BB962C8B-B14F-4D97-AF65-F5344CB8AC3E}">
        <p14:creationId xmlns:p14="http://schemas.microsoft.com/office/powerpoint/2010/main" val="4081899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950A3B-F37B-42C9-8DF9-FCD51181AD0E}"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BE623-CEFD-4411-A74D-EFC4D43BCF8A}" type="slidenum">
              <a:rPr lang="en-IN" smtClean="0"/>
              <a:t>‹#›</a:t>
            </a:fld>
            <a:endParaRPr lang="en-IN"/>
          </a:p>
        </p:txBody>
      </p:sp>
    </p:spTree>
    <p:extLst>
      <p:ext uri="{BB962C8B-B14F-4D97-AF65-F5344CB8AC3E}">
        <p14:creationId xmlns:p14="http://schemas.microsoft.com/office/powerpoint/2010/main" val="2945037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950A3B-F37B-42C9-8DF9-FCD51181AD0E}"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BE623-CEFD-4411-A74D-EFC4D43BCF8A}" type="slidenum">
              <a:rPr lang="en-IN" smtClean="0"/>
              <a:t>‹#›</a:t>
            </a:fld>
            <a:endParaRPr lang="en-IN"/>
          </a:p>
        </p:txBody>
      </p:sp>
    </p:spTree>
    <p:extLst>
      <p:ext uri="{BB962C8B-B14F-4D97-AF65-F5344CB8AC3E}">
        <p14:creationId xmlns:p14="http://schemas.microsoft.com/office/powerpoint/2010/main" val="1819855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950A3B-F37B-42C9-8DF9-FCD51181AD0E}" type="datetimeFigureOut">
              <a:rPr lang="en-IN" smtClean="0"/>
              <a:t>12-01-2022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8BE623-CEFD-4411-A74D-EFC4D43BCF8A}" type="slidenum">
              <a:rPr lang="en-IN" smtClean="0"/>
              <a:t>‹#›</a:t>
            </a:fld>
            <a:endParaRPr lang="en-IN"/>
          </a:p>
        </p:txBody>
      </p:sp>
    </p:spTree>
    <p:extLst>
      <p:ext uri="{BB962C8B-B14F-4D97-AF65-F5344CB8AC3E}">
        <p14:creationId xmlns:p14="http://schemas.microsoft.com/office/powerpoint/2010/main" val="26166684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01F1-464A-48E6-B29C-5379634D3AD1}"/>
              </a:ext>
            </a:extLst>
          </p:cNvPr>
          <p:cNvSpPr>
            <a:spLocks noGrp="1"/>
          </p:cNvSpPr>
          <p:nvPr>
            <p:ph type="ctrTitle"/>
          </p:nvPr>
        </p:nvSpPr>
        <p:spPr/>
        <p:txBody>
          <a:bodyPr>
            <a:normAutofit/>
          </a:bodyPr>
          <a:lstStyle/>
          <a:p>
            <a:r>
              <a:rPr lang="en-US" sz="8000" dirty="0"/>
              <a:t>PROJECT BLINDLY</a:t>
            </a:r>
            <a:endParaRPr lang="en-IN" sz="8000" dirty="0"/>
          </a:p>
        </p:txBody>
      </p:sp>
      <p:sp>
        <p:nvSpPr>
          <p:cNvPr id="3" name="Subtitle 2">
            <a:extLst>
              <a:ext uri="{FF2B5EF4-FFF2-40B4-BE49-F238E27FC236}">
                <a16:creationId xmlns:a16="http://schemas.microsoft.com/office/drawing/2014/main" id="{CC6E3D7E-1850-4671-9607-D3A93097B002}"/>
              </a:ext>
            </a:extLst>
          </p:cNvPr>
          <p:cNvSpPr>
            <a:spLocks noGrp="1"/>
          </p:cNvSpPr>
          <p:nvPr>
            <p:ph type="subTitle" idx="1"/>
          </p:nvPr>
        </p:nvSpPr>
        <p:spPr/>
        <p:txBody>
          <a:bodyPr>
            <a:normAutofit/>
          </a:bodyPr>
          <a:lstStyle/>
          <a:p>
            <a:r>
              <a:rPr lang="en-US" sz="2800" dirty="0"/>
              <a:t>Realtime object detection for blind people</a:t>
            </a:r>
            <a:endParaRPr lang="en-IN" sz="2800" dirty="0"/>
          </a:p>
        </p:txBody>
      </p:sp>
    </p:spTree>
    <p:extLst>
      <p:ext uri="{BB962C8B-B14F-4D97-AF65-F5344CB8AC3E}">
        <p14:creationId xmlns:p14="http://schemas.microsoft.com/office/powerpoint/2010/main" val="75079391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41C95-7487-4494-BD26-DC30F584AA0C}"/>
              </a:ext>
            </a:extLst>
          </p:cNvPr>
          <p:cNvSpPr>
            <a:spLocks noGrp="1"/>
          </p:cNvSpPr>
          <p:nvPr>
            <p:ph type="title"/>
          </p:nvPr>
        </p:nvSpPr>
        <p:spPr>
          <a:xfrm>
            <a:off x="1484310" y="338071"/>
            <a:ext cx="10018713" cy="1752599"/>
          </a:xfrm>
        </p:spPr>
        <p:txBody>
          <a:bodyPr/>
          <a:lstStyle/>
          <a:p>
            <a:r>
              <a:rPr lang="en-US" dirty="0"/>
              <a:t>PREDICTING BOUNDING BOX</a:t>
            </a:r>
            <a:endParaRPr lang="en-IN" dirty="0"/>
          </a:p>
        </p:txBody>
      </p:sp>
      <p:sp>
        <p:nvSpPr>
          <p:cNvPr id="3" name="Content Placeholder 2">
            <a:extLst>
              <a:ext uri="{FF2B5EF4-FFF2-40B4-BE49-F238E27FC236}">
                <a16:creationId xmlns:a16="http://schemas.microsoft.com/office/drawing/2014/main" id="{81A42316-8CB1-4521-9AF7-E3F6FC429CBA}"/>
              </a:ext>
            </a:extLst>
          </p:cNvPr>
          <p:cNvSpPr>
            <a:spLocks noGrp="1"/>
          </p:cNvSpPr>
          <p:nvPr>
            <p:ph idx="1"/>
          </p:nvPr>
        </p:nvSpPr>
        <p:spPr>
          <a:xfrm>
            <a:off x="3915177" y="2666999"/>
            <a:ext cx="7587846" cy="3124201"/>
          </a:xfrm>
        </p:spPr>
        <p:txBody>
          <a:bodyPr>
            <a:noAutofit/>
          </a:bodyPr>
          <a:lstStyle/>
          <a:p>
            <a:pPr marL="0" indent="0">
              <a:buNone/>
            </a:pPr>
            <a:endParaRPr lang="en-IN" dirty="0"/>
          </a:p>
          <a:p>
            <a:pPr lvl="0"/>
            <a:r>
              <a:rPr lang="en-IN" dirty="0"/>
              <a:t>Centre of a bounding box (bx ,by)</a:t>
            </a:r>
          </a:p>
          <a:p>
            <a:pPr lvl="0"/>
            <a:r>
              <a:rPr lang="en-IN" dirty="0"/>
              <a:t>Width (bw) </a:t>
            </a:r>
          </a:p>
          <a:p>
            <a:pPr lvl="0"/>
            <a:r>
              <a:rPr lang="en-IN" dirty="0"/>
              <a:t>Height (bh)</a:t>
            </a:r>
          </a:p>
          <a:p>
            <a:pPr lvl="0"/>
            <a:r>
              <a:rPr lang="en-IN" dirty="0"/>
              <a:t>Class of an object ( c )</a:t>
            </a:r>
          </a:p>
          <a:p>
            <a:pPr lvl="0"/>
            <a:r>
              <a:rPr lang="en-IN" dirty="0"/>
              <a:t>Probability of object (pc)</a:t>
            </a:r>
          </a:p>
          <a:p>
            <a:pPr marL="0" indent="0">
              <a:buNone/>
            </a:pPr>
            <a:r>
              <a:rPr lang="en-IN" dirty="0"/>
              <a:t>		</a:t>
            </a:r>
          </a:p>
          <a:p>
            <a:pPr marL="0" indent="0">
              <a:buNone/>
            </a:pPr>
            <a:r>
              <a:rPr lang="en-IN" b="1" dirty="0"/>
              <a:t>Y = (</a:t>
            </a:r>
            <a:r>
              <a:rPr lang="en-IN" b="1" dirty="0" err="1"/>
              <a:t>pc,bh,bw,bx,by,c</a:t>
            </a:r>
            <a:r>
              <a:rPr lang="en-IN" b="1" dirty="0"/>
              <a:t>)</a:t>
            </a:r>
          </a:p>
          <a:p>
            <a:pPr marL="0" indent="0">
              <a:buNone/>
            </a:pPr>
            <a:endParaRPr lang="en-IN" dirty="0"/>
          </a:p>
          <a:p>
            <a:endParaRPr lang="en-IN" dirty="0"/>
          </a:p>
        </p:txBody>
      </p:sp>
    </p:spTree>
    <p:extLst>
      <p:ext uri="{BB962C8B-B14F-4D97-AF65-F5344CB8AC3E}">
        <p14:creationId xmlns:p14="http://schemas.microsoft.com/office/powerpoint/2010/main" val="374621474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89A471-020D-4F9C-A2E1-4A54E4799B59}"/>
              </a:ext>
            </a:extLst>
          </p:cNvPr>
          <p:cNvSpPr>
            <a:spLocks noGrp="1"/>
          </p:cNvSpPr>
          <p:nvPr>
            <p:ph idx="1"/>
          </p:nvPr>
        </p:nvSpPr>
        <p:spPr>
          <a:xfrm>
            <a:off x="1600220" y="304799"/>
            <a:ext cx="10018713" cy="5774029"/>
          </a:xfrm>
        </p:spPr>
        <p:txBody>
          <a:bodyPr>
            <a:normAutofit/>
          </a:bodyPr>
          <a:lstStyle/>
          <a:p>
            <a:r>
              <a:rPr lang="en-IN" dirty="0"/>
              <a:t>YOLO doesn’t search for interested regions in the input image that could contain an object, instead it splits the image into cells, typically 19x19 grid. Each cell is then responsible for predicting K bounding boxes.</a:t>
            </a:r>
          </a:p>
          <a:p>
            <a:r>
              <a:rPr lang="en-US" altLang="en-US" dirty="0">
                <a:solidFill>
                  <a:srgbClr val="292929"/>
                </a:solidFill>
                <a:latin typeface="charter"/>
              </a:rPr>
              <a:t>YOLO determines the probability that the cell contains a certain class. </a:t>
            </a:r>
          </a:p>
          <a:p>
            <a:pPr marL="0" indent="0">
              <a:buNone/>
            </a:pPr>
            <a:r>
              <a:rPr lang="en-US" altLang="en-US" dirty="0">
                <a:solidFill>
                  <a:srgbClr val="292929"/>
                </a:solidFill>
                <a:latin typeface="charter"/>
              </a:rPr>
              <a:t>	The equation for the same is :</a:t>
            </a:r>
          </a:p>
          <a:p>
            <a:endParaRPr lang="en-US" dirty="0">
              <a:solidFill>
                <a:srgbClr val="292929"/>
              </a:solidFill>
              <a:latin typeface="charter"/>
            </a:endParaRPr>
          </a:p>
          <a:p>
            <a:endParaRPr lang="en-US" dirty="0">
              <a:solidFill>
                <a:srgbClr val="292929"/>
              </a:solidFill>
              <a:latin typeface="charter"/>
            </a:endParaRPr>
          </a:p>
          <a:p>
            <a:endParaRPr lang="en-US" dirty="0">
              <a:solidFill>
                <a:srgbClr val="292929"/>
              </a:solidFill>
              <a:latin typeface="charter"/>
            </a:endParaRPr>
          </a:p>
          <a:p>
            <a:r>
              <a:rPr lang="en-US" altLang="en-US" dirty="0">
                <a:latin typeface="Arial" panose="020B0604020202020204" pitchFamily="34" charset="0"/>
              </a:rPr>
              <a:t>Probability that there is an object of certain class ‘c’ </a:t>
            </a:r>
          </a:p>
          <a:p>
            <a:endParaRPr lang="en-IN" dirty="0"/>
          </a:p>
        </p:txBody>
      </p:sp>
      <p:pic>
        <p:nvPicPr>
          <p:cNvPr id="1027" name="Picture 3">
            <a:extLst>
              <a:ext uri="{FF2B5EF4-FFF2-40B4-BE49-F238E27FC236}">
                <a16:creationId xmlns:a16="http://schemas.microsoft.com/office/drawing/2014/main" id="{E15CEB72-3CD2-49AC-B7FF-722CC36AD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5879" y="3429000"/>
            <a:ext cx="2565003" cy="486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91404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88668A-C105-4646-A94E-491434D8AC94}"/>
              </a:ext>
            </a:extLst>
          </p:cNvPr>
          <p:cNvSpPr>
            <a:spLocks noGrp="1"/>
          </p:cNvSpPr>
          <p:nvPr>
            <p:ph idx="1"/>
          </p:nvPr>
        </p:nvSpPr>
        <p:spPr>
          <a:xfrm>
            <a:off x="1703880" y="345686"/>
            <a:ext cx="10018713" cy="2348353"/>
          </a:xfrm>
        </p:spPr>
        <p:txBody>
          <a:bodyPr/>
          <a:lstStyle/>
          <a:p>
            <a:r>
              <a:rPr lang="en-IN" dirty="0"/>
              <a:t>The class with the maximum probability is chosen and assigned to that particular grid cell. Similar process happens for all the grid cells present in the image.</a:t>
            </a:r>
          </a:p>
          <a:p>
            <a:r>
              <a:rPr lang="en-IN" dirty="0"/>
              <a:t>After computing the above class probabilities, the image may look like this :</a:t>
            </a:r>
          </a:p>
          <a:p>
            <a:endParaRPr lang="en-IN" dirty="0"/>
          </a:p>
        </p:txBody>
      </p:sp>
      <p:pic>
        <p:nvPicPr>
          <p:cNvPr id="2056" name="Picture 8">
            <a:extLst>
              <a:ext uri="{FF2B5EF4-FFF2-40B4-BE49-F238E27FC236}">
                <a16:creationId xmlns:a16="http://schemas.microsoft.com/office/drawing/2014/main" id="{050D1177-8EC8-42CD-A028-1930C52437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712" y="2512193"/>
            <a:ext cx="7633408" cy="3476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01550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4B5FF6-D2C8-4629-A762-939E9D092031}"/>
              </a:ext>
            </a:extLst>
          </p:cNvPr>
          <p:cNvSpPr>
            <a:spLocks noGrp="1"/>
          </p:cNvSpPr>
          <p:nvPr>
            <p:ph idx="1"/>
          </p:nvPr>
        </p:nvSpPr>
        <p:spPr>
          <a:xfrm>
            <a:off x="1618124" y="267629"/>
            <a:ext cx="10018713" cy="1665250"/>
          </a:xfrm>
        </p:spPr>
        <p:txBody>
          <a:bodyPr/>
          <a:lstStyle/>
          <a:p>
            <a:r>
              <a:rPr lang="en-IN" dirty="0"/>
              <a:t> the next step is Non-max suppression, it helps the algorithm to get rid of the unnecessary anchor boxes, like you can see that in the figure below, there are numerous anchor boxes calculated based on the class probabilities.</a:t>
            </a:r>
          </a:p>
        </p:txBody>
      </p:sp>
      <p:pic>
        <p:nvPicPr>
          <p:cNvPr id="3074" name="Picture 2">
            <a:extLst>
              <a:ext uri="{FF2B5EF4-FFF2-40B4-BE49-F238E27FC236}">
                <a16:creationId xmlns:a16="http://schemas.microsoft.com/office/drawing/2014/main" id="{ABE9A913-EE2D-432A-B7F6-068640CFC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2959" y="1932879"/>
            <a:ext cx="4226080" cy="411651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B85A0BF-2574-4162-86D8-68506FD04F82}"/>
              </a:ext>
            </a:extLst>
          </p:cNvPr>
          <p:cNvSpPr/>
          <p:nvPr/>
        </p:nvSpPr>
        <p:spPr>
          <a:xfrm>
            <a:off x="5370160" y="6221039"/>
            <a:ext cx="1451679" cy="369332"/>
          </a:xfrm>
          <a:prstGeom prst="rect">
            <a:avLst/>
          </a:prstGeom>
        </p:spPr>
        <p:txBody>
          <a:bodyPr wrap="none">
            <a:spAutoFit/>
          </a:bodyPr>
          <a:lstStyle/>
          <a:p>
            <a:r>
              <a:rPr lang="en-IN" dirty="0">
                <a:solidFill>
                  <a:srgbClr val="757575"/>
                </a:solidFill>
                <a:latin typeface="sohne"/>
              </a:rPr>
              <a:t>Anchor boxes</a:t>
            </a:r>
            <a:endParaRPr lang="en-IN" dirty="0"/>
          </a:p>
        </p:txBody>
      </p:sp>
    </p:spTree>
    <p:extLst>
      <p:ext uri="{BB962C8B-B14F-4D97-AF65-F5344CB8AC3E}">
        <p14:creationId xmlns:p14="http://schemas.microsoft.com/office/powerpoint/2010/main" val="343919662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CFF980-4C3D-4FA4-8E85-2492DAED31FB}"/>
              </a:ext>
            </a:extLst>
          </p:cNvPr>
          <p:cNvSpPr>
            <a:spLocks noGrp="1"/>
          </p:cNvSpPr>
          <p:nvPr>
            <p:ph idx="1"/>
          </p:nvPr>
        </p:nvSpPr>
        <p:spPr>
          <a:xfrm>
            <a:off x="1740788" y="304799"/>
            <a:ext cx="10018713" cy="2159621"/>
          </a:xfrm>
        </p:spPr>
        <p:txBody>
          <a:bodyPr/>
          <a:lstStyle/>
          <a:p>
            <a:r>
              <a:rPr lang="en-IN" dirty="0"/>
              <a:t>To resolve this problem Non-max suppression eliminates the bounding boxes that are very close by preforming the </a:t>
            </a:r>
            <a:r>
              <a:rPr lang="en-IN" dirty="0" err="1"/>
              <a:t>IoU</a:t>
            </a:r>
            <a:r>
              <a:rPr lang="en-IN" dirty="0"/>
              <a:t> (Intersection over Union) with the one having the highest class probability among them.</a:t>
            </a:r>
          </a:p>
        </p:txBody>
      </p:sp>
      <p:pic>
        <p:nvPicPr>
          <p:cNvPr id="4" name="Picture 3">
            <a:extLst>
              <a:ext uri="{FF2B5EF4-FFF2-40B4-BE49-F238E27FC236}">
                <a16:creationId xmlns:a16="http://schemas.microsoft.com/office/drawing/2014/main" id="{789124FB-5BB6-4363-A715-8096D8793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294" y="2464420"/>
            <a:ext cx="9025412" cy="2466631"/>
          </a:xfrm>
          <a:prstGeom prst="rect">
            <a:avLst/>
          </a:prstGeom>
        </p:spPr>
      </p:pic>
    </p:spTree>
    <p:extLst>
      <p:ext uri="{BB962C8B-B14F-4D97-AF65-F5344CB8AC3E}">
        <p14:creationId xmlns:p14="http://schemas.microsoft.com/office/powerpoint/2010/main" val="10763365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CFF980-4C3D-4FA4-8E85-2492DAED31FB}"/>
              </a:ext>
            </a:extLst>
          </p:cNvPr>
          <p:cNvSpPr>
            <a:spLocks noGrp="1"/>
          </p:cNvSpPr>
          <p:nvPr>
            <p:ph idx="1"/>
          </p:nvPr>
        </p:nvSpPr>
        <p:spPr>
          <a:xfrm>
            <a:off x="1740787" y="884662"/>
            <a:ext cx="10018713" cy="2271133"/>
          </a:xfrm>
        </p:spPr>
        <p:txBody>
          <a:bodyPr/>
          <a:lstStyle/>
          <a:p>
            <a:r>
              <a:rPr lang="en-IN" dirty="0"/>
              <a:t>It calculates the value of </a:t>
            </a:r>
            <a:r>
              <a:rPr lang="en-IN" dirty="0" err="1"/>
              <a:t>IoU</a:t>
            </a:r>
            <a:r>
              <a:rPr lang="en-IN" dirty="0"/>
              <a:t> for all the bounding boxes respective to the one having the highest class probability, it then rejects the bounding boxes whose value of </a:t>
            </a:r>
            <a:r>
              <a:rPr lang="en-IN" dirty="0" err="1"/>
              <a:t>IoU</a:t>
            </a:r>
            <a:r>
              <a:rPr lang="en-IN" dirty="0"/>
              <a:t> is greater than a threshold. It signifies that those two bounding boxes are covering the same object but the other one has a low </a:t>
            </a:r>
            <a:r>
              <a:rPr lang="en-IN" dirty="0" err="1"/>
              <a:t>probabilty</a:t>
            </a:r>
            <a:r>
              <a:rPr lang="en-IN" dirty="0"/>
              <a:t> for the same, thus it is eliminated.</a:t>
            </a:r>
          </a:p>
        </p:txBody>
      </p:sp>
      <p:sp>
        <p:nvSpPr>
          <p:cNvPr id="4" name="Content Placeholder 2">
            <a:extLst>
              <a:ext uri="{FF2B5EF4-FFF2-40B4-BE49-F238E27FC236}">
                <a16:creationId xmlns:a16="http://schemas.microsoft.com/office/drawing/2014/main" id="{B840EF3E-D5FB-4DAB-AADE-CC865A3C930B}"/>
              </a:ext>
            </a:extLst>
          </p:cNvPr>
          <p:cNvSpPr txBox="1">
            <a:spLocks/>
          </p:cNvSpPr>
          <p:nvPr/>
        </p:nvSpPr>
        <p:spPr>
          <a:xfrm>
            <a:off x="1740786" y="3155795"/>
            <a:ext cx="10018713" cy="227113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IN" dirty="0"/>
              <a:t>Once done, algorithm finds the bunding box with next highest class probabilities and does the same process, it is done until we are left with all the different bounding boxes.</a:t>
            </a:r>
          </a:p>
        </p:txBody>
      </p:sp>
    </p:spTree>
    <p:extLst>
      <p:ext uri="{BB962C8B-B14F-4D97-AF65-F5344CB8AC3E}">
        <p14:creationId xmlns:p14="http://schemas.microsoft.com/office/powerpoint/2010/main" val="207582465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82C04783-E163-46AD-A6FE-D047A5FAA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512" y="569409"/>
            <a:ext cx="6276975" cy="268605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4BD7BC07-6D8A-4505-8651-F675BB838A56}"/>
              </a:ext>
            </a:extLst>
          </p:cNvPr>
          <p:cNvSpPr>
            <a:spLocks noGrp="1"/>
          </p:cNvSpPr>
          <p:nvPr>
            <p:ph idx="1"/>
          </p:nvPr>
        </p:nvSpPr>
        <p:spPr>
          <a:xfrm>
            <a:off x="1521846" y="3602542"/>
            <a:ext cx="10018713" cy="2271133"/>
          </a:xfrm>
        </p:spPr>
        <p:txBody>
          <a:bodyPr/>
          <a:lstStyle/>
          <a:p>
            <a:r>
              <a:rPr lang="en-IN" dirty="0"/>
              <a:t>After this, almost all of our work is done, the algorithm finally outputs the required vector showing the details of the bounding box of the respective class. </a:t>
            </a:r>
          </a:p>
        </p:txBody>
      </p:sp>
    </p:spTree>
    <p:extLst>
      <p:ext uri="{BB962C8B-B14F-4D97-AF65-F5344CB8AC3E}">
        <p14:creationId xmlns:p14="http://schemas.microsoft.com/office/powerpoint/2010/main" val="248580185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2524-CF18-4805-AE6F-848F1E176E97}"/>
              </a:ext>
            </a:extLst>
          </p:cNvPr>
          <p:cNvSpPr>
            <a:spLocks noGrp="1"/>
          </p:cNvSpPr>
          <p:nvPr>
            <p:ph type="title"/>
          </p:nvPr>
        </p:nvSpPr>
        <p:spPr>
          <a:xfrm>
            <a:off x="1086643" y="203201"/>
            <a:ext cx="10018713" cy="1206500"/>
          </a:xfrm>
        </p:spPr>
        <p:txBody>
          <a:bodyPr/>
          <a:lstStyle/>
          <a:p>
            <a:r>
              <a:rPr lang="en-US" dirty="0"/>
              <a:t>COLLECTING DATA SET</a:t>
            </a:r>
            <a:endParaRPr lang="en-IN" dirty="0"/>
          </a:p>
        </p:txBody>
      </p:sp>
      <p:sp>
        <p:nvSpPr>
          <p:cNvPr id="3" name="Content Placeholder 2">
            <a:extLst>
              <a:ext uri="{FF2B5EF4-FFF2-40B4-BE49-F238E27FC236}">
                <a16:creationId xmlns:a16="http://schemas.microsoft.com/office/drawing/2014/main" id="{A7EBD82E-CB80-4ED4-A0A3-56DF90285637}"/>
              </a:ext>
            </a:extLst>
          </p:cNvPr>
          <p:cNvSpPr>
            <a:spLocks noGrp="1"/>
          </p:cNvSpPr>
          <p:nvPr>
            <p:ph idx="1"/>
          </p:nvPr>
        </p:nvSpPr>
        <p:spPr>
          <a:xfrm>
            <a:off x="1484309" y="1701799"/>
            <a:ext cx="10018713" cy="4254501"/>
          </a:xfrm>
        </p:spPr>
        <p:txBody>
          <a:bodyPr/>
          <a:lstStyle/>
          <a:p>
            <a:endParaRPr lang="en-IN" dirty="0"/>
          </a:p>
        </p:txBody>
      </p:sp>
    </p:spTree>
    <p:extLst>
      <p:ext uri="{BB962C8B-B14F-4D97-AF65-F5344CB8AC3E}">
        <p14:creationId xmlns:p14="http://schemas.microsoft.com/office/powerpoint/2010/main" val="3298675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E226D-C536-4194-9381-0AF726C18F55}"/>
              </a:ext>
            </a:extLst>
          </p:cNvPr>
          <p:cNvSpPr>
            <a:spLocks noGrp="1"/>
          </p:cNvSpPr>
          <p:nvPr>
            <p:ph type="title"/>
          </p:nvPr>
        </p:nvSpPr>
        <p:spPr/>
        <p:txBody>
          <a:bodyPr/>
          <a:lstStyle/>
          <a:p>
            <a:r>
              <a:rPr lang="en-US" dirty="0"/>
              <a:t>DETECTION OF OBJECTS</a:t>
            </a:r>
            <a:endParaRPr lang="en-IN" dirty="0"/>
          </a:p>
        </p:txBody>
      </p:sp>
      <p:sp>
        <p:nvSpPr>
          <p:cNvPr id="3" name="Content Placeholder 2">
            <a:extLst>
              <a:ext uri="{FF2B5EF4-FFF2-40B4-BE49-F238E27FC236}">
                <a16:creationId xmlns:a16="http://schemas.microsoft.com/office/drawing/2014/main" id="{DB7189AF-A65B-4B1F-AD45-FFEB136D4763}"/>
              </a:ext>
            </a:extLst>
          </p:cNvPr>
          <p:cNvSpPr>
            <a:spLocks noGrp="1"/>
          </p:cNvSpPr>
          <p:nvPr>
            <p:ph idx="1"/>
          </p:nvPr>
        </p:nvSpPr>
        <p:spPr>
          <a:xfrm>
            <a:off x="3078051" y="2125015"/>
            <a:ext cx="8424972" cy="3129565"/>
          </a:xfrm>
        </p:spPr>
        <p:txBody>
          <a:bodyPr/>
          <a:lstStyle/>
          <a:p>
            <a:r>
              <a:rPr lang="en-IN" dirty="0"/>
              <a:t>For the detection of objects, YOLOv3 uses multi-label classification. Instead of using the </a:t>
            </a:r>
            <a:r>
              <a:rPr lang="en-IN" dirty="0" err="1"/>
              <a:t>softmax</a:t>
            </a:r>
            <a:r>
              <a:rPr lang="en-IN" dirty="0"/>
              <a:t> function, it uses independent logistic classifiers and threshold values.</a:t>
            </a:r>
          </a:p>
        </p:txBody>
      </p:sp>
    </p:spTree>
    <p:extLst>
      <p:ext uri="{BB962C8B-B14F-4D97-AF65-F5344CB8AC3E}">
        <p14:creationId xmlns:p14="http://schemas.microsoft.com/office/powerpoint/2010/main" val="382312087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24EB4-A330-4173-BC99-57DF33ED1300}"/>
              </a:ext>
            </a:extLst>
          </p:cNvPr>
          <p:cNvSpPr>
            <a:spLocks noGrp="1"/>
          </p:cNvSpPr>
          <p:nvPr>
            <p:ph type="title"/>
          </p:nvPr>
        </p:nvSpPr>
        <p:spPr/>
        <p:txBody>
          <a:bodyPr/>
          <a:lstStyle/>
          <a:p>
            <a:r>
              <a:rPr lang="en-US" dirty="0"/>
              <a:t>FEATURE EXTRACTION</a:t>
            </a:r>
            <a:endParaRPr lang="en-IN" dirty="0"/>
          </a:p>
        </p:txBody>
      </p:sp>
      <p:sp>
        <p:nvSpPr>
          <p:cNvPr id="3" name="Content Placeholder 2">
            <a:extLst>
              <a:ext uri="{FF2B5EF4-FFF2-40B4-BE49-F238E27FC236}">
                <a16:creationId xmlns:a16="http://schemas.microsoft.com/office/drawing/2014/main" id="{39948B0C-699D-4CFB-B47E-1034D3746CEA}"/>
              </a:ext>
            </a:extLst>
          </p:cNvPr>
          <p:cNvSpPr>
            <a:spLocks noGrp="1"/>
          </p:cNvSpPr>
          <p:nvPr>
            <p:ph idx="1"/>
          </p:nvPr>
        </p:nvSpPr>
        <p:spPr>
          <a:xfrm>
            <a:off x="1484311" y="2345027"/>
            <a:ext cx="10018713" cy="3124201"/>
          </a:xfrm>
        </p:spPr>
        <p:txBody>
          <a:bodyPr/>
          <a:lstStyle/>
          <a:p>
            <a:r>
              <a:rPr lang="en-IN" dirty="0"/>
              <a:t>For feature extraction, YOLOv3 uses Darknet-53 (a network trained on the ImageNet), and Residual networks(</a:t>
            </a:r>
            <a:r>
              <a:rPr lang="en-IN" dirty="0" err="1"/>
              <a:t>ResNet</a:t>
            </a:r>
            <a:r>
              <a:rPr lang="en-IN" dirty="0"/>
              <a:t>). The network uses 53 convolution layers (hence the name Darknet-53) where the network is built with consecutive 3x3 and 1x1 convolution layers followed by a skip connection.</a:t>
            </a:r>
          </a:p>
          <a:p>
            <a:pPr marL="0" indent="0">
              <a:buNone/>
            </a:pPr>
            <a:endParaRPr lang="en-IN" dirty="0"/>
          </a:p>
        </p:txBody>
      </p:sp>
    </p:spTree>
    <p:extLst>
      <p:ext uri="{BB962C8B-B14F-4D97-AF65-F5344CB8AC3E}">
        <p14:creationId xmlns:p14="http://schemas.microsoft.com/office/powerpoint/2010/main" val="126569915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4299EB-4971-4547-85ED-ACCBD1CB49B1}"/>
              </a:ext>
            </a:extLst>
          </p:cNvPr>
          <p:cNvSpPr>
            <a:spLocks noGrp="1"/>
          </p:cNvSpPr>
          <p:nvPr>
            <p:ph idx="1"/>
          </p:nvPr>
        </p:nvSpPr>
        <p:spPr>
          <a:xfrm>
            <a:off x="1646870" y="1529079"/>
            <a:ext cx="10018713" cy="3794761"/>
          </a:xfrm>
        </p:spPr>
        <p:txBody>
          <a:bodyPr/>
          <a:lstStyle/>
          <a:p>
            <a:endParaRPr lang="en-US" dirty="0"/>
          </a:p>
          <a:p>
            <a:endParaRPr lang="en-US" dirty="0"/>
          </a:p>
          <a:p>
            <a:r>
              <a:rPr lang="en-US" sz="3600" dirty="0"/>
              <a:t>PROJECT GUIDE : </a:t>
            </a:r>
            <a:r>
              <a:rPr lang="en-US" sz="3600" b="1" dirty="0"/>
              <a:t>DR.P.ARJUN</a:t>
            </a:r>
            <a:r>
              <a:rPr lang="en-US" sz="3600" dirty="0"/>
              <a:t>; </a:t>
            </a:r>
            <a:r>
              <a:rPr lang="en-US" dirty="0"/>
              <a:t>HOD of CSE dept UCEV</a:t>
            </a:r>
          </a:p>
          <a:p>
            <a:r>
              <a:rPr lang="en-US" sz="3600" dirty="0"/>
              <a:t>PROJECT MEMBERS : </a:t>
            </a:r>
            <a:r>
              <a:rPr lang="en-US" sz="3600" b="1" dirty="0"/>
              <a:t>BALAJI V, VIGNESH P</a:t>
            </a:r>
          </a:p>
          <a:p>
            <a:r>
              <a:rPr lang="en-US" sz="3600" dirty="0"/>
              <a:t>PROJECT NAME : </a:t>
            </a:r>
            <a:r>
              <a:rPr lang="en-US" sz="3600" b="1" dirty="0"/>
              <a:t>PROJECT BLINDLY</a:t>
            </a:r>
          </a:p>
          <a:p>
            <a:endParaRPr lang="en-US" dirty="0"/>
          </a:p>
          <a:p>
            <a:endParaRPr lang="en-IN" dirty="0"/>
          </a:p>
        </p:txBody>
      </p:sp>
    </p:spTree>
    <p:extLst>
      <p:ext uri="{BB962C8B-B14F-4D97-AF65-F5344CB8AC3E}">
        <p14:creationId xmlns:p14="http://schemas.microsoft.com/office/powerpoint/2010/main" val="1301719901"/>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0F39-4EFA-4D6E-93AA-96CADB13DAD3}"/>
              </a:ext>
            </a:extLst>
          </p:cNvPr>
          <p:cNvSpPr>
            <a:spLocks noGrp="1"/>
          </p:cNvSpPr>
          <p:nvPr>
            <p:ph type="title"/>
          </p:nvPr>
        </p:nvSpPr>
        <p:spPr/>
        <p:txBody>
          <a:bodyPr/>
          <a:lstStyle/>
          <a:p>
            <a:r>
              <a:rPr lang="en-US" dirty="0"/>
              <a:t>COMPARISION OF YOLO VERSIONS</a:t>
            </a:r>
            <a:endParaRPr lang="en-IN" dirty="0"/>
          </a:p>
        </p:txBody>
      </p:sp>
      <p:graphicFrame>
        <p:nvGraphicFramePr>
          <p:cNvPr id="5" name="Content Placeholder 4">
            <a:extLst>
              <a:ext uri="{FF2B5EF4-FFF2-40B4-BE49-F238E27FC236}">
                <a16:creationId xmlns:a16="http://schemas.microsoft.com/office/drawing/2014/main" id="{A8331D17-EDAD-45AE-9E31-3CE87E182D6D}"/>
              </a:ext>
            </a:extLst>
          </p:cNvPr>
          <p:cNvGraphicFramePr>
            <a:graphicFrameLocks noGrp="1"/>
          </p:cNvGraphicFramePr>
          <p:nvPr>
            <p:ph idx="1"/>
            <p:extLst>
              <p:ext uri="{D42A27DB-BD31-4B8C-83A1-F6EECF244321}">
                <p14:modId xmlns:p14="http://schemas.microsoft.com/office/powerpoint/2010/main" val="2463051949"/>
              </p:ext>
            </p:extLst>
          </p:nvPr>
        </p:nvGraphicFramePr>
        <p:xfrm>
          <a:off x="2228044" y="2706562"/>
          <a:ext cx="9040970" cy="3629845"/>
        </p:xfrm>
        <a:graphic>
          <a:graphicData uri="http://schemas.openxmlformats.org/drawingml/2006/table">
            <a:tbl>
              <a:tblPr firstRow="1" firstCol="1" bandRow="1"/>
              <a:tblGrid>
                <a:gridCol w="2127049">
                  <a:extLst>
                    <a:ext uri="{9D8B030D-6E8A-4147-A177-3AD203B41FA5}">
                      <a16:colId xmlns:a16="http://schemas.microsoft.com/office/drawing/2014/main" val="2543258545"/>
                    </a:ext>
                  </a:extLst>
                </a:gridCol>
                <a:gridCol w="1287371">
                  <a:extLst>
                    <a:ext uri="{9D8B030D-6E8A-4147-A177-3AD203B41FA5}">
                      <a16:colId xmlns:a16="http://schemas.microsoft.com/office/drawing/2014/main" val="2362997599"/>
                    </a:ext>
                  </a:extLst>
                </a:gridCol>
                <a:gridCol w="1716831">
                  <a:extLst>
                    <a:ext uri="{9D8B030D-6E8A-4147-A177-3AD203B41FA5}">
                      <a16:colId xmlns:a16="http://schemas.microsoft.com/office/drawing/2014/main" val="1920704499"/>
                    </a:ext>
                  </a:extLst>
                </a:gridCol>
                <a:gridCol w="1291422">
                  <a:extLst>
                    <a:ext uri="{9D8B030D-6E8A-4147-A177-3AD203B41FA5}">
                      <a16:colId xmlns:a16="http://schemas.microsoft.com/office/drawing/2014/main" val="249501101"/>
                    </a:ext>
                  </a:extLst>
                </a:gridCol>
                <a:gridCol w="1154684">
                  <a:extLst>
                    <a:ext uri="{9D8B030D-6E8A-4147-A177-3AD203B41FA5}">
                      <a16:colId xmlns:a16="http://schemas.microsoft.com/office/drawing/2014/main" val="3250931426"/>
                    </a:ext>
                  </a:extLst>
                </a:gridCol>
                <a:gridCol w="1463613">
                  <a:extLst>
                    <a:ext uri="{9D8B030D-6E8A-4147-A177-3AD203B41FA5}">
                      <a16:colId xmlns:a16="http://schemas.microsoft.com/office/drawing/2014/main" val="4284211273"/>
                    </a:ext>
                  </a:extLst>
                </a:gridCol>
              </a:tblGrid>
              <a:tr h="504997">
                <a:tc>
                  <a:txBody>
                    <a:bodyPr/>
                    <a:lstStyle/>
                    <a:p>
                      <a:pPr marL="66675">
                        <a:lnSpc>
                          <a:spcPct val="107000"/>
                        </a:lnSpc>
                        <a:spcAft>
                          <a:spcPts val="0"/>
                        </a:spcAft>
                      </a:pPr>
                      <a:r>
                        <a:rPr lang="en-IN" sz="1800" b="1" dirty="0">
                          <a:effectLst/>
                          <a:latin typeface="+mn-lt"/>
                          <a:ea typeface="Times New Roman" panose="02020603050405020304" pitchFamily="18" charset="0"/>
                          <a:cs typeface="Times New Roman" panose="02020603050405020304" pitchFamily="18" charset="0"/>
                        </a:rPr>
                        <a:t>Model</a:t>
                      </a:r>
                      <a:endParaRPr lang="en-IN" sz="1800" dirty="0">
                        <a:effectLst/>
                        <a:latin typeface="+mn-lt"/>
                        <a:ea typeface="Calibri" panose="020F0502020204030204" pitchFamily="34" charset="0"/>
                        <a:cs typeface="Times New Roman" panose="02020603050405020304" pitchFamily="18" charset="0"/>
                      </a:endParaRPr>
                    </a:p>
                  </a:txBody>
                  <a:tcPr marL="0" marR="73025" marT="0" marB="0">
                    <a:lnL>
                      <a:noFill/>
                    </a:lnL>
                    <a:lnR>
                      <a:noFill/>
                    </a:lnR>
                    <a:lnT>
                      <a:noFill/>
                    </a:lnT>
                    <a:lnB>
                      <a:noFill/>
                    </a:lnB>
                  </a:tcPr>
                </a:tc>
                <a:tc>
                  <a:txBody>
                    <a:bodyPr/>
                    <a:lstStyle/>
                    <a:p>
                      <a:pPr>
                        <a:lnSpc>
                          <a:spcPct val="107000"/>
                        </a:lnSpc>
                        <a:spcAft>
                          <a:spcPts val="0"/>
                        </a:spcAft>
                      </a:pPr>
                      <a:r>
                        <a:rPr lang="en-IN" sz="1800" b="1">
                          <a:effectLst/>
                          <a:latin typeface="+mn-lt"/>
                          <a:ea typeface="Times New Roman" panose="02020603050405020304" pitchFamily="18" charset="0"/>
                          <a:cs typeface="Times New Roman" panose="02020603050405020304" pitchFamily="18" charset="0"/>
                        </a:rPr>
                        <a:t>Model Size</a:t>
                      </a:r>
                      <a:endParaRPr lang="en-IN" sz="1800">
                        <a:effectLst/>
                        <a:latin typeface="+mn-lt"/>
                        <a:ea typeface="Calibri" panose="020F0502020204030204" pitchFamily="34" charset="0"/>
                        <a:cs typeface="Times New Roman" panose="02020603050405020304" pitchFamily="18" charset="0"/>
                      </a:endParaRPr>
                    </a:p>
                  </a:txBody>
                  <a:tcPr marL="0" marR="73025" marT="0" marB="0">
                    <a:lnL>
                      <a:noFill/>
                    </a:lnL>
                    <a:lnR>
                      <a:noFill/>
                    </a:lnR>
                    <a:lnT>
                      <a:noFill/>
                    </a:lnT>
                    <a:lnB>
                      <a:noFill/>
                    </a:lnB>
                  </a:tcPr>
                </a:tc>
                <a:tc>
                  <a:txBody>
                    <a:bodyPr/>
                    <a:lstStyle/>
                    <a:p>
                      <a:pPr>
                        <a:lnSpc>
                          <a:spcPct val="107000"/>
                        </a:lnSpc>
                        <a:spcAft>
                          <a:spcPts val="0"/>
                        </a:spcAft>
                      </a:pPr>
                      <a:r>
                        <a:rPr lang="en-IN" sz="1800" b="1">
                          <a:effectLst/>
                          <a:latin typeface="+mn-lt"/>
                          <a:ea typeface="Times New Roman" panose="02020603050405020304" pitchFamily="18" charset="0"/>
                          <a:cs typeface="Times New Roman" panose="02020603050405020304" pitchFamily="18" charset="0"/>
                        </a:rPr>
                        <a:t>Dataset</a:t>
                      </a:r>
                      <a:endParaRPr lang="en-IN" sz="1800">
                        <a:effectLst/>
                        <a:latin typeface="+mn-lt"/>
                        <a:ea typeface="Calibri" panose="020F0502020204030204" pitchFamily="34" charset="0"/>
                        <a:cs typeface="Times New Roman" panose="02020603050405020304" pitchFamily="18" charset="0"/>
                      </a:endParaRPr>
                    </a:p>
                  </a:txBody>
                  <a:tcPr marL="0" marR="73025" marT="0" marB="0">
                    <a:lnL>
                      <a:noFill/>
                    </a:lnL>
                    <a:lnR>
                      <a:noFill/>
                    </a:lnR>
                    <a:lnT>
                      <a:noFill/>
                    </a:lnT>
                    <a:lnB>
                      <a:noFill/>
                    </a:lnB>
                  </a:tcPr>
                </a:tc>
                <a:tc>
                  <a:txBody>
                    <a:bodyPr/>
                    <a:lstStyle/>
                    <a:p>
                      <a:pPr>
                        <a:lnSpc>
                          <a:spcPct val="107000"/>
                        </a:lnSpc>
                        <a:spcAft>
                          <a:spcPts val="0"/>
                        </a:spcAft>
                      </a:pPr>
                      <a:r>
                        <a:rPr lang="en-IN" sz="1800" b="1">
                          <a:effectLst/>
                          <a:latin typeface="+mn-lt"/>
                          <a:ea typeface="Times New Roman" panose="02020603050405020304" pitchFamily="18" charset="0"/>
                          <a:cs typeface="Times New Roman" panose="02020603050405020304" pitchFamily="18" charset="0"/>
                        </a:rPr>
                        <a:t>FPS</a:t>
                      </a:r>
                      <a:endParaRPr lang="en-IN" sz="1800">
                        <a:effectLst/>
                        <a:latin typeface="+mn-lt"/>
                        <a:ea typeface="Calibri" panose="020F0502020204030204" pitchFamily="34" charset="0"/>
                        <a:cs typeface="Times New Roman" panose="02020603050405020304" pitchFamily="18" charset="0"/>
                      </a:endParaRPr>
                    </a:p>
                  </a:txBody>
                  <a:tcPr marL="0" marR="73025" marT="0" marB="0">
                    <a:lnL>
                      <a:noFill/>
                    </a:lnL>
                    <a:lnR>
                      <a:noFill/>
                    </a:lnR>
                    <a:lnT>
                      <a:noFill/>
                    </a:lnT>
                    <a:lnB>
                      <a:noFill/>
                    </a:lnB>
                  </a:tcPr>
                </a:tc>
                <a:tc>
                  <a:txBody>
                    <a:bodyPr/>
                    <a:lstStyle/>
                    <a:p>
                      <a:pPr>
                        <a:lnSpc>
                          <a:spcPct val="107000"/>
                        </a:lnSpc>
                        <a:spcAft>
                          <a:spcPts val="0"/>
                        </a:spcAft>
                      </a:pPr>
                      <a:r>
                        <a:rPr lang="en-IN" sz="1800" b="1">
                          <a:effectLst/>
                          <a:latin typeface="+mn-lt"/>
                          <a:ea typeface="Times New Roman" panose="02020603050405020304" pitchFamily="18" charset="0"/>
                          <a:cs typeface="Times New Roman" panose="02020603050405020304" pitchFamily="18" charset="0"/>
                        </a:rPr>
                        <a:t>mAP</a:t>
                      </a:r>
                      <a:endParaRPr lang="en-IN" sz="1800">
                        <a:effectLst/>
                        <a:latin typeface="+mn-lt"/>
                        <a:ea typeface="Calibri" panose="020F0502020204030204" pitchFamily="34" charset="0"/>
                        <a:cs typeface="Times New Roman" panose="02020603050405020304" pitchFamily="18" charset="0"/>
                      </a:endParaRPr>
                    </a:p>
                  </a:txBody>
                  <a:tcPr marL="0" marR="73025" marT="0" marB="0">
                    <a:lnL>
                      <a:noFill/>
                    </a:lnL>
                    <a:lnR>
                      <a:noFill/>
                    </a:lnR>
                    <a:lnT>
                      <a:noFill/>
                    </a:lnT>
                    <a:lnB>
                      <a:noFill/>
                    </a:lnB>
                  </a:tcPr>
                </a:tc>
                <a:tc>
                  <a:txBody>
                    <a:bodyPr/>
                    <a:lstStyle/>
                    <a:p>
                      <a:pPr>
                        <a:lnSpc>
                          <a:spcPct val="107000"/>
                        </a:lnSpc>
                        <a:spcAft>
                          <a:spcPts val="0"/>
                        </a:spcAft>
                      </a:pPr>
                      <a:r>
                        <a:rPr lang="en-IN" sz="1800" b="1">
                          <a:effectLst/>
                          <a:latin typeface="+mn-lt"/>
                          <a:ea typeface="Times New Roman" panose="02020603050405020304" pitchFamily="18" charset="0"/>
                          <a:cs typeface="Times New Roman" panose="02020603050405020304" pitchFamily="18" charset="0"/>
                        </a:rPr>
                        <a:t>BFLOPs</a:t>
                      </a:r>
                      <a:endParaRPr lang="en-IN" sz="1800">
                        <a:effectLst/>
                        <a:latin typeface="+mn-lt"/>
                        <a:ea typeface="Calibri" panose="020F0502020204030204" pitchFamily="34" charset="0"/>
                        <a:cs typeface="Times New Roman" panose="02020603050405020304" pitchFamily="18" charset="0"/>
                      </a:endParaRPr>
                    </a:p>
                  </a:txBody>
                  <a:tcPr marL="0" marR="73025" marT="0" marB="0">
                    <a:lnL>
                      <a:noFill/>
                    </a:lnL>
                    <a:lnR>
                      <a:noFill/>
                    </a:lnR>
                    <a:lnT>
                      <a:noFill/>
                    </a:lnT>
                    <a:lnB>
                      <a:noFill/>
                    </a:lnB>
                  </a:tcPr>
                </a:tc>
                <a:extLst>
                  <a:ext uri="{0D108BD9-81ED-4DB2-BD59-A6C34878D82A}">
                    <a16:rowId xmlns:a16="http://schemas.microsoft.com/office/drawing/2014/main" val="1750438559"/>
                  </a:ext>
                </a:extLst>
              </a:tr>
              <a:tr h="781212">
                <a:tc>
                  <a:txBody>
                    <a:bodyPr/>
                    <a:lstStyle/>
                    <a:p>
                      <a:pPr marL="66675">
                        <a:lnSpc>
                          <a:spcPct val="107000"/>
                        </a:lnSpc>
                        <a:spcAft>
                          <a:spcPts val="0"/>
                        </a:spcAft>
                      </a:pPr>
                      <a:r>
                        <a:rPr lang="en-IN" sz="1800">
                          <a:effectLst/>
                          <a:latin typeface="+mn-lt"/>
                          <a:ea typeface="Times New Roman" panose="02020603050405020304" pitchFamily="18" charset="0"/>
                          <a:cs typeface="Times New Roman" panose="02020603050405020304" pitchFamily="18" charset="0"/>
                        </a:rPr>
                        <a:t>YOLOv2</a:t>
                      </a:r>
                      <a:endParaRPr lang="en-IN" sz="1800">
                        <a:effectLst/>
                        <a:latin typeface="+mn-lt"/>
                        <a:ea typeface="Calibri" panose="020F0502020204030204" pitchFamily="34" charset="0"/>
                        <a:cs typeface="Times New Roman" panose="02020603050405020304" pitchFamily="18" charset="0"/>
                      </a:endParaRPr>
                    </a:p>
                  </a:txBody>
                  <a:tcPr marL="0" marR="73025" marT="0" marB="0" anchor="ctr">
                    <a:lnL>
                      <a:noFill/>
                    </a:lnL>
                    <a:lnR>
                      <a:noFill/>
                    </a:lnR>
                    <a:lnT>
                      <a:noFill/>
                    </a:lnT>
                    <a:lnB>
                      <a:noFill/>
                    </a:lnB>
                  </a:tcPr>
                </a:tc>
                <a:tc>
                  <a:txBody>
                    <a:bodyPr/>
                    <a:lstStyle/>
                    <a:p>
                      <a:pPr>
                        <a:lnSpc>
                          <a:spcPct val="107000"/>
                        </a:lnSpc>
                        <a:spcAft>
                          <a:spcPts val="0"/>
                        </a:spcAft>
                      </a:pPr>
                      <a:r>
                        <a:rPr lang="en-IN" sz="1800" b="1">
                          <a:effectLst/>
                          <a:latin typeface="+mn-lt"/>
                          <a:ea typeface="Times New Roman" panose="02020603050405020304" pitchFamily="18" charset="0"/>
                          <a:cs typeface="Times New Roman" panose="02020603050405020304" pitchFamily="18" charset="0"/>
                        </a:rPr>
                        <a:t>202.3M</a:t>
                      </a:r>
                      <a:endParaRPr lang="en-IN" sz="1800">
                        <a:effectLst/>
                        <a:latin typeface="+mn-lt"/>
                        <a:ea typeface="Calibri" panose="020F0502020204030204" pitchFamily="34" charset="0"/>
                        <a:cs typeface="Times New Roman" panose="02020603050405020304" pitchFamily="18" charset="0"/>
                      </a:endParaRPr>
                    </a:p>
                  </a:txBody>
                  <a:tcPr marL="0" marR="73025" marT="0" marB="0" anchor="ctr">
                    <a:lnL>
                      <a:noFill/>
                    </a:lnL>
                    <a:lnR>
                      <a:noFill/>
                    </a:lnR>
                    <a:lnT>
                      <a:noFill/>
                    </a:lnT>
                    <a:lnB>
                      <a:noFill/>
                    </a:lnB>
                  </a:tcPr>
                </a:tc>
                <a:tc>
                  <a:txBody>
                    <a:bodyPr/>
                    <a:lstStyle/>
                    <a:p>
                      <a:pPr>
                        <a:lnSpc>
                          <a:spcPct val="107000"/>
                        </a:lnSpc>
                        <a:spcAft>
                          <a:spcPts val="0"/>
                        </a:spcAft>
                      </a:pPr>
                      <a:r>
                        <a:rPr lang="en-IN" sz="1800" b="1">
                          <a:effectLst/>
                          <a:latin typeface="+mn-lt"/>
                          <a:ea typeface="Times New Roman" panose="02020603050405020304" pitchFamily="18" charset="0"/>
                          <a:cs typeface="Times New Roman" panose="02020603050405020304" pitchFamily="18" charset="0"/>
                        </a:rPr>
                        <a:t>DOTA</a:t>
                      </a:r>
                      <a:endParaRPr lang="en-IN" sz="1800">
                        <a:effectLst/>
                        <a:latin typeface="+mn-lt"/>
                        <a:ea typeface="Calibri" panose="020F0502020204030204" pitchFamily="34" charset="0"/>
                        <a:cs typeface="Times New Roman" panose="02020603050405020304" pitchFamily="18" charset="0"/>
                      </a:endParaRPr>
                    </a:p>
                  </a:txBody>
                  <a:tcPr marL="0" marR="73025" marT="0" marB="0" anchor="ctr">
                    <a:lnL>
                      <a:noFill/>
                    </a:lnL>
                    <a:lnR>
                      <a:noFill/>
                    </a:lnR>
                    <a:lnT>
                      <a:noFill/>
                    </a:lnT>
                    <a:lnB>
                      <a:noFill/>
                    </a:lnB>
                  </a:tcPr>
                </a:tc>
                <a:tc>
                  <a:txBody>
                    <a:bodyPr/>
                    <a:lstStyle/>
                    <a:p>
                      <a:pPr>
                        <a:lnSpc>
                          <a:spcPct val="107000"/>
                        </a:lnSpc>
                        <a:spcAft>
                          <a:spcPts val="0"/>
                        </a:spcAft>
                      </a:pPr>
                      <a:r>
                        <a:rPr lang="en-IN" sz="1800" b="1">
                          <a:effectLst/>
                          <a:latin typeface="+mn-lt"/>
                          <a:ea typeface="Times New Roman" panose="02020603050405020304" pitchFamily="18" charset="0"/>
                          <a:cs typeface="Times New Roman" panose="02020603050405020304" pitchFamily="18" charset="0"/>
                        </a:rPr>
                        <a:t>58.3</a:t>
                      </a:r>
                      <a:endParaRPr lang="en-IN" sz="1800">
                        <a:effectLst/>
                        <a:latin typeface="+mn-lt"/>
                        <a:ea typeface="Calibri" panose="020F0502020204030204" pitchFamily="34" charset="0"/>
                        <a:cs typeface="Times New Roman" panose="02020603050405020304" pitchFamily="18" charset="0"/>
                      </a:endParaRPr>
                    </a:p>
                  </a:txBody>
                  <a:tcPr marL="0" marR="73025" marT="0" marB="0" anchor="ctr">
                    <a:lnL>
                      <a:noFill/>
                    </a:lnL>
                    <a:lnR>
                      <a:noFill/>
                    </a:lnR>
                    <a:lnT>
                      <a:noFill/>
                    </a:lnT>
                    <a:lnB>
                      <a:noFill/>
                    </a:lnB>
                  </a:tcPr>
                </a:tc>
                <a:tc>
                  <a:txBody>
                    <a:bodyPr/>
                    <a:lstStyle/>
                    <a:p>
                      <a:pPr>
                        <a:lnSpc>
                          <a:spcPct val="107000"/>
                        </a:lnSpc>
                        <a:spcAft>
                          <a:spcPts val="0"/>
                        </a:spcAft>
                      </a:pPr>
                      <a:r>
                        <a:rPr lang="en-IN" sz="1800" b="1">
                          <a:effectLst/>
                          <a:latin typeface="+mn-lt"/>
                          <a:ea typeface="Times New Roman" panose="02020603050405020304" pitchFamily="18" charset="0"/>
                          <a:cs typeface="Times New Roman" panose="02020603050405020304" pitchFamily="18" charset="0"/>
                        </a:rPr>
                        <a:t>17.6</a:t>
                      </a:r>
                      <a:endParaRPr lang="en-IN" sz="1800">
                        <a:effectLst/>
                        <a:latin typeface="+mn-lt"/>
                        <a:ea typeface="Calibri" panose="020F0502020204030204" pitchFamily="34" charset="0"/>
                        <a:cs typeface="Times New Roman" panose="02020603050405020304" pitchFamily="18" charset="0"/>
                      </a:endParaRPr>
                    </a:p>
                  </a:txBody>
                  <a:tcPr marL="0" marR="73025" marT="0" marB="0" anchor="ctr">
                    <a:lnL>
                      <a:noFill/>
                    </a:lnL>
                    <a:lnR>
                      <a:noFill/>
                    </a:lnR>
                    <a:lnT>
                      <a:noFill/>
                    </a:lnT>
                    <a:lnB>
                      <a:noFill/>
                    </a:lnB>
                  </a:tcPr>
                </a:tc>
                <a:tc>
                  <a:txBody>
                    <a:bodyPr/>
                    <a:lstStyle/>
                    <a:p>
                      <a:pPr>
                        <a:lnSpc>
                          <a:spcPct val="107000"/>
                        </a:lnSpc>
                        <a:spcAft>
                          <a:spcPts val="0"/>
                        </a:spcAft>
                      </a:pPr>
                      <a:r>
                        <a:rPr lang="en-IN" sz="1800" b="1">
                          <a:effectLst/>
                          <a:latin typeface="+mn-lt"/>
                          <a:ea typeface="Times New Roman" panose="02020603050405020304" pitchFamily="18" charset="0"/>
                          <a:cs typeface="Times New Roman" panose="02020603050405020304" pitchFamily="18" charset="0"/>
                        </a:rPr>
                        <a:t>44.417</a:t>
                      </a:r>
                      <a:endParaRPr lang="en-IN" sz="1800">
                        <a:effectLst/>
                        <a:latin typeface="+mn-lt"/>
                        <a:ea typeface="Calibri" panose="020F0502020204030204" pitchFamily="34" charset="0"/>
                        <a:cs typeface="Times New Roman" panose="02020603050405020304" pitchFamily="18" charset="0"/>
                      </a:endParaRPr>
                    </a:p>
                  </a:txBody>
                  <a:tcPr marL="0" marR="73025" marT="0" marB="0" anchor="ctr">
                    <a:lnL>
                      <a:noFill/>
                    </a:lnL>
                    <a:lnR>
                      <a:noFill/>
                    </a:lnR>
                    <a:lnT>
                      <a:noFill/>
                    </a:lnT>
                    <a:lnB>
                      <a:noFill/>
                    </a:lnB>
                  </a:tcPr>
                </a:tc>
                <a:extLst>
                  <a:ext uri="{0D108BD9-81ED-4DB2-BD59-A6C34878D82A}">
                    <a16:rowId xmlns:a16="http://schemas.microsoft.com/office/drawing/2014/main" val="2884228692"/>
                  </a:ext>
                </a:extLst>
              </a:tr>
              <a:tr h="781212">
                <a:tc>
                  <a:txBody>
                    <a:bodyPr/>
                    <a:lstStyle/>
                    <a:p>
                      <a:pPr marL="66675">
                        <a:lnSpc>
                          <a:spcPct val="107000"/>
                        </a:lnSpc>
                        <a:spcAft>
                          <a:spcPts val="0"/>
                        </a:spcAft>
                      </a:pPr>
                      <a:r>
                        <a:rPr lang="en-IN" sz="1800" dirty="0">
                          <a:effectLst/>
                          <a:latin typeface="+mn-lt"/>
                          <a:ea typeface="Times New Roman" panose="02020603050405020304" pitchFamily="18" charset="0"/>
                          <a:cs typeface="Times New Roman" panose="02020603050405020304" pitchFamily="18" charset="0"/>
                        </a:rPr>
                        <a:t>YOLOv3</a:t>
                      </a:r>
                      <a:endParaRPr lang="en-IN" sz="1800" dirty="0">
                        <a:effectLst/>
                        <a:latin typeface="+mn-lt"/>
                        <a:ea typeface="Calibri" panose="020F0502020204030204" pitchFamily="34" charset="0"/>
                        <a:cs typeface="Times New Roman" panose="02020603050405020304" pitchFamily="18" charset="0"/>
                      </a:endParaRPr>
                    </a:p>
                  </a:txBody>
                  <a:tcPr marL="0" marR="73025" marT="0" marB="0" anchor="ctr">
                    <a:lnL>
                      <a:noFill/>
                    </a:lnL>
                    <a:lnR>
                      <a:noFill/>
                    </a:lnR>
                    <a:lnT>
                      <a:noFill/>
                    </a:lnT>
                    <a:lnB>
                      <a:noFill/>
                    </a:lnB>
                  </a:tcPr>
                </a:tc>
                <a:tc>
                  <a:txBody>
                    <a:bodyPr/>
                    <a:lstStyle/>
                    <a:p>
                      <a:pPr>
                        <a:lnSpc>
                          <a:spcPct val="107000"/>
                        </a:lnSpc>
                        <a:spcAft>
                          <a:spcPts val="0"/>
                        </a:spcAft>
                      </a:pPr>
                      <a:r>
                        <a:rPr lang="en-IN" sz="1800" b="1" dirty="0">
                          <a:effectLst/>
                          <a:latin typeface="+mn-lt"/>
                          <a:ea typeface="Times New Roman" panose="02020603050405020304" pitchFamily="18" charset="0"/>
                          <a:cs typeface="Times New Roman" panose="02020603050405020304" pitchFamily="18" charset="0"/>
                        </a:rPr>
                        <a:t>245.78M</a:t>
                      </a:r>
                      <a:endParaRPr lang="en-IN" sz="1800" dirty="0">
                        <a:effectLst/>
                        <a:latin typeface="+mn-lt"/>
                        <a:ea typeface="Calibri" panose="020F0502020204030204" pitchFamily="34" charset="0"/>
                        <a:cs typeface="Times New Roman" panose="02020603050405020304" pitchFamily="18" charset="0"/>
                      </a:endParaRPr>
                    </a:p>
                  </a:txBody>
                  <a:tcPr marL="0" marR="73025" marT="0" marB="0" anchor="ctr">
                    <a:lnL>
                      <a:noFill/>
                    </a:lnL>
                    <a:lnR>
                      <a:noFill/>
                    </a:lnR>
                    <a:lnT>
                      <a:noFill/>
                    </a:lnT>
                    <a:lnB>
                      <a:noFill/>
                    </a:lnB>
                  </a:tcPr>
                </a:tc>
                <a:tc>
                  <a:txBody>
                    <a:bodyPr/>
                    <a:lstStyle/>
                    <a:p>
                      <a:pPr>
                        <a:lnSpc>
                          <a:spcPct val="107000"/>
                        </a:lnSpc>
                        <a:spcAft>
                          <a:spcPts val="0"/>
                        </a:spcAft>
                      </a:pPr>
                      <a:r>
                        <a:rPr lang="en-IN" sz="1800" b="1">
                          <a:effectLst/>
                          <a:latin typeface="+mn-lt"/>
                          <a:ea typeface="Times New Roman" panose="02020603050405020304" pitchFamily="18" charset="0"/>
                          <a:cs typeface="Times New Roman" panose="02020603050405020304" pitchFamily="18" charset="0"/>
                        </a:rPr>
                        <a:t>DOTA</a:t>
                      </a:r>
                      <a:endParaRPr lang="en-IN" sz="1800">
                        <a:effectLst/>
                        <a:latin typeface="+mn-lt"/>
                        <a:ea typeface="Calibri" panose="020F0502020204030204" pitchFamily="34" charset="0"/>
                        <a:cs typeface="Times New Roman" panose="02020603050405020304" pitchFamily="18" charset="0"/>
                      </a:endParaRPr>
                    </a:p>
                  </a:txBody>
                  <a:tcPr marL="0" marR="73025" marT="0" marB="0" anchor="ctr">
                    <a:lnL>
                      <a:noFill/>
                    </a:lnL>
                    <a:lnR>
                      <a:noFill/>
                    </a:lnR>
                    <a:lnT>
                      <a:noFill/>
                    </a:lnT>
                    <a:lnB>
                      <a:noFill/>
                    </a:lnB>
                  </a:tcPr>
                </a:tc>
                <a:tc>
                  <a:txBody>
                    <a:bodyPr/>
                    <a:lstStyle/>
                    <a:p>
                      <a:pPr>
                        <a:lnSpc>
                          <a:spcPct val="107000"/>
                        </a:lnSpc>
                        <a:spcAft>
                          <a:spcPts val="0"/>
                        </a:spcAft>
                      </a:pPr>
                      <a:r>
                        <a:rPr lang="en-IN" sz="1800" b="1">
                          <a:effectLst/>
                          <a:latin typeface="+mn-lt"/>
                          <a:ea typeface="Times New Roman" panose="02020603050405020304" pitchFamily="18" charset="0"/>
                          <a:cs typeface="Times New Roman" panose="02020603050405020304" pitchFamily="18" charset="0"/>
                        </a:rPr>
                        <a:t>14.7</a:t>
                      </a:r>
                      <a:endParaRPr lang="en-IN" sz="1800">
                        <a:effectLst/>
                        <a:latin typeface="+mn-lt"/>
                        <a:ea typeface="Calibri" panose="020F0502020204030204" pitchFamily="34" charset="0"/>
                        <a:cs typeface="Times New Roman" panose="02020603050405020304" pitchFamily="18" charset="0"/>
                      </a:endParaRPr>
                    </a:p>
                  </a:txBody>
                  <a:tcPr marL="0" marR="73025" marT="0" marB="0" anchor="ctr">
                    <a:lnL>
                      <a:noFill/>
                    </a:lnL>
                    <a:lnR>
                      <a:noFill/>
                    </a:lnR>
                    <a:lnT>
                      <a:noFill/>
                    </a:lnT>
                    <a:lnB>
                      <a:noFill/>
                    </a:lnB>
                  </a:tcPr>
                </a:tc>
                <a:tc>
                  <a:txBody>
                    <a:bodyPr/>
                    <a:lstStyle/>
                    <a:p>
                      <a:pPr>
                        <a:lnSpc>
                          <a:spcPct val="107000"/>
                        </a:lnSpc>
                        <a:spcAft>
                          <a:spcPts val="0"/>
                        </a:spcAft>
                      </a:pPr>
                      <a:r>
                        <a:rPr lang="en-IN" sz="1800" b="1">
                          <a:effectLst/>
                          <a:latin typeface="+mn-lt"/>
                          <a:ea typeface="Times New Roman" panose="02020603050405020304" pitchFamily="18" charset="0"/>
                          <a:cs typeface="Times New Roman" panose="02020603050405020304" pitchFamily="18" charset="0"/>
                        </a:rPr>
                        <a:t>55.8</a:t>
                      </a:r>
                      <a:endParaRPr lang="en-IN" sz="1800">
                        <a:effectLst/>
                        <a:latin typeface="+mn-lt"/>
                        <a:ea typeface="Calibri" panose="020F0502020204030204" pitchFamily="34" charset="0"/>
                        <a:cs typeface="Times New Roman" panose="02020603050405020304" pitchFamily="18" charset="0"/>
                      </a:endParaRPr>
                    </a:p>
                  </a:txBody>
                  <a:tcPr marL="0" marR="73025" marT="0" marB="0" anchor="ctr">
                    <a:lnL>
                      <a:noFill/>
                    </a:lnL>
                    <a:lnR>
                      <a:noFill/>
                    </a:lnR>
                    <a:lnT>
                      <a:noFill/>
                    </a:lnT>
                    <a:lnB>
                      <a:noFill/>
                    </a:lnB>
                  </a:tcPr>
                </a:tc>
                <a:tc>
                  <a:txBody>
                    <a:bodyPr/>
                    <a:lstStyle/>
                    <a:p>
                      <a:pPr>
                        <a:lnSpc>
                          <a:spcPct val="107000"/>
                        </a:lnSpc>
                        <a:spcAft>
                          <a:spcPts val="0"/>
                        </a:spcAft>
                      </a:pPr>
                      <a:r>
                        <a:rPr lang="en-IN" sz="1800" b="1">
                          <a:effectLst/>
                          <a:latin typeface="+mn-lt"/>
                          <a:ea typeface="Times New Roman" panose="02020603050405020304" pitchFamily="18" charset="0"/>
                          <a:cs typeface="Times New Roman" panose="02020603050405020304" pitchFamily="18" charset="0"/>
                        </a:rPr>
                        <a:t>101.784</a:t>
                      </a:r>
                      <a:endParaRPr lang="en-IN" sz="1800">
                        <a:effectLst/>
                        <a:latin typeface="+mn-lt"/>
                        <a:ea typeface="Calibri" panose="020F0502020204030204" pitchFamily="34" charset="0"/>
                        <a:cs typeface="Times New Roman" panose="02020603050405020304" pitchFamily="18" charset="0"/>
                      </a:endParaRPr>
                    </a:p>
                  </a:txBody>
                  <a:tcPr marL="0" marR="73025" marT="0" marB="0" anchor="ctr">
                    <a:lnL>
                      <a:noFill/>
                    </a:lnL>
                    <a:lnR>
                      <a:noFill/>
                    </a:lnR>
                    <a:lnT>
                      <a:noFill/>
                    </a:lnT>
                    <a:lnB>
                      <a:noFill/>
                    </a:lnB>
                  </a:tcPr>
                </a:tc>
                <a:extLst>
                  <a:ext uri="{0D108BD9-81ED-4DB2-BD59-A6C34878D82A}">
                    <a16:rowId xmlns:a16="http://schemas.microsoft.com/office/drawing/2014/main" val="1786790137"/>
                  </a:ext>
                </a:extLst>
              </a:tr>
              <a:tr h="781212">
                <a:tc>
                  <a:txBody>
                    <a:bodyPr/>
                    <a:lstStyle/>
                    <a:p>
                      <a:pPr marL="66675">
                        <a:lnSpc>
                          <a:spcPct val="107000"/>
                        </a:lnSpc>
                        <a:spcAft>
                          <a:spcPts val="0"/>
                        </a:spcAft>
                      </a:pPr>
                      <a:r>
                        <a:rPr lang="en-IN" sz="1800">
                          <a:effectLst/>
                          <a:latin typeface="+mn-lt"/>
                          <a:ea typeface="Times New Roman" panose="02020603050405020304" pitchFamily="18" charset="0"/>
                          <a:cs typeface="Times New Roman" panose="02020603050405020304" pitchFamily="18" charset="0"/>
                        </a:rPr>
                        <a:t>YOLOv4</a:t>
                      </a:r>
                      <a:endParaRPr lang="en-IN" sz="1800">
                        <a:effectLst/>
                        <a:latin typeface="+mn-lt"/>
                        <a:ea typeface="Calibri" panose="020F0502020204030204" pitchFamily="34" charset="0"/>
                        <a:cs typeface="Times New Roman" panose="02020603050405020304" pitchFamily="18" charset="0"/>
                      </a:endParaRPr>
                    </a:p>
                  </a:txBody>
                  <a:tcPr marL="0" marR="73025" marT="0" marB="0" anchor="ctr">
                    <a:lnL>
                      <a:noFill/>
                    </a:lnL>
                    <a:lnR>
                      <a:noFill/>
                    </a:lnR>
                    <a:lnT>
                      <a:noFill/>
                    </a:lnT>
                    <a:lnB>
                      <a:noFill/>
                    </a:lnB>
                  </a:tcPr>
                </a:tc>
                <a:tc>
                  <a:txBody>
                    <a:bodyPr/>
                    <a:lstStyle/>
                    <a:p>
                      <a:pPr>
                        <a:lnSpc>
                          <a:spcPct val="107000"/>
                        </a:lnSpc>
                        <a:spcAft>
                          <a:spcPts val="0"/>
                        </a:spcAft>
                      </a:pPr>
                      <a:r>
                        <a:rPr lang="en-IN" sz="1800" b="1">
                          <a:effectLst/>
                          <a:latin typeface="+mn-lt"/>
                          <a:ea typeface="Times New Roman" panose="02020603050405020304" pitchFamily="18" charset="0"/>
                          <a:cs typeface="Times New Roman" panose="02020603050405020304" pitchFamily="18" charset="0"/>
                        </a:rPr>
                        <a:t>246.3M</a:t>
                      </a:r>
                      <a:endParaRPr lang="en-IN" sz="1800">
                        <a:effectLst/>
                        <a:latin typeface="+mn-lt"/>
                        <a:ea typeface="Calibri" panose="020F0502020204030204" pitchFamily="34" charset="0"/>
                        <a:cs typeface="Times New Roman" panose="02020603050405020304" pitchFamily="18" charset="0"/>
                      </a:endParaRPr>
                    </a:p>
                  </a:txBody>
                  <a:tcPr marL="0" marR="73025" marT="0" marB="0" anchor="ctr">
                    <a:lnL>
                      <a:noFill/>
                    </a:lnL>
                    <a:lnR>
                      <a:noFill/>
                    </a:lnR>
                    <a:lnT>
                      <a:noFill/>
                    </a:lnT>
                    <a:lnB>
                      <a:noFill/>
                    </a:lnB>
                  </a:tcPr>
                </a:tc>
                <a:tc>
                  <a:txBody>
                    <a:bodyPr/>
                    <a:lstStyle/>
                    <a:p>
                      <a:pPr>
                        <a:lnSpc>
                          <a:spcPct val="107000"/>
                        </a:lnSpc>
                        <a:spcAft>
                          <a:spcPts val="0"/>
                        </a:spcAft>
                      </a:pPr>
                      <a:r>
                        <a:rPr lang="en-IN" sz="1800" b="1">
                          <a:effectLst/>
                          <a:latin typeface="+mn-lt"/>
                          <a:ea typeface="Times New Roman" panose="02020603050405020304" pitchFamily="18" charset="0"/>
                          <a:cs typeface="Times New Roman" panose="02020603050405020304" pitchFamily="18" charset="0"/>
                        </a:rPr>
                        <a:t>MS COCO</a:t>
                      </a:r>
                      <a:endParaRPr lang="en-IN" sz="1800">
                        <a:effectLst/>
                        <a:latin typeface="+mn-lt"/>
                        <a:ea typeface="Calibri" panose="020F0502020204030204" pitchFamily="34" charset="0"/>
                        <a:cs typeface="Times New Roman" panose="02020603050405020304" pitchFamily="18" charset="0"/>
                      </a:endParaRPr>
                    </a:p>
                  </a:txBody>
                  <a:tcPr marL="0" marR="73025" marT="0" marB="0" anchor="ctr">
                    <a:lnL>
                      <a:noFill/>
                    </a:lnL>
                    <a:lnR>
                      <a:noFill/>
                    </a:lnR>
                    <a:lnT>
                      <a:noFill/>
                    </a:lnT>
                    <a:lnB>
                      <a:noFill/>
                    </a:lnB>
                  </a:tcPr>
                </a:tc>
                <a:tc>
                  <a:txBody>
                    <a:bodyPr/>
                    <a:lstStyle/>
                    <a:p>
                      <a:pPr>
                        <a:lnSpc>
                          <a:spcPct val="107000"/>
                        </a:lnSpc>
                        <a:spcAft>
                          <a:spcPts val="0"/>
                        </a:spcAft>
                      </a:pPr>
                      <a:r>
                        <a:rPr lang="en-IN" sz="1800" b="1">
                          <a:effectLst/>
                          <a:latin typeface="+mn-lt"/>
                          <a:ea typeface="Times New Roman" panose="02020603050405020304" pitchFamily="18" charset="0"/>
                          <a:cs typeface="Times New Roman" panose="02020603050405020304" pitchFamily="18" charset="0"/>
                        </a:rPr>
                        <a:t>18.5</a:t>
                      </a:r>
                      <a:endParaRPr lang="en-IN" sz="1800">
                        <a:effectLst/>
                        <a:latin typeface="+mn-lt"/>
                        <a:ea typeface="Calibri" panose="020F0502020204030204" pitchFamily="34" charset="0"/>
                        <a:cs typeface="Times New Roman" panose="02020603050405020304" pitchFamily="18" charset="0"/>
                      </a:endParaRPr>
                    </a:p>
                  </a:txBody>
                  <a:tcPr marL="0" marR="73025" marT="0" marB="0" anchor="ctr">
                    <a:lnL>
                      <a:noFill/>
                    </a:lnL>
                    <a:lnR>
                      <a:noFill/>
                    </a:lnR>
                    <a:lnT>
                      <a:noFill/>
                    </a:lnT>
                    <a:lnB>
                      <a:noFill/>
                    </a:lnB>
                  </a:tcPr>
                </a:tc>
                <a:tc>
                  <a:txBody>
                    <a:bodyPr/>
                    <a:lstStyle/>
                    <a:p>
                      <a:pPr>
                        <a:lnSpc>
                          <a:spcPct val="107000"/>
                        </a:lnSpc>
                        <a:spcAft>
                          <a:spcPts val="0"/>
                        </a:spcAft>
                      </a:pPr>
                      <a:r>
                        <a:rPr lang="en-IN" sz="1800" b="1">
                          <a:effectLst/>
                          <a:latin typeface="+mn-lt"/>
                          <a:ea typeface="Times New Roman" panose="02020603050405020304" pitchFamily="18" charset="0"/>
                          <a:cs typeface="Times New Roman" panose="02020603050405020304" pitchFamily="18" charset="0"/>
                        </a:rPr>
                        <a:t>55.4</a:t>
                      </a:r>
                      <a:endParaRPr lang="en-IN" sz="1800">
                        <a:effectLst/>
                        <a:latin typeface="+mn-lt"/>
                        <a:ea typeface="Calibri" panose="020F0502020204030204" pitchFamily="34" charset="0"/>
                        <a:cs typeface="Times New Roman" panose="02020603050405020304" pitchFamily="18" charset="0"/>
                      </a:endParaRPr>
                    </a:p>
                  </a:txBody>
                  <a:tcPr marL="0" marR="73025" marT="0" marB="0" anchor="ctr">
                    <a:lnL>
                      <a:noFill/>
                    </a:lnL>
                    <a:lnR>
                      <a:noFill/>
                    </a:lnR>
                    <a:lnT>
                      <a:noFill/>
                    </a:lnT>
                    <a:lnB>
                      <a:noFill/>
                    </a:lnB>
                  </a:tcPr>
                </a:tc>
                <a:tc>
                  <a:txBody>
                    <a:bodyPr/>
                    <a:lstStyle/>
                    <a:p>
                      <a:pPr>
                        <a:lnSpc>
                          <a:spcPct val="107000"/>
                        </a:lnSpc>
                        <a:spcAft>
                          <a:spcPts val="0"/>
                        </a:spcAft>
                      </a:pPr>
                      <a:r>
                        <a:rPr lang="en-IN" sz="1800" b="1">
                          <a:effectLst/>
                          <a:latin typeface="+mn-lt"/>
                          <a:ea typeface="Times New Roman" panose="02020603050405020304" pitchFamily="18" charset="0"/>
                          <a:cs typeface="Times New Roman" panose="02020603050405020304" pitchFamily="18" charset="0"/>
                        </a:rPr>
                        <a:t>128.459</a:t>
                      </a:r>
                      <a:endParaRPr lang="en-IN" sz="1800">
                        <a:effectLst/>
                        <a:latin typeface="+mn-lt"/>
                        <a:ea typeface="Calibri" panose="020F0502020204030204" pitchFamily="34" charset="0"/>
                        <a:cs typeface="Times New Roman" panose="02020603050405020304" pitchFamily="18" charset="0"/>
                      </a:endParaRPr>
                    </a:p>
                  </a:txBody>
                  <a:tcPr marL="0" marR="73025" marT="0" marB="0" anchor="ctr">
                    <a:lnL>
                      <a:noFill/>
                    </a:lnL>
                    <a:lnR>
                      <a:noFill/>
                    </a:lnR>
                    <a:lnT>
                      <a:noFill/>
                    </a:lnT>
                    <a:lnB>
                      <a:noFill/>
                    </a:lnB>
                  </a:tcPr>
                </a:tc>
                <a:extLst>
                  <a:ext uri="{0D108BD9-81ED-4DB2-BD59-A6C34878D82A}">
                    <a16:rowId xmlns:a16="http://schemas.microsoft.com/office/drawing/2014/main" val="280173993"/>
                  </a:ext>
                </a:extLst>
              </a:tr>
              <a:tr h="781212">
                <a:tc>
                  <a:txBody>
                    <a:bodyPr/>
                    <a:lstStyle/>
                    <a:p>
                      <a:pPr marL="66675">
                        <a:lnSpc>
                          <a:spcPct val="107000"/>
                        </a:lnSpc>
                        <a:spcAft>
                          <a:spcPts val="0"/>
                        </a:spcAft>
                      </a:pPr>
                      <a:endParaRPr lang="en-IN" sz="1800" dirty="0">
                        <a:effectLst/>
                        <a:latin typeface="+mn-lt"/>
                        <a:ea typeface="Calibri" panose="020F0502020204030204" pitchFamily="34" charset="0"/>
                        <a:cs typeface="Times New Roman" panose="02020603050405020304" pitchFamily="18" charset="0"/>
                      </a:endParaRPr>
                    </a:p>
                  </a:txBody>
                  <a:tcPr marL="0" marR="73025" marT="0" marB="0" anchor="ctr">
                    <a:lnL>
                      <a:noFill/>
                    </a:lnL>
                    <a:lnR>
                      <a:noFill/>
                    </a:lnR>
                    <a:lnT>
                      <a:noFill/>
                    </a:lnT>
                    <a:lnB>
                      <a:noFill/>
                    </a:lnB>
                  </a:tcPr>
                </a:tc>
                <a:tc>
                  <a:txBody>
                    <a:bodyPr/>
                    <a:lstStyle/>
                    <a:p>
                      <a:pPr>
                        <a:lnSpc>
                          <a:spcPct val="107000"/>
                        </a:lnSpc>
                        <a:spcAft>
                          <a:spcPts val="0"/>
                        </a:spcAft>
                      </a:pPr>
                      <a:endParaRPr lang="en-IN" sz="1800">
                        <a:effectLst/>
                        <a:latin typeface="+mn-lt"/>
                        <a:ea typeface="Calibri" panose="020F0502020204030204" pitchFamily="34" charset="0"/>
                        <a:cs typeface="Times New Roman" panose="02020603050405020304" pitchFamily="18" charset="0"/>
                      </a:endParaRPr>
                    </a:p>
                  </a:txBody>
                  <a:tcPr marL="0" marR="73025" marT="0" marB="0" anchor="ctr">
                    <a:lnL>
                      <a:noFill/>
                    </a:lnL>
                    <a:lnR>
                      <a:noFill/>
                    </a:lnR>
                    <a:lnT>
                      <a:noFill/>
                    </a:lnT>
                    <a:lnB>
                      <a:noFill/>
                    </a:lnB>
                  </a:tcPr>
                </a:tc>
                <a:tc>
                  <a:txBody>
                    <a:bodyPr/>
                    <a:lstStyle/>
                    <a:p>
                      <a:pPr>
                        <a:lnSpc>
                          <a:spcPct val="107000"/>
                        </a:lnSpc>
                        <a:spcAft>
                          <a:spcPts val="0"/>
                        </a:spcAft>
                      </a:pPr>
                      <a:endParaRPr lang="en-IN" sz="1800">
                        <a:effectLst/>
                        <a:latin typeface="+mn-lt"/>
                        <a:ea typeface="Calibri" panose="020F0502020204030204" pitchFamily="34" charset="0"/>
                        <a:cs typeface="Times New Roman" panose="02020603050405020304" pitchFamily="18" charset="0"/>
                      </a:endParaRPr>
                    </a:p>
                  </a:txBody>
                  <a:tcPr marL="0" marR="73025" marT="0" marB="0" anchor="ctr">
                    <a:lnL>
                      <a:noFill/>
                    </a:lnL>
                    <a:lnR>
                      <a:noFill/>
                    </a:lnR>
                    <a:lnT>
                      <a:noFill/>
                    </a:lnT>
                    <a:lnB>
                      <a:noFill/>
                    </a:lnB>
                  </a:tcPr>
                </a:tc>
                <a:tc>
                  <a:txBody>
                    <a:bodyPr/>
                    <a:lstStyle/>
                    <a:p>
                      <a:pPr>
                        <a:lnSpc>
                          <a:spcPct val="107000"/>
                        </a:lnSpc>
                        <a:spcAft>
                          <a:spcPts val="0"/>
                        </a:spcAft>
                      </a:pPr>
                      <a:endParaRPr lang="en-IN" sz="1800">
                        <a:effectLst/>
                        <a:latin typeface="+mn-lt"/>
                        <a:ea typeface="Calibri" panose="020F0502020204030204" pitchFamily="34" charset="0"/>
                        <a:cs typeface="Times New Roman" panose="02020603050405020304" pitchFamily="18" charset="0"/>
                      </a:endParaRPr>
                    </a:p>
                  </a:txBody>
                  <a:tcPr marL="0" marR="73025" marT="0" marB="0" anchor="ctr">
                    <a:lnL>
                      <a:noFill/>
                    </a:lnL>
                    <a:lnR>
                      <a:noFill/>
                    </a:lnR>
                    <a:lnT>
                      <a:noFill/>
                    </a:lnT>
                    <a:lnB>
                      <a:noFill/>
                    </a:lnB>
                  </a:tcPr>
                </a:tc>
                <a:tc>
                  <a:txBody>
                    <a:bodyPr/>
                    <a:lstStyle/>
                    <a:p>
                      <a:pPr>
                        <a:lnSpc>
                          <a:spcPct val="107000"/>
                        </a:lnSpc>
                        <a:spcAft>
                          <a:spcPts val="0"/>
                        </a:spcAft>
                      </a:pPr>
                      <a:endParaRPr lang="en-IN" sz="1800">
                        <a:effectLst/>
                        <a:latin typeface="+mn-lt"/>
                        <a:ea typeface="Calibri" panose="020F0502020204030204" pitchFamily="34" charset="0"/>
                        <a:cs typeface="Times New Roman" panose="02020603050405020304" pitchFamily="18" charset="0"/>
                      </a:endParaRPr>
                    </a:p>
                  </a:txBody>
                  <a:tcPr marL="0" marR="73025" marT="0" marB="0" anchor="ctr">
                    <a:lnL>
                      <a:noFill/>
                    </a:lnL>
                    <a:lnR>
                      <a:noFill/>
                    </a:lnR>
                    <a:lnT>
                      <a:noFill/>
                    </a:lnT>
                    <a:lnB>
                      <a:noFill/>
                    </a:lnB>
                  </a:tcPr>
                </a:tc>
                <a:tc>
                  <a:txBody>
                    <a:bodyPr/>
                    <a:lstStyle/>
                    <a:p>
                      <a:pPr>
                        <a:lnSpc>
                          <a:spcPct val="107000"/>
                        </a:lnSpc>
                        <a:spcAft>
                          <a:spcPts val="0"/>
                        </a:spcAft>
                      </a:pPr>
                      <a:endParaRPr lang="en-IN" sz="1800" dirty="0">
                        <a:effectLst/>
                        <a:latin typeface="+mn-lt"/>
                        <a:ea typeface="Calibri" panose="020F0502020204030204" pitchFamily="34" charset="0"/>
                        <a:cs typeface="Times New Roman" panose="02020603050405020304" pitchFamily="18" charset="0"/>
                      </a:endParaRPr>
                    </a:p>
                  </a:txBody>
                  <a:tcPr marL="0" marR="73025" marT="0" marB="0" anchor="ctr">
                    <a:lnL>
                      <a:noFill/>
                    </a:lnL>
                    <a:lnR>
                      <a:noFill/>
                    </a:lnR>
                    <a:lnT>
                      <a:noFill/>
                    </a:lnT>
                    <a:lnB>
                      <a:noFill/>
                    </a:lnB>
                  </a:tcPr>
                </a:tc>
                <a:extLst>
                  <a:ext uri="{0D108BD9-81ED-4DB2-BD59-A6C34878D82A}">
                    <a16:rowId xmlns:a16="http://schemas.microsoft.com/office/drawing/2014/main" val="2505181942"/>
                  </a:ext>
                </a:extLst>
              </a:tr>
            </a:tbl>
          </a:graphicData>
        </a:graphic>
      </p:graphicFrame>
    </p:spTree>
    <p:extLst>
      <p:ext uri="{BB962C8B-B14F-4D97-AF65-F5344CB8AC3E}">
        <p14:creationId xmlns:p14="http://schemas.microsoft.com/office/powerpoint/2010/main" val="334699577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5F615-7787-4950-A076-3D6148037A93}"/>
              </a:ext>
            </a:extLst>
          </p:cNvPr>
          <p:cNvSpPr>
            <a:spLocks noGrp="1"/>
          </p:cNvSpPr>
          <p:nvPr>
            <p:ph type="title"/>
          </p:nvPr>
        </p:nvSpPr>
        <p:spPr/>
        <p:txBody>
          <a:bodyPr/>
          <a:lstStyle/>
          <a:p>
            <a:r>
              <a:rPr lang="en-US" dirty="0"/>
              <a:t>DRAWBACKS</a:t>
            </a:r>
            <a:endParaRPr lang="en-IN" dirty="0"/>
          </a:p>
        </p:txBody>
      </p:sp>
      <p:sp>
        <p:nvSpPr>
          <p:cNvPr id="3" name="Content Placeholder 2">
            <a:extLst>
              <a:ext uri="{FF2B5EF4-FFF2-40B4-BE49-F238E27FC236}">
                <a16:creationId xmlns:a16="http://schemas.microsoft.com/office/drawing/2014/main" id="{B5DCA4D1-0748-478F-B9A9-C86ADD992770}"/>
              </a:ext>
            </a:extLst>
          </p:cNvPr>
          <p:cNvSpPr>
            <a:spLocks noGrp="1"/>
          </p:cNvSpPr>
          <p:nvPr>
            <p:ph idx="1"/>
          </p:nvPr>
        </p:nvSpPr>
        <p:spPr>
          <a:xfrm>
            <a:off x="2614411" y="2666999"/>
            <a:ext cx="8888612" cy="3124201"/>
          </a:xfrm>
        </p:spPr>
        <p:txBody>
          <a:bodyPr/>
          <a:lstStyle/>
          <a:p>
            <a:pPr lvl="0"/>
            <a:r>
              <a:rPr lang="en-IN" dirty="0"/>
              <a:t>The object should not be far away from the camera.</a:t>
            </a:r>
          </a:p>
          <a:p>
            <a:pPr lvl="0"/>
            <a:r>
              <a:rPr lang="en-IN" dirty="0"/>
              <a:t>The object should not be small.</a:t>
            </a:r>
          </a:p>
          <a:p>
            <a:pPr lvl="0"/>
            <a:r>
              <a:rPr lang="en-IN" dirty="0"/>
              <a:t>The dataset should not be large to improve speed.</a:t>
            </a:r>
          </a:p>
          <a:p>
            <a:pPr lvl="0"/>
            <a:r>
              <a:rPr lang="en-IN" dirty="0"/>
              <a:t>The detection of sun will be difficult.</a:t>
            </a:r>
          </a:p>
          <a:p>
            <a:pPr marL="0" indent="0">
              <a:buNone/>
            </a:pPr>
            <a:endParaRPr lang="en-IN" dirty="0"/>
          </a:p>
        </p:txBody>
      </p:sp>
    </p:spTree>
    <p:extLst>
      <p:ext uri="{BB962C8B-B14F-4D97-AF65-F5344CB8AC3E}">
        <p14:creationId xmlns:p14="http://schemas.microsoft.com/office/powerpoint/2010/main" val="202220971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3155B-E3BA-4AF8-B384-7FBAAF056F38}"/>
              </a:ext>
            </a:extLst>
          </p:cNvPr>
          <p:cNvSpPr>
            <a:spLocks noGrp="1"/>
          </p:cNvSpPr>
          <p:nvPr>
            <p:ph type="title"/>
          </p:nvPr>
        </p:nvSpPr>
        <p:spPr>
          <a:xfrm>
            <a:off x="1484310" y="355600"/>
            <a:ext cx="10018713" cy="1249679"/>
          </a:xfrm>
        </p:spPr>
        <p:txBody>
          <a:bodyPr/>
          <a:lstStyle/>
          <a:p>
            <a:r>
              <a:rPr lang="en-US" dirty="0"/>
              <a:t>PROJECT DESCRIPTION</a:t>
            </a:r>
            <a:endParaRPr lang="en-IN" dirty="0"/>
          </a:p>
        </p:txBody>
      </p:sp>
      <p:sp>
        <p:nvSpPr>
          <p:cNvPr id="3" name="Content Placeholder 2">
            <a:extLst>
              <a:ext uri="{FF2B5EF4-FFF2-40B4-BE49-F238E27FC236}">
                <a16:creationId xmlns:a16="http://schemas.microsoft.com/office/drawing/2014/main" id="{4BE63D2D-3479-450E-9044-EC4D464A12E3}"/>
              </a:ext>
            </a:extLst>
          </p:cNvPr>
          <p:cNvSpPr>
            <a:spLocks noGrp="1"/>
          </p:cNvSpPr>
          <p:nvPr>
            <p:ph idx="1"/>
          </p:nvPr>
        </p:nvSpPr>
        <p:spPr>
          <a:xfrm>
            <a:off x="1737360" y="1732279"/>
            <a:ext cx="9765663" cy="3733800"/>
          </a:xfrm>
        </p:spPr>
        <p:txBody>
          <a:bodyPr>
            <a:normAutofit/>
          </a:bodyPr>
          <a:lstStyle/>
          <a:p>
            <a:pPr marL="0" indent="0" algn="just">
              <a:buNone/>
            </a:pPr>
            <a:r>
              <a:rPr lang="en-IN" sz="3600" dirty="0"/>
              <a:t>The idea of this project is to develop an android app that notify the visually challenged people in audio form about the objects in their path. This will help them to navigate independently without others help by using real time object detection. </a:t>
            </a:r>
          </a:p>
        </p:txBody>
      </p:sp>
    </p:spTree>
    <p:extLst>
      <p:ext uri="{BB962C8B-B14F-4D97-AF65-F5344CB8AC3E}">
        <p14:creationId xmlns:p14="http://schemas.microsoft.com/office/powerpoint/2010/main" val="265907958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8F72-8E92-4A9E-97E7-8A7FB1D34B60}"/>
              </a:ext>
            </a:extLst>
          </p:cNvPr>
          <p:cNvSpPr>
            <a:spLocks noGrp="1"/>
          </p:cNvSpPr>
          <p:nvPr>
            <p:ph type="title"/>
          </p:nvPr>
        </p:nvSpPr>
        <p:spPr>
          <a:xfrm>
            <a:off x="1484310" y="274319"/>
            <a:ext cx="10018713" cy="1165860"/>
          </a:xfrm>
        </p:spPr>
        <p:txBody>
          <a:bodyPr/>
          <a:lstStyle/>
          <a:p>
            <a:r>
              <a:rPr lang="en-US" dirty="0"/>
              <a:t>APP WORKFLOW</a:t>
            </a:r>
            <a:endParaRPr lang="en-IN" dirty="0"/>
          </a:p>
        </p:txBody>
      </p:sp>
      <p:sp>
        <p:nvSpPr>
          <p:cNvPr id="3" name="Content Placeholder 2">
            <a:extLst>
              <a:ext uri="{FF2B5EF4-FFF2-40B4-BE49-F238E27FC236}">
                <a16:creationId xmlns:a16="http://schemas.microsoft.com/office/drawing/2014/main" id="{503F13A9-6695-41FE-9CB4-5BE28FD881A4}"/>
              </a:ext>
            </a:extLst>
          </p:cNvPr>
          <p:cNvSpPr>
            <a:spLocks noGrp="1"/>
          </p:cNvSpPr>
          <p:nvPr>
            <p:ph idx="1"/>
          </p:nvPr>
        </p:nvSpPr>
        <p:spPr>
          <a:xfrm>
            <a:off x="2697480" y="1737361"/>
            <a:ext cx="8805543" cy="4503420"/>
          </a:xfrm>
        </p:spPr>
        <p:txBody>
          <a:bodyPr>
            <a:normAutofit/>
          </a:bodyPr>
          <a:lstStyle/>
          <a:p>
            <a:r>
              <a:rPr lang="en-IN" dirty="0"/>
              <a:t>Open the app on a mobile phone.</a:t>
            </a:r>
          </a:p>
          <a:p>
            <a:r>
              <a:rPr lang="en-IN" dirty="0"/>
              <a:t>On launching the app, the camera will be launched automatically.</a:t>
            </a:r>
          </a:p>
          <a:p>
            <a:r>
              <a:rPr lang="en-IN" dirty="0"/>
              <a:t>Then the camera will capture a real time view.</a:t>
            </a:r>
          </a:p>
          <a:p>
            <a:r>
              <a:rPr lang="en-IN" dirty="0"/>
              <a:t>The image will be processed using OpenCV.</a:t>
            </a:r>
          </a:p>
          <a:p>
            <a:r>
              <a:rPr lang="en-IN" dirty="0"/>
              <a:t>At each instance, the detected objects will be boxed with their confidence score.</a:t>
            </a:r>
          </a:p>
          <a:p>
            <a:r>
              <a:rPr lang="en-IN" dirty="0"/>
              <a:t>The detected object and their location will be notified to the blind people.</a:t>
            </a:r>
          </a:p>
          <a:p>
            <a:endParaRPr lang="en-IN" dirty="0"/>
          </a:p>
        </p:txBody>
      </p:sp>
    </p:spTree>
    <p:extLst>
      <p:ext uri="{BB962C8B-B14F-4D97-AF65-F5344CB8AC3E}">
        <p14:creationId xmlns:p14="http://schemas.microsoft.com/office/powerpoint/2010/main" val="12274968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02AFA-29CB-4427-82BB-38A8E62EB6A4}"/>
              </a:ext>
            </a:extLst>
          </p:cNvPr>
          <p:cNvSpPr>
            <a:spLocks noGrp="1"/>
          </p:cNvSpPr>
          <p:nvPr>
            <p:ph type="title"/>
          </p:nvPr>
        </p:nvSpPr>
        <p:spPr>
          <a:xfrm>
            <a:off x="1086643" y="266701"/>
            <a:ext cx="10018713" cy="1079500"/>
          </a:xfrm>
        </p:spPr>
        <p:txBody>
          <a:bodyPr/>
          <a:lstStyle/>
          <a:p>
            <a:r>
              <a:rPr lang="en-US" dirty="0"/>
              <a:t>STRUCTURAL OUTLINE</a:t>
            </a:r>
            <a:endParaRPr lang="en-IN" dirty="0"/>
          </a:p>
        </p:txBody>
      </p:sp>
      <p:pic>
        <p:nvPicPr>
          <p:cNvPr id="4" name="Content Placeholder 3">
            <a:extLst>
              <a:ext uri="{FF2B5EF4-FFF2-40B4-BE49-F238E27FC236}">
                <a16:creationId xmlns:a16="http://schemas.microsoft.com/office/drawing/2014/main" id="{7A08E393-5E88-4143-969E-2488E8134F9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822700" y="1536701"/>
            <a:ext cx="4914899" cy="5054598"/>
          </a:xfrm>
          <a:prstGeom prst="rect">
            <a:avLst/>
          </a:prstGeom>
        </p:spPr>
      </p:pic>
    </p:spTree>
    <p:extLst>
      <p:ext uri="{BB962C8B-B14F-4D97-AF65-F5344CB8AC3E}">
        <p14:creationId xmlns:p14="http://schemas.microsoft.com/office/powerpoint/2010/main" val="295214107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5453-1331-44EA-90D1-00C22F81CF57}"/>
              </a:ext>
            </a:extLst>
          </p:cNvPr>
          <p:cNvSpPr>
            <a:spLocks noGrp="1"/>
          </p:cNvSpPr>
          <p:nvPr>
            <p:ph type="title"/>
          </p:nvPr>
        </p:nvSpPr>
        <p:spPr>
          <a:xfrm>
            <a:off x="1484310" y="304800"/>
            <a:ext cx="10018713" cy="1303020"/>
          </a:xfrm>
        </p:spPr>
        <p:txBody>
          <a:bodyPr/>
          <a:lstStyle/>
          <a:p>
            <a:r>
              <a:rPr lang="en-US" dirty="0"/>
              <a:t>OBJECT DETECTION ALGORITHMS</a:t>
            </a:r>
            <a:endParaRPr lang="en-IN" dirty="0"/>
          </a:p>
        </p:txBody>
      </p:sp>
      <p:sp>
        <p:nvSpPr>
          <p:cNvPr id="3" name="Content Placeholder 2">
            <a:extLst>
              <a:ext uri="{FF2B5EF4-FFF2-40B4-BE49-F238E27FC236}">
                <a16:creationId xmlns:a16="http://schemas.microsoft.com/office/drawing/2014/main" id="{79CABBF1-DF68-43F6-AADA-C14123CE185B}"/>
              </a:ext>
            </a:extLst>
          </p:cNvPr>
          <p:cNvSpPr>
            <a:spLocks noGrp="1"/>
          </p:cNvSpPr>
          <p:nvPr>
            <p:ph idx="1"/>
          </p:nvPr>
        </p:nvSpPr>
        <p:spPr>
          <a:xfrm>
            <a:off x="2086377" y="2668968"/>
            <a:ext cx="9416646" cy="3528810"/>
          </a:xfrm>
        </p:spPr>
        <p:txBody>
          <a:bodyPr>
            <a:normAutofit lnSpcReduction="10000"/>
          </a:bodyPr>
          <a:lstStyle/>
          <a:p>
            <a:r>
              <a:rPr lang="en-IN" dirty="0"/>
              <a:t>For efficient implementation, selection of algorithms is the most crucial part. Thus, different object detection algorithms like R-CNN, Fast R-CNN and YOLO are compared.</a:t>
            </a:r>
          </a:p>
          <a:p>
            <a:endParaRPr lang="en-IN" dirty="0"/>
          </a:p>
          <a:p>
            <a:r>
              <a:rPr lang="en-IN" dirty="0"/>
              <a:t>Region Based Object Detection (Accuracy)</a:t>
            </a:r>
          </a:p>
          <a:p>
            <a:pPr lvl="1"/>
            <a:r>
              <a:rPr lang="en-IN" dirty="0" err="1"/>
              <a:t>E.g</a:t>
            </a:r>
            <a:r>
              <a:rPr lang="en-IN" dirty="0"/>
              <a:t> : Fast R-CNN</a:t>
            </a:r>
          </a:p>
          <a:p>
            <a:r>
              <a:rPr lang="en-IN" dirty="0"/>
              <a:t>Regression Based Object Detection (Faster)</a:t>
            </a:r>
          </a:p>
          <a:p>
            <a:pPr lvl="1"/>
            <a:r>
              <a:rPr lang="en-IN" dirty="0" err="1"/>
              <a:t>E.g</a:t>
            </a:r>
            <a:r>
              <a:rPr lang="en-IN" dirty="0"/>
              <a:t> : YOLO (you only look once), MobileNet SSD</a:t>
            </a:r>
          </a:p>
          <a:p>
            <a:endParaRPr lang="en-IN" dirty="0"/>
          </a:p>
          <a:p>
            <a:endParaRPr lang="en-IN" dirty="0"/>
          </a:p>
          <a:p>
            <a:endParaRPr lang="en-IN" dirty="0"/>
          </a:p>
        </p:txBody>
      </p:sp>
    </p:spTree>
    <p:extLst>
      <p:ext uri="{BB962C8B-B14F-4D97-AF65-F5344CB8AC3E}">
        <p14:creationId xmlns:p14="http://schemas.microsoft.com/office/powerpoint/2010/main" val="297465662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F438-801A-4C05-8FB2-9EA33FB0B2E1}"/>
              </a:ext>
            </a:extLst>
          </p:cNvPr>
          <p:cNvSpPr>
            <a:spLocks noGrp="1"/>
          </p:cNvSpPr>
          <p:nvPr>
            <p:ph type="title"/>
          </p:nvPr>
        </p:nvSpPr>
        <p:spPr/>
        <p:txBody>
          <a:bodyPr/>
          <a:lstStyle/>
          <a:p>
            <a:r>
              <a:rPr lang="en-US" dirty="0"/>
              <a:t>REGRESSION BASED OBJECT DETECTION</a:t>
            </a:r>
            <a:endParaRPr lang="en-IN" dirty="0"/>
          </a:p>
        </p:txBody>
      </p:sp>
      <p:sp>
        <p:nvSpPr>
          <p:cNvPr id="3" name="Content Placeholder 2">
            <a:extLst>
              <a:ext uri="{FF2B5EF4-FFF2-40B4-BE49-F238E27FC236}">
                <a16:creationId xmlns:a16="http://schemas.microsoft.com/office/drawing/2014/main" id="{3D76159B-6BEB-4BD7-8A34-F8482060F531}"/>
              </a:ext>
            </a:extLst>
          </p:cNvPr>
          <p:cNvSpPr>
            <a:spLocks noGrp="1"/>
          </p:cNvSpPr>
          <p:nvPr>
            <p:ph idx="1"/>
          </p:nvPr>
        </p:nvSpPr>
        <p:spPr/>
        <p:txBody>
          <a:bodyPr/>
          <a:lstStyle/>
          <a:p>
            <a:r>
              <a:rPr lang="en-IN" dirty="0"/>
              <a:t>Regression-based object detection algorithms divide the images into grids and provide 0 or 1 to each grid according to the object presence and absence, that is how regression-based algorithms detect objects in a single phase. As the name of regression-based algorithms also shows these algorithms work in single-phase like YOLO stands for You Only Look Once and SSD stands for Single Shot Detector.</a:t>
            </a:r>
          </a:p>
          <a:p>
            <a:endParaRPr lang="en-IN" dirty="0"/>
          </a:p>
        </p:txBody>
      </p:sp>
    </p:spTree>
    <p:extLst>
      <p:ext uri="{BB962C8B-B14F-4D97-AF65-F5344CB8AC3E}">
        <p14:creationId xmlns:p14="http://schemas.microsoft.com/office/powerpoint/2010/main" val="429228990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6FC99-A598-49CE-8846-8107DCCC975E}"/>
              </a:ext>
            </a:extLst>
          </p:cNvPr>
          <p:cNvSpPr>
            <a:spLocks noGrp="1"/>
          </p:cNvSpPr>
          <p:nvPr>
            <p:ph type="title"/>
          </p:nvPr>
        </p:nvSpPr>
        <p:spPr/>
        <p:txBody>
          <a:bodyPr/>
          <a:lstStyle/>
          <a:p>
            <a:r>
              <a:rPr lang="en-US" dirty="0"/>
              <a:t>COMPARISION OF ALGORITHMS</a:t>
            </a:r>
            <a:endParaRPr lang="en-IN" dirty="0"/>
          </a:p>
        </p:txBody>
      </p:sp>
      <p:pic>
        <p:nvPicPr>
          <p:cNvPr id="4" name="Content Placeholder 3">
            <a:extLst>
              <a:ext uri="{FF2B5EF4-FFF2-40B4-BE49-F238E27FC236}">
                <a16:creationId xmlns:a16="http://schemas.microsoft.com/office/drawing/2014/main" id="{C903AE1E-65E6-4310-9E9C-29D9558227C1}"/>
              </a:ext>
            </a:extLst>
          </p:cNvPr>
          <p:cNvPicPr>
            <a:picLocks noGrp="1" noChangeAspect="1"/>
          </p:cNvPicPr>
          <p:nvPr>
            <p:ph idx="1"/>
          </p:nvPr>
        </p:nvPicPr>
        <p:blipFill>
          <a:blip r:embed="rId2"/>
          <a:stretch>
            <a:fillRect/>
          </a:stretch>
        </p:blipFill>
        <p:spPr>
          <a:xfrm>
            <a:off x="2832703" y="3095145"/>
            <a:ext cx="7321931" cy="2267909"/>
          </a:xfrm>
          <a:prstGeom prst="rect">
            <a:avLst/>
          </a:prstGeom>
        </p:spPr>
      </p:pic>
    </p:spTree>
    <p:extLst>
      <p:ext uri="{BB962C8B-B14F-4D97-AF65-F5344CB8AC3E}">
        <p14:creationId xmlns:p14="http://schemas.microsoft.com/office/powerpoint/2010/main" val="246126956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4C902-9C28-4C00-8529-DD1D14F22326}"/>
              </a:ext>
            </a:extLst>
          </p:cNvPr>
          <p:cNvSpPr>
            <a:spLocks noGrp="1"/>
          </p:cNvSpPr>
          <p:nvPr>
            <p:ph type="title"/>
          </p:nvPr>
        </p:nvSpPr>
        <p:spPr>
          <a:xfrm>
            <a:off x="1484311" y="685800"/>
            <a:ext cx="10018713" cy="885423"/>
          </a:xfrm>
        </p:spPr>
        <p:txBody>
          <a:bodyPr/>
          <a:lstStyle/>
          <a:p>
            <a:r>
              <a:rPr lang="en-US" dirty="0"/>
              <a:t>YOLO ALGORITHM</a:t>
            </a:r>
            <a:endParaRPr lang="en-IN" dirty="0"/>
          </a:p>
        </p:txBody>
      </p:sp>
      <p:sp>
        <p:nvSpPr>
          <p:cNvPr id="3" name="Content Placeholder 2">
            <a:extLst>
              <a:ext uri="{FF2B5EF4-FFF2-40B4-BE49-F238E27FC236}">
                <a16:creationId xmlns:a16="http://schemas.microsoft.com/office/drawing/2014/main" id="{63618F2E-1EAF-47A2-A8E4-4DA887A12157}"/>
              </a:ext>
            </a:extLst>
          </p:cNvPr>
          <p:cNvSpPr>
            <a:spLocks noGrp="1"/>
          </p:cNvSpPr>
          <p:nvPr>
            <p:ph idx="1"/>
          </p:nvPr>
        </p:nvSpPr>
        <p:spPr>
          <a:xfrm>
            <a:off x="1484310" y="2184042"/>
            <a:ext cx="10018713" cy="3988158"/>
          </a:xfrm>
        </p:spPr>
        <p:txBody>
          <a:bodyPr/>
          <a:lstStyle/>
          <a:p>
            <a:r>
              <a:rPr lang="en-IN" dirty="0"/>
              <a:t>YOLOV3 is faster and more accurate compared to others. YOLOv3 dataset has 80 classes and 80000 objects. In one image more than 80 different objects can be detected by YOLOv3.</a:t>
            </a:r>
          </a:p>
          <a:p>
            <a:pPr marL="0" indent="0">
              <a:buNone/>
            </a:pPr>
            <a:endParaRPr lang="en-IN" dirty="0"/>
          </a:p>
          <a:p>
            <a:r>
              <a:rPr lang="en-IN" dirty="0"/>
              <a:t>High performance is required for an image to be processed. Therefore, a dataset with a minimum number of objects is needed to run YOLOv3 on any mobile phone device without compromising on the accuracy of detection.</a:t>
            </a:r>
          </a:p>
          <a:p>
            <a:endParaRPr lang="en-IN" dirty="0"/>
          </a:p>
          <a:p>
            <a:endParaRPr lang="en-IN" dirty="0"/>
          </a:p>
        </p:txBody>
      </p:sp>
    </p:spTree>
    <p:extLst>
      <p:ext uri="{BB962C8B-B14F-4D97-AF65-F5344CB8AC3E}">
        <p14:creationId xmlns:p14="http://schemas.microsoft.com/office/powerpoint/2010/main" val="1677714159"/>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168</TotalTime>
  <Words>890</Words>
  <Application>Microsoft Office PowerPoint</Application>
  <PresentationFormat>Widescreen</PresentationFormat>
  <Paragraphs>91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charter</vt:lpstr>
      <vt:lpstr>Corbel</vt:lpstr>
      <vt:lpstr>sohne</vt:lpstr>
      <vt:lpstr>Parallax</vt:lpstr>
      <vt:lpstr>PROJECT BLINDLY</vt:lpstr>
      <vt:lpstr>PowerPoint Presentation</vt:lpstr>
      <vt:lpstr>PROJECT DESCRIPTION</vt:lpstr>
      <vt:lpstr>APP WORKFLOW</vt:lpstr>
      <vt:lpstr>STRUCTURAL OUTLINE</vt:lpstr>
      <vt:lpstr>OBJECT DETECTION ALGORITHMS</vt:lpstr>
      <vt:lpstr>REGRESSION BASED OBJECT DETECTION</vt:lpstr>
      <vt:lpstr>COMPARISION OF ALGORITHMS</vt:lpstr>
      <vt:lpstr>YOLO ALGORITHM</vt:lpstr>
      <vt:lpstr>PREDICTING BOUNDING BOX</vt:lpstr>
      <vt:lpstr>PowerPoint Presentation</vt:lpstr>
      <vt:lpstr>PowerPoint Presentation</vt:lpstr>
      <vt:lpstr>PowerPoint Presentation</vt:lpstr>
      <vt:lpstr>PowerPoint Presentation</vt:lpstr>
      <vt:lpstr>PowerPoint Presentation</vt:lpstr>
      <vt:lpstr>PowerPoint Presentation</vt:lpstr>
      <vt:lpstr>COLLECTING DATA SET</vt:lpstr>
      <vt:lpstr>DETECTION OF OBJECTS</vt:lpstr>
      <vt:lpstr>FEATURE EXTRACTION</vt:lpstr>
      <vt:lpstr>COMPARISION OF YOLO VERSIONS</vt:lpstr>
      <vt:lpstr>DRAWBACKS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BLINDLY</dc:title>
  <dc:creator>Balaji</dc:creator>
  <cp:lastModifiedBy>Balaji</cp:lastModifiedBy>
  <cp:revision>14</cp:revision>
  <dcterms:created xsi:type="dcterms:W3CDTF">2021-12-13T00:07:30Z</dcterms:created>
  <dcterms:modified xsi:type="dcterms:W3CDTF">2022-01-12T03:06:26Z</dcterms:modified>
</cp:coreProperties>
</file>