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1430000" cy="10096500"/>
  <p:notesSz cx="11430000" cy="1009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27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8515" y="396947"/>
            <a:ext cx="6198870" cy="607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gamma.app/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hyperlink" Target="https://gamma.app/" TargetMode="Externa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hyperlink" Target="https://gamma.app/" TargetMode="Externa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hyperlink" Target="https://gamma.app/" TargetMode="Externa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.png"/><Relationship Id="rId3" Type="http://schemas.openxmlformats.org/officeDocument/2006/relationships/hyperlink" Target="https://gamma.app/" TargetMode="Externa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gamma.app/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hyperlink" Target="https://gamma.app/" TargetMode="Externa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gamma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07" y="918560"/>
            <a:ext cx="5751830" cy="13709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endParaRPr sz="400"/>
          </a:p>
          <a:p>
            <a:pPr marL="12700" marR="5080">
              <a:lnSpc>
                <a:spcPts val="5100"/>
              </a:lnSpc>
              <a:spcBef>
                <a:spcPts val="5"/>
              </a:spcBef>
            </a:pPr>
            <a:r>
              <a:rPr sz="4550" dirty="0"/>
              <a:t>Introduction</a:t>
            </a:r>
            <a:r>
              <a:rPr sz="4550" spc="-280" dirty="0"/>
              <a:t> </a:t>
            </a:r>
            <a:r>
              <a:rPr sz="4550" spc="165" dirty="0"/>
              <a:t>to</a:t>
            </a:r>
            <a:r>
              <a:rPr sz="4550" spc="-275" dirty="0"/>
              <a:t> </a:t>
            </a:r>
            <a:r>
              <a:rPr sz="4550" spc="-10" dirty="0"/>
              <a:t>Memory </a:t>
            </a:r>
            <a:r>
              <a:rPr sz="4550" spc="120" dirty="0"/>
              <a:t>Management</a:t>
            </a:r>
            <a:r>
              <a:rPr sz="4550" spc="-445" dirty="0"/>
              <a:t> </a:t>
            </a:r>
            <a:r>
              <a:rPr sz="4550" spc="100" dirty="0"/>
              <a:t>Strategies</a:t>
            </a:r>
            <a:endParaRPr sz="4550"/>
          </a:p>
        </p:txBody>
      </p:sp>
      <p:sp>
        <p:nvSpPr>
          <p:cNvPr id="3" name="object 3"/>
          <p:cNvSpPr txBox="1"/>
          <p:nvPr/>
        </p:nvSpPr>
        <p:spPr>
          <a:xfrm>
            <a:off x="1638515" y="2490275"/>
            <a:ext cx="7992109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Understanding</a:t>
            </a:r>
            <a:r>
              <a:rPr sz="1500" spc="1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500" spc="1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1500" spc="1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500" spc="1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crucial</a:t>
            </a:r>
            <a:r>
              <a:rPr sz="1500" spc="1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500" spc="1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1500" spc="1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science</a:t>
            </a:r>
            <a:r>
              <a:rPr sz="4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400" spc="29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500" spc="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500" spc="1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impacts</a:t>
            </a:r>
            <a:r>
              <a:rPr sz="1500" spc="1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500" spc="1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performance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resource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utilization</a:t>
            </a:r>
            <a:r>
              <a:rPr sz="4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400" spc="2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involves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allocation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deallocation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efficient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manner</a:t>
            </a:r>
            <a:r>
              <a:rPr sz="4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521" y="3745138"/>
            <a:ext cx="2771140" cy="1641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35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1500" spc="-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I.Rupesh</a:t>
            </a:r>
            <a:r>
              <a:rPr sz="1500" spc="-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6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(192211</a:t>
            </a:r>
            <a:r>
              <a:rPr lang="en-US" altLang="" sz="1350" spc="6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649</a:t>
            </a:r>
            <a:r>
              <a:rPr sz="1350" spc="6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altLang="" sz="1350" spc="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Y.Balaji</a:t>
            </a:r>
            <a:r>
              <a:rPr sz="1350" spc="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(192211</a:t>
            </a:r>
            <a:r>
              <a:rPr lang="en-US" altLang="" sz="1350" spc="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253</a:t>
            </a:r>
            <a:r>
              <a:rPr sz="1350" spc="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1350" spc="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M.Dhamodaram</a:t>
            </a:r>
            <a:r>
              <a:rPr sz="1350" spc="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(192211</a:t>
            </a:r>
            <a:r>
              <a:rPr lang="en-US" altLang="" sz="1350" spc="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238</a:t>
            </a:r>
            <a:r>
              <a:rPr sz="1350" spc="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object 5">
            <a:hlinkClick r:id="rId1"/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1430000" cy="644042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2725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04" y="415984"/>
            <a:ext cx="7866380" cy="114046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0"/>
              </a:spcBef>
            </a:pPr>
            <a:endParaRPr sz="300"/>
          </a:p>
          <a:p>
            <a:pPr marL="12700" marR="5080">
              <a:lnSpc>
                <a:spcPts val="4200"/>
              </a:lnSpc>
            </a:pPr>
            <a:r>
              <a:rPr sz="3800" spc="-25" dirty="0"/>
              <a:t>Overview</a:t>
            </a:r>
            <a:r>
              <a:rPr sz="3800" spc="-350" dirty="0"/>
              <a:t> </a:t>
            </a:r>
            <a:r>
              <a:rPr sz="3800" dirty="0"/>
              <a:t>of</a:t>
            </a:r>
            <a:r>
              <a:rPr sz="3800" spc="-350" dirty="0"/>
              <a:t> </a:t>
            </a:r>
            <a:r>
              <a:rPr sz="3800" spc="65" dirty="0"/>
              <a:t>Best</a:t>
            </a:r>
            <a:r>
              <a:rPr sz="3800" spc="-345" dirty="0"/>
              <a:t> </a:t>
            </a:r>
            <a:r>
              <a:rPr sz="3800" spc="65" dirty="0"/>
              <a:t>F</a:t>
            </a:r>
            <a:r>
              <a:rPr sz="3800" spc="50" dirty="0"/>
              <a:t>i</a:t>
            </a:r>
            <a:r>
              <a:rPr sz="3800" spc="90" dirty="0"/>
              <a:t>t</a:t>
            </a:r>
            <a:r>
              <a:rPr sz="900" spc="180" dirty="0"/>
              <a:t>,</a:t>
            </a:r>
            <a:r>
              <a:rPr sz="900" spc="254" dirty="0"/>
              <a:t> </a:t>
            </a:r>
            <a:r>
              <a:rPr sz="3800" dirty="0"/>
              <a:t>First</a:t>
            </a:r>
            <a:r>
              <a:rPr sz="3800" spc="-350" dirty="0"/>
              <a:t> </a:t>
            </a:r>
            <a:r>
              <a:rPr sz="3800" spc="65" dirty="0"/>
              <a:t>F</a:t>
            </a:r>
            <a:r>
              <a:rPr sz="3800" spc="50" dirty="0"/>
              <a:t>i</a:t>
            </a:r>
            <a:r>
              <a:rPr sz="3800" spc="90" dirty="0"/>
              <a:t>t</a:t>
            </a:r>
            <a:r>
              <a:rPr sz="900" spc="180" dirty="0"/>
              <a:t>,</a:t>
            </a:r>
            <a:r>
              <a:rPr sz="900" spc="254" dirty="0"/>
              <a:t> </a:t>
            </a:r>
            <a:r>
              <a:rPr sz="3800" spc="135" dirty="0"/>
              <a:t>and</a:t>
            </a:r>
            <a:r>
              <a:rPr sz="3800" spc="-345" dirty="0"/>
              <a:t> </a:t>
            </a:r>
            <a:r>
              <a:rPr sz="3800" spc="-10" dirty="0"/>
              <a:t>Worst </a:t>
            </a:r>
            <a:r>
              <a:rPr sz="3800" spc="-114" dirty="0"/>
              <a:t>Fit</a:t>
            </a:r>
            <a:r>
              <a:rPr sz="3800" spc="-350" dirty="0"/>
              <a:t> </a:t>
            </a:r>
            <a:r>
              <a:rPr sz="3800" spc="70" dirty="0"/>
              <a:t>Strategies</a:t>
            </a:r>
            <a:endParaRPr sz="3800"/>
          </a:p>
        </p:txBody>
      </p:sp>
      <p:grpSp>
        <p:nvGrpSpPr>
          <p:cNvPr id="5" name="object 5"/>
          <p:cNvGrpSpPr/>
          <p:nvPr/>
        </p:nvGrpSpPr>
        <p:grpSpPr>
          <a:xfrm>
            <a:off x="1720202" y="1817763"/>
            <a:ext cx="980440" cy="4130675"/>
            <a:chOff x="1720202" y="1817763"/>
            <a:chExt cx="980440" cy="4130675"/>
          </a:xfrm>
        </p:grpSpPr>
        <p:sp>
          <p:nvSpPr>
            <p:cNvPr id="6" name="object 6"/>
            <p:cNvSpPr/>
            <p:nvPr/>
          </p:nvSpPr>
          <p:spPr>
            <a:xfrm>
              <a:off x="1893900" y="1817763"/>
              <a:ext cx="807085" cy="4130675"/>
            </a:xfrm>
            <a:custGeom>
              <a:avLst/>
              <a:gdLst/>
              <a:ahLst/>
              <a:cxnLst/>
              <a:rect l="l" t="t" r="r" b="b"/>
              <a:pathLst>
                <a:path w="807085" h="4130675">
                  <a:moveTo>
                    <a:pt x="28549" y="12382"/>
                  </a:moveTo>
                  <a:lnTo>
                    <a:pt x="16167" y="0"/>
                  </a:lnTo>
                  <a:lnTo>
                    <a:pt x="12382" y="0"/>
                  </a:lnTo>
                  <a:lnTo>
                    <a:pt x="0" y="12382"/>
                  </a:lnTo>
                  <a:lnTo>
                    <a:pt x="0" y="4116133"/>
                  </a:lnTo>
                  <a:lnTo>
                    <a:pt x="0" y="4118025"/>
                  </a:lnTo>
                  <a:lnTo>
                    <a:pt x="12382" y="4130408"/>
                  </a:lnTo>
                  <a:lnTo>
                    <a:pt x="16167" y="4130408"/>
                  </a:lnTo>
                  <a:lnTo>
                    <a:pt x="28549" y="4118025"/>
                  </a:lnTo>
                  <a:lnTo>
                    <a:pt x="28549" y="12382"/>
                  </a:lnTo>
                  <a:close/>
                </a:path>
                <a:path w="807085" h="4130675">
                  <a:moveTo>
                    <a:pt x="806564" y="328371"/>
                  </a:moveTo>
                  <a:lnTo>
                    <a:pt x="794181" y="315988"/>
                  </a:lnTo>
                  <a:lnTo>
                    <a:pt x="219379" y="315988"/>
                  </a:lnTo>
                  <a:lnTo>
                    <a:pt x="206997" y="328371"/>
                  </a:lnTo>
                  <a:lnTo>
                    <a:pt x="206997" y="330263"/>
                  </a:lnTo>
                  <a:lnTo>
                    <a:pt x="206997" y="332155"/>
                  </a:lnTo>
                  <a:lnTo>
                    <a:pt x="219379" y="344538"/>
                  </a:lnTo>
                  <a:lnTo>
                    <a:pt x="794181" y="344538"/>
                  </a:lnTo>
                  <a:lnTo>
                    <a:pt x="806564" y="332155"/>
                  </a:lnTo>
                  <a:lnTo>
                    <a:pt x="806564" y="328371"/>
                  </a:lnTo>
                  <a:close/>
                </a:path>
              </a:pathLst>
            </a:custGeom>
            <a:solidFill>
              <a:srgbClr val="2A1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24964" y="196527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1559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68" y="20180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82"/>
                  </a:lnTo>
                  <a:lnTo>
                    <a:pt x="14668" y="350977"/>
                  </a:lnTo>
                  <a:lnTo>
                    <a:pt x="51714" y="370776"/>
                  </a:lnTo>
                  <a:lnTo>
                    <a:pt x="55575" y="371170"/>
                  </a:lnTo>
                  <a:lnTo>
                    <a:pt x="315595" y="371170"/>
                  </a:lnTo>
                  <a:lnTo>
                    <a:pt x="350989" y="356501"/>
                  </a:lnTo>
                  <a:lnTo>
                    <a:pt x="370789" y="319455"/>
                  </a:lnTo>
                  <a:lnTo>
                    <a:pt x="371170" y="315582"/>
                  </a:lnTo>
                  <a:lnTo>
                    <a:pt x="371170" y="55575"/>
                  </a:lnTo>
                  <a:lnTo>
                    <a:pt x="356514" y="20180"/>
                  </a:lnTo>
                  <a:lnTo>
                    <a:pt x="319468" y="381"/>
                  </a:lnTo>
                  <a:lnTo>
                    <a:pt x="315595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24964" y="196527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683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35" y="40335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61" y="29679"/>
                  </a:lnTo>
                  <a:lnTo>
                    <a:pt x="10033" y="26428"/>
                  </a:lnTo>
                  <a:lnTo>
                    <a:pt x="12192" y="23190"/>
                  </a:lnTo>
                  <a:lnTo>
                    <a:pt x="14668" y="20180"/>
                  </a:lnTo>
                  <a:lnTo>
                    <a:pt x="17424" y="17424"/>
                  </a:lnTo>
                  <a:lnTo>
                    <a:pt x="20193" y="14655"/>
                  </a:lnTo>
                  <a:lnTo>
                    <a:pt x="23190" y="12192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11683" y="0"/>
                  </a:lnTo>
                  <a:lnTo>
                    <a:pt x="315595" y="0"/>
                  </a:lnTo>
                  <a:lnTo>
                    <a:pt x="319468" y="381"/>
                  </a:lnTo>
                  <a:lnTo>
                    <a:pt x="323291" y="1143"/>
                  </a:lnTo>
                  <a:lnTo>
                    <a:pt x="327126" y="1905"/>
                  </a:lnTo>
                  <a:lnTo>
                    <a:pt x="353745" y="17424"/>
                  </a:lnTo>
                  <a:lnTo>
                    <a:pt x="356514" y="20180"/>
                  </a:lnTo>
                  <a:lnTo>
                    <a:pt x="366636" y="36715"/>
                  </a:lnTo>
                  <a:lnTo>
                    <a:pt x="368134" y="40335"/>
                  </a:lnTo>
                  <a:lnTo>
                    <a:pt x="369265" y="44043"/>
                  </a:lnTo>
                  <a:lnTo>
                    <a:pt x="370027" y="47879"/>
                  </a:lnTo>
                  <a:lnTo>
                    <a:pt x="370789" y="51714"/>
                  </a:lnTo>
                  <a:lnTo>
                    <a:pt x="371170" y="55575"/>
                  </a:lnTo>
                  <a:lnTo>
                    <a:pt x="371170" y="59486"/>
                  </a:lnTo>
                  <a:lnTo>
                    <a:pt x="371170" y="311683"/>
                  </a:lnTo>
                  <a:lnTo>
                    <a:pt x="371170" y="315582"/>
                  </a:lnTo>
                  <a:lnTo>
                    <a:pt x="370789" y="319455"/>
                  </a:lnTo>
                  <a:lnTo>
                    <a:pt x="370027" y="323291"/>
                  </a:lnTo>
                  <a:lnTo>
                    <a:pt x="369265" y="327113"/>
                  </a:lnTo>
                  <a:lnTo>
                    <a:pt x="368134" y="330835"/>
                  </a:lnTo>
                  <a:lnTo>
                    <a:pt x="366636" y="334454"/>
                  </a:lnTo>
                  <a:lnTo>
                    <a:pt x="365150" y="338061"/>
                  </a:lnTo>
                  <a:lnTo>
                    <a:pt x="363321" y="341477"/>
                  </a:lnTo>
                  <a:lnTo>
                    <a:pt x="361149" y="344728"/>
                  </a:lnTo>
                  <a:lnTo>
                    <a:pt x="358978" y="347980"/>
                  </a:lnTo>
                  <a:lnTo>
                    <a:pt x="344728" y="361137"/>
                  </a:lnTo>
                  <a:lnTo>
                    <a:pt x="341490" y="363308"/>
                  </a:lnTo>
                  <a:lnTo>
                    <a:pt x="338061" y="365137"/>
                  </a:lnTo>
                  <a:lnTo>
                    <a:pt x="334454" y="366636"/>
                  </a:lnTo>
                  <a:lnTo>
                    <a:pt x="330847" y="368134"/>
                  </a:lnTo>
                  <a:lnTo>
                    <a:pt x="327126" y="369265"/>
                  </a:lnTo>
                  <a:lnTo>
                    <a:pt x="323291" y="370027"/>
                  </a:lnTo>
                  <a:lnTo>
                    <a:pt x="319468" y="370776"/>
                  </a:lnTo>
                  <a:lnTo>
                    <a:pt x="315595" y="371170"/>
                  </a:lnTo>
                  <a:lnTo>
                    <a:pt x="311683" y="371170"/>
                  </a:lnTo>
                  <a:lnTo>
                    <a:pt x="59486" y="371170"/>
                  </a:lnTo>
                  <a:lnTo>
                    <a:pt x="55575" y="371170"/>
                  </a:lnTo>
                  <a:lnTo>
                    <a:pt x="51714" y="370776"/>
                  </a:lnTo>
                  <a:lnTo>
                    <a:pt x="47879" y="370027"/>
                  </a:lnTo>
                  <a:lnTo>
                    <a:pt x="44056" y="369265"/>
                  </a:lnTo>
                  <a:lnTo>
                    <a:pt x="40335" y="368134"/>
                  </a:lnTo>
                  <a:lnTo>
                    <a:pt x="36728" y="366636"/>
                  </a:lnTo>
                  <a:lnTo>
                    <a:pt x="33108" y="365137"/>
                  </a:lnTo>
                  <a:lnTo>
                    <a:pt x="10033" y="344728"/>
                  </a:lnTo>
                  <a:lnTo>
                    <a:pt x="7861" y="341477"/>
                  </a:lnTo>
                  <a:lnTo>
                    <a:pt x="6019" y="338061"/>
                  </a:lnTo>
                  <a:lnTo>
                    <a:pt x="4533" y="334454"/>
                  </a:lnTo>
                  <a:lnTo>
                    <a:pt x="3035" y="330835"/>
                  </a:lnTo>
                  <a:lnTo>
                    <a:pt x="1905" y="327113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82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836432" y="1967513"/>
            <a:ext cx="15176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-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7653" y="1798825"/>
            <a:ext cx="6693534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1900" spc="-17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Fit</a:t>
            </a:r>
            <a:r>
              <a:rPr sz="1900" spc="-17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Strategy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21000"/>
              </a:lnSpc>
            </a:pP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Finds </a:t>
            </a:r>
            <a:r>
              <a:rPr sz="15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smallest </a:t>
            </a:r>
            <a:r>
              <a:rPr sz="1500" spc="-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1500" spc="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partition </a:t>
            </a:r>
            <a:r>
              <a:rPr sz="1500" spc="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fits</a:t>
            </a:r>
            <a:r>
              <a:rPr sz="1500" spc="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4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400" spc="27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Minimizes</a:t>
            </a:r>
            <a:r>
              <a:rPr sz="1500" spc="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wastage </a:t>
            </a:r>
            <a:r>
              <a:rPr sz="1500" spc="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1500" spc="-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fragmentation</a:t>
            </a:r>
            <a:r>
              <a:rPr sz="4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20202" y="3388067"/>
            <a:ext cx="980440" cy="390525"/>
            <a:chOff x="1720202" y="3388067"/>
            <a:chExt cx="980440" cy="390525"/>
          </a:xfrm>
        </p:grpSpPr>
        <p:sp>
          <p:nvSpPr>
            <p:cNvPr id="12" name="object 12"/>
            <p:cNvSpPr/>
            <p:nvPr/>
          </p:nvSpPr>
          <p:spPr>
            <a:xfrm>
              <a:off x="2100897" y="3561308"/>
              <a:ext cx="600075" cy="38100"/>
            </a:xfrm>
            <a:custGeom>
              <a:avLst/>
              <a:gdLst/>
              <a:ahLst/>
              <a:cxnLst/>
              <a:rect l="l" t="t" r="r" b="b"/>
              <a:pathLst>
                <a:path w="600075" h="38100">
                  <a:moveTo>
                    <a:pt x="583057" y="0"/>
                  </a:moveTo>
                  <a:lnTo>
                    <a:pt x="16510" y="0"/>
                  </a:lnTo>
                  <a:lnTo>
                    <a:pt x="14084" y="495"/>
                  </a:lnTo>
                  <a:lnTo>
                    <a:pt x="0" y="16510"/>
                  </a:lnTo>
                  <a:lnTo>
                    <a:pt x="0" y="19037"/>
                  </a:lnTo>
                  <a:lnTo>
                    <a:pt x="0" y="21564"/>
                  </a:lnTo>
                  <a:lnTo>
                    <a:pt x="16510" y="38074"/>
                  </a:lnTo>
                  <a:lnTo>
                    <a:pt x="583057" y="38074"/>
                  </a:lnTo>
                  <a:lnTo>
                    <a:pt x="599567" y="21564"/>
                  </a:lnTo>
                  <a:lnTo>
                    <a:pt x="599567" y="16510"/>
                  </a:lnTo>
                  <a:lnTo>
                    <a:pt x="585495" y="495"/>
                  </a:lnTo>
                  <a:lnTo>
                    <a:pt x="583057" y="0"/>
                  </a:lnTo>
                  <a:close/>
                </a:path>
              </a:pathLst>
            </a:custGeom>
            <a:solidFill>
              <a:srgbClr val="2A1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24964" y="3392830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1559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68" y="20180"/>
                  </a:lnTo>
                  <a:lnTo>
                    <a:pt x="0" y="55575"/>
                  </a:lnTo>
                  <a:lnTo>
                    <a:pt x="0" y="321208"/>
                  </a:lnTo>
                  <a:lnTo>
                    <a:pt x="0" y="325107"/>
                  </a:lnTo>
                  <a:lnTo>
                    <a:pt x="14668" y="360502"/>
                  </a:lnTo>
                  <a:lnTo>
                    <a:pt x="51714" y="380301"/>
                  </a:lnTo>
                  <a:lnTo>
                    <a:pt x="55575" y="380682"/>
                  </a:lnTo>
                  <a:lnTo>
                    <a:pt x="315595" y="380682"/>
                  </a:lnTo>
                  <a:lnTo>
                    <a:pt x="350989" y="366026"/>
                  </a:lnTo>
                  <a:lnTo>
                    <a:pt x="370789" y="328980"/>
                  </a:lnTo>
                  <a:lnTo>
                    <a:pt x="371170" y="325107"/>
                  </a:lnTo>
                  <a:lnTo>
                    <a:pt x="371170" y="55575"/>
                  </a:lnTo>
                  <a:lnTo>
                    <a:pt x="356514" y="20180"/>
                  </a:lnTo>
                  <a:lnTo>
                    <a:pt x="319468" y="381"/>
                  </a:lnTo>
                  <a:lnTo>
                    <a:pt x="315595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24964" y="3392830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1208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35" y="40335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61" y="29692"/>
                  </a:lnTo>
                  <a:lnTo>
                    <a:pt x="10033" y="26441"/>
                  </a:lnTo>
                  <a:lnTo>
                    <a:pt x="12192" y="23190"/>
                  </a:lnTo>
                  <a:lnTo>
                    <a:pt x="14668" y="20180"/>
                  </a:lnTo>
                  <a:lnTo>
                    <a:pt x="36728" y="4533"/>
                  </a:lnTo>
                  <a:lnTo>
                    <a:pt x="40335" y="3035"/>
                  </a:lnTo>
                  <a:lnTo>
                    <a:pt x="44056" y="1905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11683" y="0"/>
                  </a:lnTo>
                  <a:lnTo>
                    <a:pt x="315595" y="0"/>
                  </a:lnTo>
                  <a:lnTo>
                    <a:pt x="319468" y="381"/>
                  </a:lnTo>
                  <a:lnTo>
                    <a:pt x="323291" y="1143"/>
                  </a:lnTo>
                  <a:lnTo>
                    <a:pt x="327126" y="1905"/>
                  </a:lnTo>
                  <a:lnTo>
                    <a:pt x="353745" y="17424"/>
                  </a:lnTo>
                  <a:lnTo>
                    <a:pt x="356514" y="20180"/>
                  </a:lnTo>
                  <a:lnTo>
                    <a:pt x="358978" y="23190"/>
                  </a:lnTo>
                  <a:lnTo>
                    <a:pt x="361149" y="26441"/>
                  </a:lnTo>
                  <a:lnTo>
                    <a:pt x="363321" y="29692"/>
                  </a:lnTo>
                  <a:lnTo>
                    <a:pt x="365150" y="33108"/>
                  </a:lnTo>
                  <a:lnTo>
                    <a:pt x="366636" y="36715"/>
                  </a:lnTo>
                  <a:lnTo>
                    <a:pt x="368134" y="40335"/>
                  </a:lnTo>
                  <a:lnTo>
                    <a:pt x="369265" y="44043"/>
                  </a:lnTo>
                  <a:lnTo>
                    <a:pt x="370027" y="47879"/>
                  </a:lnTo>
                  <a:lnTo>
                    <a:pt x="370789" y="51714"/>
                  </a:lnTo>
                  <a:lnTo>
                    <a:pt x="371170" y="55575"/>
                  </a:lnTo>
                  <a:lnTo>
                    <a:pt x="371170" y="59486"/>
                  </a:lnTo>
                  <a:lnTo>
                    <a:pt x="371170" y="321208"/>
                  </a:lnTo>
                  <a:lnTo>
                    <a:pt x="371170" y="325107"/>
                  </a:lnTo>
                  <a:lnTo>
                    <a:pt x="370789" y="328980"/>
                  </a:lnTo>
                  <a:lnTo>
                    <a:pt x="370027" y="332803"/>
                  </a:lnTo>
                  <a:lnTo>
                    <a:pt x="369265" y="336638"/>
                  </a:lnTo>
                  <a:lnTo>
                    <a:pt x="368134" y="340360"/>
                  </a:lnTo>
                  <a:lnTo>
                    <a:pt x="366636" y="343966"/>
                  </a:lnTo>
                  <a:lnTo>
                    <a:pt x="365150" y="347573"/>
                  </a:lnTo>
                  <a:lnTo>
                    <a:pt x="353745" y="363270"/>
                  </a:lnTo>
                  <a:lnTo>
                    <a:pt x="350989" y="366026"/>
                  </a:lnTo>
                  <a:lnTo>
                    <a:pt x="347980" y="368490"/>
                  </a:lnTo>
                  <a:lnTo>
                    <a:pt x="344728" y="370662"/>
                  </a:lnTo>
                  <a:lnTo>
                    <a:pt x="341490" y="372833"/>
                  </a:lnTo>
                  <a:lnTo>
                    <a:pt x="323291" y="379539"/>
                  </a:lnTo>
                  <a:lnTo>
                    <a:pt x="319468" y="380301"/>
                  </a:lnTo>
                  <a:lnTo>
                    <a:pt x="315595" y="380682"/>
                  </a:lnTo>
                  <a:lnTo>
                    <a:pt x="311683" y="380682"/>
                  </a:lnTo>
                  <a:lnTo>
                    <a:pt x="59486" y="380682"/>
                  </a:lnTo>
                  <a:lnTo>
                    <a:pt x="55575" y="380682"/>
                  </a:lnTo>
                  <a:lnTo>
                    <a:pt x="51714" y="380301"/>
                  </a:lnTo>
                  <a:lnTo>
                    <a:pt x="17424" y="363270"/>
                  </a:lnTo>
                  <a:lnTo>
                    <a:pt x="10033" y="354253"/>
                  </a:lnTo>
                  <a:lnTo>
                    <a:pt x="7861" y="351002"/>
                  </a:lnTo>
                  <a:lnTo>
                    <a:pt x="6019" y="347573"/>
                  </a:lnTo>
                  <a:lnTo>
                    <a:pt x="4533" y="343966"/>
                  </a:lnTo>
                  <a:lnTo>
                    <a:pt x="3035" y="340360"/>
                  </a:lnTo>
                  <a:lnTo>
                    <a:pt x="1905" y="336638"/>
                  </a:lnTo>
                  <a:lnTo>
                    <a:pt x="1143" y="332803"/>
                  </a:lnTo>
                  <a:lnTo>
                    <a:pt x="381" y="328980"/>
                  </a:lnTo>
                  <a:lnTo>
                    <a:pt x="0" y="325107"/>
                  </a:lnTo>
                  <a:lnTo>
                    <a:pt x="0" y="321208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818297" y="3395069"/>
            <a:ext cx="18732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2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37665" y="3380337"/>
            <a:ext cx="1659889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900" spc="-17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Fit</a:t>
            </a:r>
            <a:r>
              <a:rPr sz="1900" spc="-17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Strategy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7661" y="3737013"/>
            <a:ext cx="6938009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Allocates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partition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large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enough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accommodate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4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400" spc="2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500" spc="-6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lead</a:t>
            </a:r>
            <a:r>
              <a:rPr sz="1500" spc="-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00" spc="-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external</a:t>
            </a:r>
            <a:r>
              <a:rPr sz="1500" spc="-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fragmentation</a:t>
            </a:r>
            <a:r>
              <a:rPr sz="4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20206" y="4825153"/>
            <a:ext cx="980440" cy="381000"/>
            <a:chOff x="1720206" y="4825153"/>
            <a:chExt cx="980440" cy="381000"/>
          </a:xfrm>
        </p:grpSpPr>
        <p:sp>
          <p:nvSpPr>
            <p:cNvPr id="19" name="object 19"/>
            <p:cNvSpPr/>
            <p:nvPr/>
          </p:nvSpPr>
          <p:spPr>
            <a:xfrm>
              <a:off x="2100897" y="4998389"/>
              <a:ext cx="600075" cy="28575"/>
            </a:xfrm>
            <a:custGeom>
              <a:avLst/>
              <a:gdLst/>
              <a:ahLst/>
              <a:cxnLst/>
              <a:rect l="l" t="t" r="r" b="b"/>
              <a:pathLst>
                <a:path w="600075" h="28575">
                  <a:moveTo>
                    <a:pt x="587184" y="0"/>
                  </a:moveTo>
                  <a:lnTo>
                    <a:pt x="12382" y="0"/>
                  </a:lnTo>
                  <a:lnTo>
                    <a:pt x="10553" y="368"/>
                  </a:lnTo>
                  <a:lnTo>
                    <a:pt x="0" y="12382"/>
                  </a:lnTo>
                  <a:lnTo>
                    <a:pt x="0" y="14287"/>
                  </a:lnTo>
                  <a:lnTo>
                    <a:pt x="0" y="16167"/>
                  </a:lnTo>
                  <a:lnTo>
                    <a:pt x="12382" y="28549"/>
                  </a:lnTo>
                  <a:lnTo>
                    <a:pt x="587184" y="28549"/>
                  </a:lnTo>
                  <a:lnTo>
                    <a:pt x="599567" y="16167"/>
                  </a:lnTo>
                  <a:lnTo>
                    <a:pt x="599567" y="12382"/>
                  </a:lnTo>
                  <a:lnTo>
                    <a:pt x="589013" y="368"/>
                  </a:lnTo>
                  <a:lnTo>
                    <a:pt x="587184" y="0"/>
                  </a:lnTo>
                  <a:close/>
                </a:path>
              </a:pathLst>
            </a:custGeom>
            <a:solidFill>
              <a:srgbClr val="2A1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24964" y="482991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1559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68" y="20180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82"/>
                  </a:lnTo>
                  <a:lnTo>
                    <a:pt x="14668" y="350984"/>
                  </a:lnTo>
                  <a:lnTo>
                    <a:pt x="51714" y="370784"/>
                  </a:lnTo>
                  <a:lnTo>
                    <a:pt x="55575" y="371166"/>
                  </a:lnTo>
                  <a:lnTo>
                    <a:pt x="315595" y="371166"/>
                  </a:lnTo>
                  <a:lnTo>
                    <a:pt x="350989" y="356506"/>
                  </a:lnTo>
                  <a:lnTo>
                    <a:pt x="370789" y="319455"/>
                  </a:lnTo>
                  <a:lnTo>
                    <a:pt x="371170" y="315582"/>
                  </a:lnTo>
                  <a:lnTo>
                    <a:pt x="371170" y="55575"/>
                  </a:lnTo>
                  <a:lnTo>
                    <a:pt x="356514" y="20180"/>
                  </a:lnTo>
                  <a:lnTo>
                    <a:pt x="319468" y="381"/>
                  </a:lnTo>
                  <a:lnTo>
                    <a:pt x="315595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24964" y="482991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683"/>
                  </a:moveTo>
                  <a:lnTo>
                    <a:pt x="0" y="59474"/>
                  </a:lnTo>
                  <a:lnTo>
                    <a:pt x="0" y="55575"/>
                  </a:lnTo>
                  <a:lnTo>
                    <a:pt x="381" y="51701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35" y="40322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61" y="29679"/>
                  </a:lnTo>
                  <a:lnTo>
                    <a:pt x="10033" y="26441"/>
                  </a:lnTo>
                  <a:lnTo>
                    <a:pt x="12192" y="23190"/>
                  </a:lnTo>
                  <a:lnTo>
                    <a:pt x="14668" y="20180"/>
                  </a:lnTo>
                  <a:lnTo>
                    <a:pt x="17424" y="17424"/>
                  </a:lnTo>
                  <a:lnTo>
                    <a:pt x="20193" y="14655"/>
                  </a:lnTo>
                  <a:lnTo>
                    <a:pt x="23190" y="12192"/>
                  </a:lnTo>
                  <a:lnTo>
                    <a:pt x="26441" y="10020"/>
                  </a:lnTo>
                  <a:lnTo>
                    <a:pt x="29692" y="7861"/>
                  </a:lnTo>
                  <a:lnTo>
                    <a:pt x="33108" y="6019"/>
                  </a:lnTo>
                  <a:lnTo>
                    <a:pt x="36728" y="4533"/>
                  </a:lnTo>
                  <a:lnTo>
                    <a:pt x="40335" y="3035"/>
                  </a:lnTo>
                  <a:lnTo>
                    <a:pt x="44056" y="1905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11683" y="0"/>
                  </a:lnTo>
                  <a:lnTo>
                    <a:pt x="315595" y="0"/>
                  </a:lnTo>
                  <a:lnTo>
                    <a:pt x="319468" y="381"/>
                  </a:lnTo>
                  <a:lnTo>
                    <a:pt x="323291" y="1143"/>
                  </a:lnTo>
                  <a:lnTo>
                    <a:pt x="327126" y="1905"/>
                  </a:lnTo>
                  <a:lnTo>
                    <a:pt x="330847" y="3035"/>
                  </a:lnTo>
                  <a:lnTo>
                    <a:pt x="334454" y="4533"/>
                  </a:lnTo>
                  <a:lnTo>
                    <a:pt x="338061" y="6019"/>
                  </a:lnTo>
                  <a:lnTo>
                    <a:pt x="353745" y="17424"/>
                  </a:lnTo>
                  <a:lnTo>
                    <a:pt x="356514" y="20180"/>
                  </a:lnTo>
                  <a:lnTo>
                    <a:pt x="358978" y="23190"/>
                  </a:lnTo>
                  <a:lnTo>
                    <a:pt x="361149" y="26441"/>
                  </a:lnTo>
                  <a:lnTo>
                    <a:pt x="363321" y="29679"/>
                  </a:lnTo>
                  <a:lnTo>
                    <a:pt x="365150" y="33108"/>
                  </a:lnTo>
                  <a:lnTo>
                    <a:pt x="366636" y="36715"/>
                  </a:lnTo>
                  <a:lnTo>
                    <a:pt x="368134" y="40322"/>
                  </a:lnTo>
                  <a:lnTo>
                    <a:pt x="369265" y="44043"/>
                  </a:lnTo>
                  <a:lnTo>
                    <a:pt x="370027" y="47879"/>
                  </a:lnTo>
                  <a:lnTo>
                    <a:pt x="370789" y="51701"/>
                  </a:lnTo>
                  <a:lnTo>
                    <a:pt x="371170" y="55575"/>
                  </a:lnTo>
                  <a:lnTo>
                    <a:pt x="371170" y="59474"/>
                  </a:lnTo>
                  <a:lnTo>
                    <a:pt x="371170" y="311683"/>
                  </a:lnTo>
                  <a:lnTo>
                    <a:pt x="371170" y="315582"/>
                  </a:lnTo>
                  <a:lnTo>
                    <a:pt x="370789" y="319455"/>
                  </a:lnTo>
                  <a:lnTo>
                    <a:pt x="370027" y="323291"/>
                  </a:lnTo>
                  <a:lnTo>
                    <a:pt x="369265" y="327113"/>
                  </a:lnTo>
                  <a:lnTo>
                    <a:pt x="368134" y="330835"/>
                  </a:lnTo>
                  <a:lnTo>
                    <a:pt x="366636" y="334441"/>
                  </a:lnTo>
                  <a:lnTo>
                    <a:pt x="365150" y="338061"/>
                  </a:lnTo>
                  <a:lnTo>
                    <a:pt x="363321" y="341485"/>
                  </a:lnTo>
                  <a:lnTo>
                    <a:pt x="361149" y="344728"/>
                  </a:lnTo>
                  <a:lnTo>
                    <a:pt x="358978" y="347978"/>
                  </a:lnTo>
                  <a:lnTo>
                    <a:pt x="356514" y="350984"/>
                  </a:lnTo>
                  <a:lnTo>
                    <a:pt x="353745" y="353743"/>
                  </a:lnTo>
                  <a:lnTo>
                    <a:pt x="350989" y="356506"/>
                  </a:lnTo>
                  <a:lnTo>
                    <a:pt x="347980" y="358971"/>
                  </a:lnTo>
                  <a:lnTo>
                    <a:pt x="344728" y="361139"/>
                  </a:lnTo>
                  <a:lnTo>
                    <a:pt x="341490" y="363312"/>
                  </a:lnTo>
                  <a:lnTo>
                    <a:pt x="338061" y="365144"/>
                  </a:lnTo>
                  <a:lnTo>
                    <a:pt x="334454" y="366636"/>
                  </a:lnTo>
                  <a:lnTo>
                    <a:pt x="330847" y="368134"/>
                  </a:lnTo>
                  <a:lnTo>
                    <a:pt x="327126" y="369261"/>
                  </a:lnTo>
                  <a:lnTo>
                    <a:pt x="323291" y="370024"/>
                  </a:lnTo>
                  <a:lnTo>
                    <a:pt x="319468" y="370784"/>
                  </a:lnTo>
                  <a:lnTo>
                    <a:pt x="315595" y="371166"/>
                  </a:lnTo>
                  <a:lnTo>
                    <a:pt x="311683" y="371166"/>
                  </a:lnTo>
                  <a:lnTo>
                    <a:pt x="59486" y="371166"/>
                  </a:lnTo>
                  <a:lnTo>
                    <a:pt x="55575" y="371166"/>
                  </a:lnTo>
                  <a:lnTo>
                    <a:pt x="51714" y="370784"/>
                  </a:lnTo>
                  <a:lnTo>
                    <a:pt x="47879" y="370024"/>
                  </a:lnTo>
                  <a:lnTo>
                    <a:pt x="44056" y="369261"/>
                  </a:lnTo>
                  <a:lnTo>
                    <a:pt x="40335" y="368134"/>
                  </a:lnTo>
                  <a:lnTo>
                    <a:pt x="36728" y="366636"/>
                  </a:lnTo>
                  <a:lnTo>
                    <a:pt x="33108" y="365144"/>
                  </a:lnTo>
                  <a:lnTo>
                    <a:pt x="29692" y="363312"/>
                  </a:lnTo>
                  <a:lnTo>
                    <a:pt x="26441" y="361139"/>
                  </a:lnTo>
                  <a:lnTo>
                    <a:pt x="23190" y="358971"/>
                  </a:lnTo>
                  <a:lnTo>
                    <a:pt x="10033" y="344728"/>
                  </a:lnTo>
                  <a:lnTo>
                    <a:pt x="7861" y="341485"/>
                  </a:lnTo>
                  <a:lnTo>
                    <a:pt x="6019" y="338061"/>
                  </a:lnTo>
                  <a:lnTo>
                    <a:pt x="4533" y="334441"/>
                  </a:lnTo>
                  <a:lnTo>
                    <a:pt x="3035" y="330835"/>
                  </a:lnTo>
                  <a:lnTo>
                    <a:pt x="1905" y="327113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82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814576" y="4832150"/>
            <a:ext cx="19494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28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37660" y="4685115"/>
            <a:ext cx="6732905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15"/>
              </a:spcBef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Worst</a:t>
            </a:r>
            <a:r>
              <a:rPr sz="1900" spc="-10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Fit</a:t>
            </a:r>
            <a:r>
              <a:rPr sz="1900" spc="-10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Strategy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21000"/>
              </a:lnSpc>
            </a:pP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Allocates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largest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partition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6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segment</a:t>
            </a:r>
            <a:r>
              <a:rPr sz="400" spc="6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400" spc="2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leading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wasted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4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400" spc="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Reduces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remaining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holes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cause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slower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4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4" name="object 2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"/>
            <a:ext cx="11430000" cy="6693534"/>
          </a:xfrm>
          <a:custGeom>
            <a:avLst/>
            <a:gdLst/>
            <a:ahLst/>
            <a:cxnLst/>
            <a:rect l="l" t="t" r="r" b="b"/>
            <a:pathLst>
              <a:path w="11430000" h="6693534">
                <a:moveTo>
                  <a:pt x="11429999" y="0"/>
                </a:moveTo>
                <a:lnTo>
                  <a:pt x="0" y="0"/>
                </a:lnTo>
                <a:lnTo>
                  <a:pt x="0" y="6693403"/>
                </a:lnTo>
                <a:lnTo>
                  <a:pt x="11429999" y="6693403"/>
                </a:lnTo>
                <a:lnTo>
                  <a:pt x="11429999" y="0"/>
                </a:lnTo>
                <a:close/>
              </a:path>
            </a:pathLst>
          </a:custGeom>
          <a:solidFill>
            <a:srgbClr val="27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800" spc="-40" dirty="0"/>
              <a:t>Explanation</a:t>
            </a:r>
            <a:r>
              <a:rPr sz="3800" spc="-335" dirty="0"/>
              <a:t> </a:t>
            </a:r>
            <a:r>
              <a:rPr sz="3800" dirty="0"/>
              <a:t>of</a:t>
            </a:r>
            <a:r>
              <a:rPr sz="3800" spc="-330" dirty="0"/>
              <a:t> </a:t>
            </a:r>
            <a:r>
              <a:rPr sz="3800" spc="65" dirty="0"/>
              <a:t>Best</a:t>
            </a:r>
            <a:r>
              <a:rPr sz="3800" spc="-335" dirty="0"/>
              <a:t> </a:t>
            </a:r>
            <a:r>
              <a:rPr sz="3800" spc="-114" dirty="0"/>
              <a:t>Fit</a:t>
            </a:r>
            <a:r>
              <a:rPr sz="3800" spc="-330" dirty="0"/>
              <a:t> </a:t>
            </a:r>
            <a:r>
              <a:rPr sz="3800" spc="60" dirty="0"/>
              <a:t>Strategy</a:t>
            </a:r>
            <a:endParaRPr sz="3800"/>
          </a:p>
        </p:txBody>
      </p:sp>
      <p:grpSp>
        <p:nvGrpSpPr>
          <p:cNvPr id="4" name="object 4"/>
          <p:cNvGrpSpPr/>
          <p:nvPr/>
        </p:nvGrpSpPr>
        <p:grpSpPr>
          <a:xfrm>
            <a:off x="1655969" y="1408522"/>
            <a:ext cx="381000" cy="381000"/>
            <a:chOff x="1655969" y="1408522"/>
            <a:chExt cx="381000" cy="381000"/>
          </a:xfrm>
        </p:grpSpPr>
        <p:sp>
          <p:nvSpPr>
            <p:cNvPr id="5" name="object 5"/>
            <p:cNvSpPr/>
            <p:nvPr/>
          </p:nvSpPr>
          <p:spPr>
            <a:xfrm>
              <a:off x="1660728" y="141328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1559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55" y="20193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95"/>
                  </a:lnTo>
                  <a:lnTo>
                    <a:pt x="14655" y="350989"/>
                  </a:lnTo>
                  <a:lnTo>
                    <a:pt x="51714" y="370789"/>
                  </a:lnTo>
                  <a:lnTo>
                    <a:pt x="55575" y="371170"/>
                  </a:lnTo>
                  <a:lnTo>
                    <a:pt x="315595" y="371170"/>
                  </a:lnTo>
                  <a:lnTo>
                    <a:pt x="350977" y="356514"/>
                  </a:lnTo>
                  <a:lnTo>
                    <a:pt x="370789" y="319455"/>
                  </a:lnTo>
                  <a:lnTo>
                    <a:pt x="371170" y="315595"/>
                  </a:lnTo>
                  <a:lnTo>
                    <a:pt x="371170" y="55575"/>
                  </a:lnTo>
                  <a:lnTo>
                    <a:pt x="356514" y="20193"/>
                  </a:lnTo>
                  <a:lnTo>
                    <a:pt x="319455" y="381"/>
                  </a:lnTo>
                  <a:lnTo>
                    <a:pt x="315595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60728" y="1413281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683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56"/>
                  </a:lnTo>
                  <a:lnTo>
                    <a:pt x="3035" y="40335"/>
                  </a:lnTo>
                  <a:lnTo>
                    <a:pt x="4533" y="36728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20" y="26441"/>
                  </a:lnTo>
                  <a:lnTo>
                    <a:pt x="12192" y="23190"/>
                  </a:lnTo>
                  <a:lnTo>
                    <a:pt x="14655" y="20193"/>
                  </a:lnTo>
                  <a:lnTo>
                    <a:pt x="17424" y="17424"/>
                  </a:lnTo>
                  <a:lnTo>
                    <a:pt x="20180" y="14655"/>
                  </a:lnTo>
                  <a:lnTo>
                    <a:pt x="23190" y="12192"/>
                  </a:lnTo>
                  <a:lnTo>
                    <a:pt x="26441" y="10033"/>
                  </a:lnTo>
                  <a:lnTo>
                    <a:pt x="29679" y="7861"/>
                  </a:lnTo>
                  <a:lnTo>
                    <a:pt x="33108" y="6019"/>
                  </a:lnTo>
                  <a:lnTo>
                    <a:pt x="36715" y="4533"/>
                  </a:lnTo>
                  <a:lnTo>
                    <a:pt x="40322" y="3035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11683" y="0"/>
                  </a:lnTo>
                  <a:lnTo>
                    <a:pt x="315595" y="0"/>
                  </a:lnTo>
                  <a:lnTo>
                    <a:pt x="319455" y="381"/>
                  </a:lnTo>
                  <a:lnTo>
                    <a:pt x="323291" y="1143"/>
                  </a:lnTo>
                  <a:lnTo>
                    <a:pt x="327113" y="1905"/>
                  </a:lnTo>
                  <a:lnTo>
                    <a:pt x="330835" y="3035"/>
                  </a:lnTo>
                  <a:lnTo>
                    <a:pt x="334441" y="4533"/>
                  </a:lnTo>
                  <a:lnTo>
                    <a:pt x="338048" y="6019"/>
                  </a:lnTo>
                  <a:lnTo>
                    <a:pt x="341477" y="7861"/>
                  </a:lnTo>
                  <a:lnTo>
                    <a:pt x="344728" y="10033"/>
                  </a:lnTo>
                  <a:lnTo>
                    <a:pt x="347980" y="12192"/>
                  </a:lnTo>
                  <a:lnTo>
                    <a:pt x="350977" y="14655"/>
                  </a:lnTo>
                  <a:lnTo>
                    <a:pt x="353745" y="17424"/>
                  </a:lnTo>
                  <a:lnTo>
                    <a:pt x="356514" y="20193"/>
                  </a:lnTo>
                  <a:lnTo>
                    <a:pt x="358978" y="23190"/>
                  </a:lnTo>
                  <a:lnTo>
                    <a:pt x="361137" y="26441"/>
                  </a:lnTo>
                  <a:lnTo>
                    <a:pt x="363308" y="29679"/>
                  </a:lnTo>
                  <a:lnTo>
                    <a:pt x="365150" y="33108"/>
                  </a:lnTo>
                  <a:lnTo>
                    <a:pt x="366636" y="36728"/>
                  </a:lnTo>
                  <a:lnTo>
                    <a:pt x="368134" y="40335"/>
                  </a:lnTo>
                  <a:lnTo>
                    <a:pt x="369265" y="44056"/>
                  </a:lnTo>
                  <a:lnTo>
                    <a:pt x="370027" y="47879"/>
                  </a:lnTo>
                  <a:lnTo>
                    <a:pt x="370789" y="51714"/>
                  </a:lnTo>
                  <a:lnTo>
                    <a:pt x="371170" y="55575"/>
                  </a:lnTo>
                  <a:lnTo>
                    <a:pt x="371170" y="59486"/>
                  </a:lnTo>
                  <a:lnTo>
                    <a:pt x="371170" y="311683"/>
                  </a:lnTo>
                  <a:lnTo>
                    <a:pt x="371170" y="315595"/>
                  </a:lnTo>
                  <a:lnTo>
                    <a:pt x="370789" y="319455"/>
                  </a:lnTo>
                  <a:lnTo>
                    <a:pt x="370027" y="323291"/>
                  </a:lnTo>
                  <a:lnTo>
                    <a:pt x="369265" y="327126"/>
                  </a:lnTo>
                  <a:lnTo>
                    <a:pt x="368134" y="330847"/>
                  </a:lnTo>
                  <a:lnTo>
                    <a:pt x="366636" y="334454"/>
                  </a:lnTo>
                  <a:lnTo>
                    <a:pt x="365150" y="338061"/>
                  </a:lnTo>
                  <a:lnTo>
                    <a:pt x="363308" y="341477"/>
                  </a:lnTo>
                  <a:lnTo>
                    <a:pt x="361137" y="344728"/>
                  </a:lnTo>
                  <a:lnTo>
                    <a:pt x="358978" y="347980"/>
                  </a:lnTo>
                  <a:lnTo>
                    <a:pt x="356514" y="350989"/>
                  </a:lnTo>
                  <a:lnTo>
                    <a:pt x="353745" y="353745"/>
                  </a:lnTo>
                  <a:lnTo>
                    <a:pt x="350977" y="356514"/>
                  </a:lnTo>
                  <a:lnTo>
                    <a:pt x="334441" y="366636"/>
                  </a:lnTo>
                  <a:lnTo>
                    <a:pt x="330835" y="368134"/>
                  </a:lnTo>
                  <a:lnTo>
                    <a:pt x="327113" y="369265"/>
                  </a:lnTo>
                  <a:lnTo>
                    <a:pt x="323291" y="370027"/>
                  </a:lnTo>
                  <a:lnTo>
                    <a:pt x="319455" y="370789"/>
                  </a:lnTo>
                  <a:lnTo>
                    <a:pt x="315595" y="371170"/>
                  </a:lnTo>
                  <a:lnTo>
                    <a:pt x="311683" y="371170"/>
                  </a:lnTo>
                  <a:lnTo>
                    <a:pt x="59486" y="371170"/>
                  </a:lnTo>
                  <a:lnTo>
                    <a:pt x="55575" y="371170"/>
                  </a:lnTo>
                  <a:lnTo>
                    <a:pt x="51714" y="370789"/>
                  </a:lnTo>
                  <a:lnTo>
                    <a:pt x="47879" y="370027"/>
                  </a:lnTo>
                  <a:lnTo>
                    <a:pt x="44043" y="369265"/>
                  </a:lnTo>
                  <a:lnTo>
                    <a:pt x="40322" y="368134"/>
                  </a:lnTo>
                  <a:lnTo>
                    <a:pt x="36715" y="366636"/>
                  </a:lnTo>
                  <a:lnTo>
                    <a:pt x="33108" y="365150"/>
                  </a:lnTo>
                  <a:lnTo>
                    <a:pt x="17424" y="353745"/>
                  </a:lnTo>
                  <a:lnTo>
                    <a:pt x="14655" y="350989"/>
                  </a:lnTo>
                  <a:lnTo>
                    <a:pt x="12192" y="347980"/>
                  </a:lnTo>
                  <a:lnTo>
                    <a:pt x="10020" y="344728"/>
                  </a:lnTo>
                  <a:lnTo>
                    <a:pt x="7848" y="341477"/>
                  </a:lnTo>
                  <a:lnTo>
                    <a:pt x="6019" y="338061"/>
                  </a:lnTo>
                  <a:lnTo>
                    <a:pt x="4533" y="334454"/>
                  </a:lnTo>
                  <a:lnTo>
                    <a:pt x="3035" y="330847"/>
                  </a:lnTo>
                  <a:lnTo>
                    <a:pt x="1905" y="327126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95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72196" y="1415532"/>
            <a:ext cx="15176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-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5256" y="1279155"/>
            <a:ext cx="3451860" cy="1075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5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Efficiency</a:t>
            </a: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21000"/>
              </a:lnSpc>
            </a:pP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Finds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smallest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fits</a:t>
            </a:r>
            <a:r>
              <a:rPr sz="400" spc="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400" spc="27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minimizing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1500" spc="-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fragmentation</a:t>
            </a:r>
            <a:r>
              <a:rPr sz="4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05415" y="1408522"/>
            <a:ext cx="390525" cy="381000"/>
            <a:chOff x="5805415" y="1408522"/>
            <a:chExt cx="390525" cy="381000"/>
          </a:xfrm>
        </p:grpSpPr>
        <p:sp>
          <p:nvSpPr>
            <p:cNvPr id="10" name="object 10"/>
            <p:cNvSpPr/>
            <p:nvPr/>
          </p:nvSpPr>
          <p:spPr>
            <a:xfrm>
              <a:off x="5810173" y="1413281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5107" y="0"/>
                  </a:moveTo>
                  <a:lnTo>
                    <a:pt x="55575" y="0"/>
                  </a:lnTo>
                  <a:lnTo>
                    <a:pt x="51701" y="381"/>
                  </a:lnTo>
                  <a:lnTo>
                    <a:pt x="14655" y="20193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95"/>
                  </a:lnTo>
                  <a:lnTo>
                    <a:pt x="14655" y="350989"/>
                  </a:lnTo>
                  <a:lnTo>
                    <a:pt x="51701" y="370789"/>
                  </a:lnTo>
                  <a:lnTo>
                    <a:pt x="55575" y="371170"/>
                  </a:lnTo>
                  <a:lnTo>
                    <a:pt x="325107" y="371170"/>
                  </a:lnTo>
                  <a:lnTo>
                    <a:pt x="360489" y="356514"/>
                  </a:lnTo>
                  <a:lnTo>
                    <a:pt x="380301" y="319455"/>
                  </a:lnTo>
                  <a:lnTo>
                    <a:pt x="380682" y="315595"/>
                  </a:lnTo>
                  <a:lnTo>
                    <a:pt x="380682" y="55575"/>
                  </a:lnTo>
                  <a:lnTo>
                    <a:pt x="366014" y="20193"/>
                  </a:lnTo>
                  <a:lnTo>
                    <a:pt x="328968" y="381"/>
                  </a:lnTo>
                  <a:lnTo>
                    <a:pt x="325107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810173" y="1413281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1683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56"/>
                  </a:lnTo>
                  <a:lnTo>
                    <a:pt x="3022" y="40335"/>
                  </a:lnTo>
                  <a:lnTo>
                    <a:pt x="4521" y="36728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20" y="26441"/>
                  </a:lnTo>
                  <a:lnTo>
                    <a:pt x="12192" y="23190"/>
                  </a:lnTo>
                  <a:lnTo>
                    <a:pt x="14655" y="20193"/>
                  </a:lnTo>
                  <a:lnTo>
                    <a:pt x="17424" y="17424"/>
                  </a:lnTo>
                  <a:lnTo>
                    <a:pt x="20180" y="14655"/>
                  </a:lnTo>
                  <a:lnTo>
                    <a:pt x="23190" y="12192"/>
                  </a:lnTo>
                  <a:lnTo>
                    <a:pt x="26428" y="10033"/>
                  </a:lnTo>
                  <a:lnTo>
                    <a:pt x="29679" y="7861"/>
                  </a:lnTo>
                  <a:lnTo>
                    <a:pt x="33108" y="6019"/>
                  </a:lnTo>
                  <a:lnTo>
                    <a:pt x="36715" y="4533"/>
                  </a:lnTo>
                  <a:lnTo>
                    <a:pt x="40322" y="3035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01" y="381"/>
                  </a:lnTo>
                  <a:lnTo>
                    <a:pt x="55575" y="0"/>
                  </a:lnTo>
                  <a:lnTo>
                    <a:pt x="59474" y="0"/>
                  </a:lnTo>
                  <a:lnTo>
                    <a:pt x="321195" y="0"/>
                  </a:lnTo>
                  <a:lnTo>
                    <a:pt x="325107" y="0"/>
                  </a:lnTo>
                  <a:lnTo>
                    <a:pt x="328968" y="381"/>
                  </a:lnTo>
                  <a:lnTo>
                    <a:pt x="332803" y="1143"/>
                  </a:lnTo>
                  <a:lnTo>
                    <a:pt x="336626" y="1905"/>
                  </a:lnTo>
                  <a:lnTo>
                    <a:pt x="340347" y="3035"/>
                  </a:lnTo>
                  <a:lnTo>
                    <a:pt x="343954" y="4533"/>
                  </a:lnTo>
                  <a:lnTo>
                    <a:pt x="347573" y="6019"/>
                  </a:lnTo>
                  <a:lnTo>
                    <a:pt x="350989" y="7861"/>
                  </a:lnTo>
                  <a:lnTo>
                    <a:pt x="354241" y="10033"/>
                  </a:lnTo>
                  <a:lnTo>
                    <a:pt x="357492" y="12192"/>
                  </a:lnTo>
                  <a:lnTo>
                    <a:pt x="370649" y="26441"/>
                  </a:lnTo>
                  <a:lnTo>
                    <a:pt x="372821" y="29679"/>
                  </a:lnTo>
                  <a:lnTo>
                    <a:pt x="374662" y="33108"/>
                  </a:lnTo>
                  <a:lnTo>
                    <a:pt x="376148" y="36728"/>
                  </a:lnTo>
                  <a:lnTo>
                    <a:pt x="377647" y="40335"/>
                  </a:lnTo>
                  <a:lnTo>
                    <a:pt x="378777" y="44056"/>
                  </a:lnTo>
                  <a:lnTo>
                    <a:pt x="379539" y="47879"/>
                  </a:lnTo>
                  <a:lnTo>
                    <a:pt x="380301" y="51714"/>
                  </a:lnTo>
                  <a:lnTo>
                    <a:pt x="380682" y="55575"/>
                  </a:lnTo>
                  <a:lnTo>
                    <a:pt x="380682" y="59486"/>
                  </a:lnTo>
                  <a:lnTo>
                    <a:pt x="380682" y="311683"/>
                  </a:lnTo>
                  <a:lnTo>
                    <a:pt x="380682" y="315595"/>
                  </a:lnTo>
                  <a:lnTo>
                    <a:pt x="380301" y="319455"/>
                  </a:lnTo>
                  <a:lnTo>
                    <a:pt x="379539" y="323291"/>
                  </a:lnTo>
                  <a:lnTo>
                    <a:pt x="378777" y="327126"/>
                  </a:lnTo>
                  <a:lnTo>
                    <a:pt x="377647" y="330847"/>
                  </a:lnTo>
                  <a:lnTo>
                    <a:pt x="376148" y="334454"/>
                  </a:lnTo>
                  <a:lnTo>
                    <a:pt x="374662" y="338061"/>
                  </a:lnTo>
                  <a:lnTo>
                    <a:pt x="372821" y="341477"/>
                  </a:lnTo>
                  <a:lnTo>
                    <a:pt x="370649" y="344728"/>
                  </a:lnTo>
                  <a:lnTo>
                    <a:pt x="368490" y="347980"/>
                  </a:lnTo>
                  <a:lnTo>
                    <a:pt x="343954" y="366636"/>
                  </a:lnTo>
                  <a:lnTo>
                    <a:pt x="340347" y="368134"/>
                  </a:lnTo>
                  <a:lnTo>
                    <a:pt x="336626" y="369265"/>
                  </a:lnTo>
                  <a:lnTo>
                    <a:pt x="332803" y="370027"/>
                  </a:lnTo>
                  <a:lnTo>
                    <a:pt x="328968" y="370789"/>
                  </a:lnTo>
                  <a:lnTo>
                    <a:pt x="325107" y="371170"/>
                  </a:lnTo>
                  <a:lnTo>
                    <a:pt x="321195" y="371170"/>
                  </a:lnTo>
                  <a:lnTo>
                    <a:pt x="59474" y="371170"/>
                  </a:lnTo>
                  <a:lnTo>
                    <a:pt x="55575" y="371170"/>
                  </a:lnTo>
                  <a:lnTo>
                    <a:pt x="51701" y="370789"/>
                  </a:lnTo>
                  <a:lnTo>
                    <a:pt x="47879" y="370027"/>
                  </a:lnTo>
                  <a:lnTo>
                    <a:pt x="44043" y="369265"/>
                  </a:lnTo>
                  <a:lnTo>
                    <a:pt x="40322" y="368134"/>
                  </a:lnTo>
                  <a:lnTo>
                    <a:pt x="36715" y="366636"/>
                  </a:lnTo>
                  <a:lnTo>
                    <a:pt x="33108" y="365150"/>
                  </a:lnTo>
                  <a:lnTo>
                    <a:pt x="17424" y="353745"/>
                  </a:lnTo>
                  <a:lnTo>
                    <a:pt x="14655" y="350989"/>
                  </a:lnTo>
                  <a:lnTo>
                    <a:pt x="4521" y="334454"/>
                  </a:lnTo>
                  <a:lnTo>
                    <a:pt x="3022" y="330847"/>
                  </a:lnTo>
                  <a:lnTo>
                    <a:pt x="1905" y="327126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95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908256" y="1415532"/>
            <a:ext cx="18732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2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9461" y="1279155"/>
            <a:ext cx="3332479" cy="1075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5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Complexity</a:t>
            </a: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21000"/>
              </a:lnSpc>
            </a:pPr>
            <a:r>
              <a:rPr sz="1500" spc="-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500" spc="-1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complex</a:t>
            </a:r>
            <a:r>
              <a:rPr sz="1500" spc="-1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search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4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400" spc="2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leading</a:t>
            </a:r>
            <a:r>
              <a:rPr sz="1500" spc="-1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slower</a:t>
            </a:r>
            <a:r>
              <a:rPr sz="1500" spc="-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allocation</a:t>
            </a:r>
            <a:r>
              <a:rPr sz="1500" spc="-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times</a:t>
            </a:r>
            <a:r>
              <a:rPr sz="400" spc="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55969" y="2693330"/>
            <a:ext cx="381000" cy="381000"/>
            <a:chOff x="1655969" y="2693330"/>
            <a:chExt cx="381000" cy="381000"/>
          </a:xfrm>
        </p:grpSpPr>
        <p:sp>
          <p:nvSpPr>
            <p:cNvPr id="15" name="object 15"/>
            <p:cNvSpPr/>
            <p:nvPr/>
          </p:nvSpPr>
          <p:spPr>
            <a:xfrm>
              <a:off x="1660728" y="2698089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1559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55" y="20180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82"/>
                  </a:lnTo>
                  <a:lnTo>
                    <a:pt x="14655" y="350977"/>
                  </a:lnTo>
                  <a:lnTo>
                    <a:pt x="51714" y="370789"/>
                  </a:lnTo>
                  <a:lnTo>
                    <a:pt x="55575" y="371170"/>
                  </a:lnTo>
                  <a:lnTo>
                    <a:pt x="315595" y="371170"/>
                  </a:lnTo>
                  <a:lnTo>
                    <a:pt x="350977" y="356501"/>
                  </a:lnTo>
                  <a:lnTo>
                    <a:pt x="370789" y="319455"/>
                  </a:lnTo>
                  <a:lnTo>
                    <a:pt x="371170" y="315582"/>
                  </a:lnTo>
                  <a:lnTo>
                    <a:pt x="371170" y="55575"/>
                  </a:lnTo>
                  <a:lnTo>
                    <a:pt x="356514" y="20180"/>
                  </a:lnTo>
                  <a:lnTo>
                    <a:pt x="319455" y="381"/>
                  </a:lnTo>
                  <a:lnTo>
                    <a:pt x="315595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60728" y="2698089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683"/>
                  </a:moveTo>
                  <a:lnTo>
                    <a:pt x="0" y="59474"/>
                  </a:lnTo>
                  <a:lnTo>
                    <a:pt x="0" y="55575"/>
                  </a:lnTo>
                  <a:lnTo>
                    <a:pt x="381" y="51701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35" y="40322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20" y="26428"/>
                  </a:lnTo>
                  <a:lnTo>
                    <a:pt x="12192" y="23190"/>
                  </a:lnTo>
                  <a:lnTo>
                    <a:pt x="14655" y="20180"/>
                  </a:lnTo>
                  <a:lnTo>
                    <a:pt x="17424" y="17424"/>
                  </a:lnTo>
                  <a:lnTo>
                    <a:pt x="20180" y="14655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11683" y="0"/>
                  </a:lnTo>
                  <a:lnTo>
                    <a:pt x="315595" y="0"/>
                  </a:lnTo>
                  <a:lnTo>
                    <a:pt x="319455" y="381"/>
                  </a:lnTo>
                  <a:lnTo>
                    <a:pt x="353745" y="17424"/>
                  </a:lnTo>
                  <a:lnTo>
                    <a:pt x="356514" y="20180"/>
                  </a:lnTo>
                  <a:lnTo>
                    <a:pt x="358978" y="23190"/>
                  </a:lnTo>
                  <a:lnTo>
                    <a:pt x="361137" y="26428"/>
                  </a:lnTo>
                  <a:lnTo>
                    <a:pt x="363308" y="29679"/>
                  </a:lnTo>
                  <a:lnTo>
                    <a:pt x="365150" y="33108"/>
                  </a:lnTo>
                  <a:lnTo>
                    <a:pt x="366636" y="36715"/>
                  </a:lnTo>
                  <a:lnTo>
                    <a:pt x="368134" y="40322"/>
                  </a:lnTo>
                  <a:lnTo>
                    <a:pt x="369265" y="44043"/>
                  </a:lnTo>
                  <a:lnTo>
                    <a:pt x="370027" y="47879"/>
                  </a:lnTo>
                  <a:lnTo>
                    <a:pt x="370789" y="51701"/>
                  </a:lnTo>
                  <a:lnTo>
                    <a:pt x="371170" y="55575"/>
                  </a:lnTo>
                  <a:lnTo>
                    <a:pt x="371170" y="59474"/>
                  </a:lnTo>
                  <a:lnTo>
                    <a:pt x="371170" y="311683"/>
                  </a:lnTo>
                  <a:lnTo>
                    <a:pt x="371170" y="315582"/>
                  </a:lnTo>
                  <a:lnTo>
                    <a:pt x="370789" y="319455"/>
                  </a:lnTo>
                  <a:lnTo>
                    <a:pt x="370027" y="323291"/>
                  </a:lnTo>
                  <a:lnTo>
                    <a:pt x="369265" y="327113"/>
                  </a:lnTo>
                  <a:lnTo>
                    <a:pt x="368134" y="330835"/>
                  </a:lnTo>
                  <a:lnTo>
                    <a:pt x="366636" y="334441"/>
                  </a:lnTo>
                  <a:lnTo>
                    <a:pt x="365150" y="338061"/>
                  </a:lnTo>
                  <a:lnTo>
                    <a:pt x="363308" y="341477"/>
                  </a:lnTo>
                  <a:lnTo>
                    <a:pt x="361137" y="344728"/>
                  </a:lnTo>
                  <a:lnTo>
                    <a:pt x="358978" y="347980"/>
                  </a:lnTo>
                  <a:lnTo>
                    <a:pt x="344728" y="361137"/>
                  </a:lnTo>
                  <a:lnTo>
                    <a:pt x="341477" y="363308"/>
                  </a:lnTo>
                  <a:lnTo>
                    <a:pt x="338048" y="365137"/>
                  </a:lnTo>
                  <a:lnTo>
                    <a:pt x="334441" y="366636"/>
                  </a:lnTo>
                  <a:lnTo>
                    <a:pt x="330835" y="368134"/>
                  </a:lnTo>
                  <a:lnTo>
                    <a:pt x="327113" y="369265"/>
                  </a:lnTo>
                  <a:lnTo>
                    <a:pt x="323291" y="370014"/>
                  </a:lnTo>
                  <a:lnTo>
                    <a:pt x="319455" y="370789"/>
                  </a:lnTo>
                  <a:lnTo>
                    <a:pt x="315595" y="371170"/>
                  </a:lnTo>
                  <a:lnTo>
                    <a:pt x="311683" y="371170"/>
                  </a:lnTo>
                  <a:lnTo>
                    <a:pt x="59486" y="371170"/>
                  </a:lnTo>
                  <a:lnTo>
                    <a:pt x="55575" y="371170"/>
                  </a:lnTo>
                  <a:lnTo>
                    <a:pt x="51714" y="370789"/>
                  </a:lnTo>
                  <a:lnTo>
                    <a:pt x="47879" y="370014"/>
                  </a:lnTo>
                  <a:lnTo>
                    <a:pt x="44043" y="369265"/>
                  </a:lnTo>
                  <a:lnTo>
                    <a:pt x="40322" y="368134"/>
                  </a:lnTo>
                  <a:lnTo>
                    <a:pt x="36715" y="366636"/>
                  </a:lnTo>
                  <a:lnTo>
                    <a:pt x="33108" y="365137"/>
                  </a:lnTo>
                  <a:lnTo>
                    <a:pt x="29679" y="363308"/>
                  </a:lnTo>
                  <a:lnTo>
                    <a:pt x="26441" y="361137"/>
                  </a:lnTo>
                  <a:lnTo>
                    <a:pt x="23190" y="358965"/>
                  </a:lnTo>
                  <a:lnTo>
                    <a:pt x="20180" y="356501"/>
                  </a:lnTo>
                  <a:lnTo>
                    <a:pt x="17424" y="353745"/>
                  </a:lnTo>
                  <a:lnTo>
                    <a:pt x="14655" y="350977"/>
                  </a:lnTo>
                  <a:lnTo>
                    <a:pt x="4533" y="334441"/>
                  </a:lnTo>
                  <a:lnTo>
                    <a:pt x="3035" y="330835"/>
                  </a:lnTo>
                  <a:lnTo>
                    <a:pt x="1905" y="327113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82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750339" y="2585462"/>
            <a:ext cx="3301365" cy="105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457200" algn="l"/>
              </a:tabLst>
            </a:pPr>
            <a:r>
              <a:rPr sz="2000" spc="28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75" baseline="20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775" spc="44" baseline="20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75" spc="-15" baseline="20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Utilization</a:t>
            </a:r>
            <a:endParaRPr sz="2775" baseline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 marL="457200" marR="5080">
              <a:lnSpc>
                <a:spcPct val="121000"/>
              </a:lnSpc>
            </a:pP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Enhances</a:t>
            </a:r>
            <a:r>
              <a:rPr sz="1500" spc="-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overall</a:t>
            </a:r>
            <a:r>
              <a:rPr sz="1500" spc="-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500" spc="-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utilization</a:t>
            </a:r>
            <a:r>
              <a:rPr sz="4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400" spc="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reducing</a:t>
            </a:r>
            <a:r>
              <a:rPr sz="1500" spc="-7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wastage</a:t>
            </a:r>
            <a:r>
              <a:rPr sz="400" spc="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05415" y="2693330"/>
            <a:ext cx="390525" cy="381000"/>
            <a:chOff x="5805415" y="2693330"/>
            <a:chExt cx="390525" cy="381000"/>
          </a:xfrm>
        </p:grpSpPr>
        <p:sp>
          <p:nvSpPr>
            <p:cNvPr id="19" name="object 19"/>
            <p:cNvSpPr/>
            <p:nvPr/>
          </p:nvSpPr>
          <p:spPr>
            <a:xfrm>
              <a:off x="5810173" y="2698089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5107" y="0"/>
                  </a:moveTo>
                  <a:lnTo>
                    <a:pt x="55575" y="0"/>
                  </a:lnTo>
                  <a:lnTo>
                    <a:pt x="51701" y="381"/>
                  </a:lnTo>
                  <a:lnTo>
                    <a:pt x="14655" y="20180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82"/>
                  </a:lnTo>
                  <a:lnTo>
                    <a:pt x="14655" y="350977"/>
                  </a:lnTo>
                  <a:lnTo>
                    <a:pt x="47879" y="370014"/>
                  </a:lnTo>
                  <a:lnTo>
                    <a:pt x="51701" y="370789"/>
                  </a:lnTo>
                  <a:lnTo>
                    <a:pt x="55575" y="371170"/>
                  </a:lnTo>
                  <a:lnTo>
                    <a:pt x="325107" y="371170"/>
                  </a:lnTo>
                  <a:lnTo>
                    <a:pt x="360489" y="356501"/>
                  </a:lnTo>
                  <a:lnTo>
                    <a:pt x="380301" y="319455"/>
                  </a:lnTo>
                  <a:lnTo>
                    <a:pt x="380682" y="315582"/>
                  </a:lnTo>
                  <a:lnTo>
                    <a:pt x="380682" y="55575"/>
                  </a:lnTo>
                  <a:lnTo>
                    <a:pt x="366014" y="20180"/>
                  </a:lnTo>
                  <a:lnTo>
                    <a:pt x="328968" y="381"/>
                  </a:lnTo>
                  <a:lnTo>
                    <a:pt x="325107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810173" y="2698089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1683"/>
                  </a:moveTo>
                  <a:lnTo>
                    <a:pt x="0" y="59474"/>
                  </a:lnTo>
                  <a:lnTo>
                    <a:pt x="0" y="55575"/>
                  </a:lnTo>
                  <a:lnTo>
                    <a:pt x="381" y="51701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22" y="40322"/>
                  </a:lnTo>
                  <a:lnTo>
                    <a:pt x="17424" y="17424"/>
                  </a:lnTo>
                  <a:lnTo>
                    <a:pt x="20180" y="14655"/>
                  </a:lnTo>
                  <a:lnTo>
                    <a:pt x="47879" y="1143"/>
                  </a:lnTo>
                  <a:lnTo>
                    <a:pt x="51701" y="381"/>
                  </a:lnTo>
                  <a:lnTo>
                    <a:pt x="55575" y="0"/>
                  </a:lnTo>
                  <a:lnTo>
                    <a:pt x="59474" y="0"/>
                  </a:lnTo>
                  <a:lnTo>
                    <a:pt x="321195" y="0"/>
                  </a:lnTo>
                  <a:lnTo>
                    <a:pt x="325107" y="0"/>
                  </a:lnTo>
                  <a:lnTo>
                    <a:pt x="328968" y="381"/>
                  </a:lnTo>
                  <a:lnTo>
                    <a:pt x="363258" y="17424"/>
                  </a:lnTo>
                  <a:lnTo>
                    <a:pt x="370649" y="26428"/>
                  </a:lnTo>
                  <a:lnTo>
                    <a:pt x="372821" y="29679"/>
                  </a:lnTo>
                  <a:lnTo>
                    <a:pt x="374662" y="33108"/>
                  </a:lnTo>
                  <a:lnTo>
                    <a:pt x="376148" y="36715"/>
                  </a:lnTo>
                  <a:lnTo>
                    <a:pt x="377647" y="40322"/>
                  </a:lnTo>
                  <a:lnTo>
                    <a:pt x="378777" y="44043"/>
                  </a:lnTo>
                  <a:lnTo>
                    <a:pt x="379539" y="47879"/>
                  </a:lnTo>
                  <a:lnTo>
                    <a:pt x="380301" y="51701"/>
                  </a:lnTo>
                  <a:lnTo>
                    <a:pt x="380682" y="55575"/>
                  </a:lnTo>
                  <a:lnTo>
                    <a:pt x="380682" y="59474"/>
                  </a:lnTo>
                  <a:lnTo>
                    <a:pt x="380682" y="311683"/>
                  </a:lnTo>
                  <a:lnTo>
                    <a:pt x="380682" y="315582"/>
                  </a:lnTo>
                  <a:lnTo>
                    <a:pt x="380301" y="319455"/>
                  </a:lnTo>
                  <a:lnTo>
                    <a:pt x="379539" y="323291"/>
                  </a:lnTo>
                  <a:lnTo>
                    <a:pt x="378777" y="327113"/>
                  </a:lnTo>
                  <a:lnTo>
                    <a:pt x="377647" y="330835"/>
                  </a:lnTo>
                  <a:lnTo>
                    <a:pt x="376148" y="334441"/>
                  </a:lnTo>
                  <a:lnTo>
                    <a:pt x="374662" y="338061"/>
                  </a:lnTo>
                  <a:lnTo>
                    <a:pt x="372821" y="341477"/>
                  </a:lnTo>
                  <a:lnTo>
                    <a:pt x="370649" y="344728"/>
                  </a:lnTo>
                  <a:lnTo>
                    <a:pt x="368490" y="347980"/>
                  </a:lnTo>
                  <a:lnTo>
                    <a:pt x="354241" y="361137"/>
                  </a:lnTo>
                  <a:lnTo>
                    <a:pt x="350989" y="363308"/>
                  </a:lnTo>
                  <a:lnTo>
                    <a:pt x="347573" y="365137"/>
                  </a:lnTo>
                  <a:lnTo>
                    <a:pt x="343954" y="366636"/>
                  </a:lnTo>
                  <a:lnTo>
                    <a:pt x="340347" y="368134"/>
                  </a:lnTo>
                  <a:lnTo>
                    <a:pt x="336626" y="369265"/>
                  </a:lnTo>
                  <a:lnTo>
                    <a:pt x="332803" y="370014"/>
                  </a:lnTo>
                  <a:lnTo>
                    <a:pt x="328968" y="370789"/>
                  </a:lnTo>
                  <a:lnTo>
                    <a:pt x="325107" y="371170"/>
                  </a:lnTo>
                  <a:lnTo>
                    <a:pt x="321195" y="371170"/>
                  </a:lnTo>
                  <a:lnTo>
                    <a:pt x="59474" y="371170"/>
                  </a:lnTo>
                  <a:lnTo>
                    <a:pt x="55575" y="371170"/>
                  </a:lnTo>
                  <a:lnTo>
                    <a:pt x="51701" y="370789"/>
                  </a:lnTo>
                  <a:lnTo>
                    <a:pt x="47879" y="370014"/>
                  </a:lnTo>
                  <a:lnTo>
                    <a:pt x="44043" y="369265"/>
                  </a:lnTo>
                  <a:lnTo>
                    <a:pt x="40322" y="368134"/>
                  </a:lnTo>
                  <a:lnTo>
                    <a:pt x="36715" y="366636"/>
                  </a:lnTo>
                  <a:lnTo>
                    <a:pt x="33108" y="365137"/>
                  </a:lnTo>
                  <a:lnTo>
                    <a:pt x="17424" y="353745"/>
                  </a:lnTo>
                  <a:lnTo>
                    <a:pt x="14655" y="350977"/>
                  </a:lnTo>
                  <a:lnTo>
                    <a:pt x="4521" y="334441"/>
                  </a:lnTo>
                  <a:lnTo>
                    <a:pt x="3022" y="330835"/>
                  </a:lnTo>
                  <a:lnTo>
                    <a:pt x="1905" y="327113"/>
                  </a:lnTo>
                  <a:lnTo>
                    <a:pt x="1143" y="323291"/>
                  </a:lnTo>
                  <a:lnTo>
                    <a:pt x="381" y="319455"/>
                  </a:lnTo>
                  <a:lnTo>
                    <a:pt x="0" y="315582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902159" y="2700328"/>
            <a:ext cx="20002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3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66916" y="2750438"/>
            <a:ext cx="3131121" cy="2633395"/>
          </a:xfrm>
          <a:prstGeom prst="rect">
            <a:avLst/>
          </a:prstGeom>
        </p:spPr>
      </p:pic>
      <p:pic>
        <p:nvPicPr>
          <p:cNvPr id="23" name="object 2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494" y="6147307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10095230"/>
          </a:xfrm>
          <a:custGeom>
            <a:avLst/>
            <a:gdLst/>
            <a:ahLst/>
            <a:cxnLst/>
            <a:rect l="l" t="t" r="r" b="b"/>
            <a:pathLst>
              <a:path w="11430000" h="10095230">
                <a:moveTo>
                  <a:pt x="11429999" y="0"/>
                </a:moveTo>
                <a:lnTo>
                  <a:pt x="0" y="0"/>
                </a:lnTo>
                <a:lnTo>
                  <a:pt x="0" y="10094975"/>
                </a:lnTo>
                <a:lnTo>
                  <a:pt x="11429999" y="10094975"/>
                </a:lnTo>
                <a:lnTo>
                  <a:pt x="11429999" y="0"/>
                </a:lnTo>
                <a:close/>
              </a:path>
            </a:pathLst>
          </a:custGeom>
          <a:solidFill>
            <a:srgbClr val="27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800" spc="-40" dirty="0"/>
              <a:t>Explanation</a:t>
            </a:r>
            <a:r>
              <a:rPr sz="3800" spc="-325" dirty="0"/>
              <a:t> </a:t>
            </a:r>
            <a:r>
              <a:rPr sz="3800" dirty="0"/>
              <a:t>of</a:t>
            </a:r>
            <a:r>
              <a:rPr sz="3800" spc="-325" dirty="0"/>
              <a:t> </a:t>
            </a:r>
            <a:r>
              <a:rPr sz="3800" dirty="0"/>
              <a:t>First</a:t>
            </a:r>
            <a:r>
              <a:rPr sz="3800" spc="-320" dirty="0"/>
              <a:t> </a:t>
            </a:r>
            <a:r>
              <a:rPr sz="3800" spc="-114" dirty="0"/>
              <a:t>Fit</a:t>
            </a:r>
            <a:r>
              <a:rPr sz="3800" spc="-325" dirty="0"/>
              <a:t> </a:t>
            </a:r>
            <a:r>
              <a:rPr sz="3800" spc="60" dirty="0"/>
              <a:t>Strategy</a:t>
            </a:r>
            <a:endParaRPr sz="3800"/>
          </a:p>
        </p:txBody>
      </p:sp>
      <p:grpSp>
        <p:nvGrpSpPr>
          <p:cNvPr id="4" name="object 4"/>
          <p:cNvGrpSpPr/>
          <p:nvPr/>
        </p:nvGrpSpPr>
        <p:grpSpPr>
          <a:xfrm>
            <a:off x="1650568" y="1269885"/>
            <a:ext cx="867410" cy="1381760"/>
            <a:chOff x="1650568" y="1269885"/>
            <a:chExt cx="867410" cy="1381760"/>
          </a:xfrm>
        </p:grpSpPr>
        <p:sp>
          <p:nvSpPr>
            <p:cNvPr id="5" name="object 5"/>
            <p:cNvSpPr/>
            <p:nvPr/>
          </p:nvSpPr>
          <p:spPr>
            <a:xfrm>
              <a:off x="1655965" y="1275283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4" h="1370964">
                  <a:moveTo>
                    <a:pt x="856538" y="0"/>
                  </a:moveTo>
                  <a:lnTo>
                    <a:pt x="428269" y="171310"/>
                  </a:lnTo>
                  <a:lnTo>
                    <a:pt x="0" y="0"/>
                  </a:lnTo>
                  <a:lnTo>
                    <a:pt x="0" y="1199146"/>
                  </a:lnTo>
                  <a:lnTo>
                    <a:pt x="428269" y="1370457"/>
                  </a:lnTo>
                  <a:lnTo>
                    <a:pt x="856538" y="1199146"/>
                  </a:lnTo>
                  <a:lnTo>
                    <a:pt x="856538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55965" y="1275283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4" h="1370964">
                  <a:moveTo>
                    <a:pt x="0" y="1199146"/>
                  </a:moveTo>
                  <a:lnTo>
                    <a:pt x="428269" y="1370457"/>
                  </a:lnTo>
                  <a:lnTo>
                    <a:pt x="856538" y="1199146"/>
                  </a:lnTo>
                  <a:lnTo>
                    <a:pt x="856538" y="0"/>
                  </a:lnTo>
                  <a:lnTo>
                    <a:pt x="428269" y="171310"/>
                  </a:lnTo>
                  <a:lnTo>
                    <a:pt x="0" y="0"/>
                  </a:lnTo>
                  <a:lnTo>
                    <a:pt x="0" y="1199146"/>
                  </a:lnTo>
                  <a:close/>
                </a:path>
              </a:pathLst>
            </a:custGeom>
            <a:ln w="10706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07742" y="1777178"/>
            <a:ext cx="15176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-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2007" y="1256363"/>
            <a:ext cx="461454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1900" spc="-7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Allocation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Allocates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fits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s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" spc="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50568" y="2640342"/>
            <a:ext cx="867410" cy="1381760"/>
            <a:chOff x="1650568" y="2640342"/>
            <a:chExt cx="867410" cy="1381760"/>
          </a:xfrm>
        </p:grpSpPr>
        <p:sp>
          <p:nvSpPr>
            <p:cNvPr id="10" name="object 10"/>
            <p:cNvSpPr/>
            <p:nvPr/>
          </p:nvSpPr>
          <p:spPr>
            <a:xfrm>
              <a:off x="1655965" y="2645740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4" h="1370964">
                  <a:moveTo>
                    <a:pt x="856538" y="0"/>
                  </a:moveTo>
                  <a:lnTo>
                    <a:pt x="428269" y="171310"/>
                  </a:lnTo>
                  <a:lnTo>
                    <a:pt x="0" y="0"/>
                  </a:lnTo>
                  <a:lnTo>
                    <a:pt x="0" y="1199159"/>
                  </a:lnTo>
                  <a:lnTo>
                    <a:pt x="428269" y="1370457"/>
                  </a:lnTo>
                  <a:lnTo>
                    <a:pt x="856538" y="1199159"/>
                  </a:lnTo>
                  <a:lnTo>
                    <a:pt x="856538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55965" y="2645740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4" h="1370964">
                  <a:moveTo>
                    <a:pt x="0" y="1199159"/>
                  </a:moveTo>
                  <a:lnTo>
                    <a:pt x="428269" y="1370457"/>
                  </a:lnTo>
                  <a:lnTo>
                    <a:pt x="856538" y="1199159"/>
                  </a:lnTo>
                  <a:lnTo>
                    <a:pt x="856538" y="0"/>
                  </a:lnTo>
                  <a:lnTo>
                    <a:pt x="428269" y="171310"/>
                  </a:lnTo>
                  <a:lnTo>
                    <a:pt x="0" y="0"/>
                  </a:lnTo>
                  <a:lnTo>
                    <a:pt x="0" y="1199159"/>
                  </a:lnTo>
                  <a:close/>
                </a:path>
              </a:pathLst>
            </a:custGeom>
            <a:ln w="10706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989747" y="3147635"/>
            <a:ext cx="18732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2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1995" y="2626820"/>
            <a:ext cx="519557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Fragmentation</a:t>
            </a:r>
            <a:r>
              <a:rPr sz="1900" spc="-1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Risk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Tends</a:t>
            </a:r>
            <a:r>
              <a:rPr sz="1500" spc="-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00" spc="-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1500" spc="-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external</a:t>
            </a:r>
            <a:r>
              <a:rPr sz="1500" spc="-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fragmentation</a:t>
            </a:r>
            <a:r>
              <a:rPr sz="1500" spc="-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due</a:t>
            </a:r>
            <a:r>
              <a:rPr sz="1500" spc="-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00" spc="-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variable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1500" spc="-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00" spc="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500" spc="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500" spc="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" spc="7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50568" y="4010799"/>
            <a:ext cx="867410" cy="1381760"/>
            <a:chOff x="1650568" y="4010799"/>
            <a:chExt cx="867410" cy="1381760"/>
          </a:xfrm>
        </p:grpSpPr>
        <p:sp>
          <p:nvSpPr>
            <p:cNvPr id="15" name="object 15"/>
            <p:cNvSpPr/>
            <p:nvPr/>
          </p:nvSpPr>
          <p:spPr>
            <a:xfrm>
              <a:off x="1655965" y="4016197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4" h="1370964">
                  <a:moveTo>
                    <a:pt x="856538" y="0"/>
                  </a:moveTo>
                  <a:lnTo>
                    <a:pt x="428269" y="171310"/>
                  </a:lnTo>
                  <a:lnTo>
                    <a:pt x="0" y="0"/>
                  </a:lnTo>
                  <a:lnTo>
                    <a:pt x="0" y="1199159"/>
                  </a:lnTo>
                  <a:lnTo>
                    <a:pt x="428269" y="1370457"/>
                  </a:lnTo>
                  <a:lnTo>
                    <a:pt x="856538" y="1199159"/>
                  </a:lnTo>
                  <a:lnTo>
                    <a:pt x="856538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55965" y="4016197"/>
              <a:ext cx="856615" cy="1370965"/>
            </a:xfrm>
            <a:custGeom>
              <a:avLst/>
              <a:gdLst/>
              <a:ahLst/>
              <a:cxnLst/>
              <a:rect l="l" t="t" r="r" b="b"/>
              <a:pathLst>
                <a:path w="856614" h="1370964">
                  <a:moveTo>
                    <a:pt x="0" y="1199159"/>
                  </a:moveTo>
                  <a:lnTo>
                    <a:pt x="428269" y="1370457"/>
                  </a:lnTo>
                  <a:lnTo>
                    <a:pt x="856538" y="1199159"/>
                  </a:lnTo>
                  <a:lnTo>
                    <a:pt x="856538" y="0"/>
                  </a:lnTo>
                  <a:lnTo>
                    <a:pt x="428269" y="171310"/>
                  </a:lnTo>
                  <a:lnTo>
                    <a:pt x="0" y="0"/>
                  </a:lnTo>
                  <a:lnTo>
                    <a:pt x="0" y="1199159"/>
                  </a:lnTo>
                  <a:close/>
                </a:path>
              </a:pathLst>
            </a:custGeom>
            <a:ln w="10706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985886" y="4518092"/>
            <a:ext cx="19494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28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52013" y="3997283"/>
            <a:ext cx="347091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900" spc="-1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Utilization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7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1500" spc="-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lead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00" spc="-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lower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overall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500" spc="-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ili</a:t>
            </a:r>
            <a:r>
              <a:rPr sz="1500" spc="-1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" spc="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50612" y="5381300"/>
            <a:ext cx="867410" cy="4244975"/>
            <a:chOff x="1650612" y="5381300"/>
            <a:chExt cx="867410" cy="4244975"/>
          </a:xfrm>
        </p:grpSpPr>
        <p:sp>
          <p:nvSpPr>
            <p:cNvPr id="20" name="object 20"/>
            <p:cNvSpPr/>
            <p:nvPr/>
          </p:nvSpPr>
          <p:spPr>
            <a:xfrm>
              <a:off x="1655965" y="5386654"/>
              <a:ext cx="856615" cy="4234815"/>
            </a:xfrm>
            <a:custGeom>
              <a:avLst/>
              <a:gdLst/>
              <a:ahLst/>
              <a:cxnLst/>
              <a:rect l="l" t="t" r="r" b="b"/>
              <a:pathLst>
                <a:path w="856614" h="4234815">
                  <a:moveTo>
                    <a:pt x="856538" y="0"/>
                  </a:moveTo>
                  <a:lnTo>
                    <a:pt x="428269" y="171310"/>
                  </a:lnTo>
                  <a:lnTo>
                    <a:pt x="0" y="0"/>
                  </a:lnTo>
                  <a:lnTo>
                    <a:pt x="0" y="4062904"/>
                  </a:lnTo>
                  <a:lnTo>
                    <a:pt x="428269" y="4234210"/>
                  </a:lnTo>
                  <a:lnTo>
                    <a:pt x="856538" y="4062904"/>
                  </a:lnTo>
                  <a:lnTo>
                    <a:pt x="856538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655965" y="5386654"/>
              <a:ext cx="856615" cy="4234815"/>
            </a:xfrm>
            <a:custGeom>
              <a:avLst/>
              <a:gdLst/>
              <a:ahLst/>
              <a:cxnLst/>
              <a:rect l="l" t="t" r="r" b="b"/>
              <a:pathLst>
                <a:path w="856614" h="4234815">
                  <a:moveTo>
                    <a:pt x="0" y="4062904"/>
                  </a:moveTo>
                  <a:lnTo>
                    <a:pt x="428269" y="4234210"/>
                  </a:lnTo>
                  <a:lnTo>
                    <a:pt x="856538" y="4062904"/>
                  </a:lnTo>
                  <a:lnTo>
                    <a:pt x="856538" y="0"/>
                  </a:lnTo>
                  <a:lnTo>
                    <a:pt x="428269" y="171310"/>
                  </a:lnTo>
                  <a:lnTo>
                    <a:pt x="0" y="0"/>
                  </a:lnTo>
                  <a:lnTo>
                    <a:pt x="0" y="4062904"/>
                  </a:lnTo>
                  <a:close/>
                </a:path>
              </a:pathLst>
            </a:custGeom>
            <a:ln w="10706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983511" y="7325617"/>
            <a:ext cx="20002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3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69463" y="5557964"/>
            <a:ext cx="3664064" cy="3054413"/>
          </a:xfrm>
          <a:prstGeom prst="rect">
            <a:avLst/>
          </a:prstGeom>
        </p:spPr>
      </p:pic>
      <p:pic>
        <p:nvPicPr>
          <p:cNvPr id="24" name="object 2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494" y="9548876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120250"/>
            <a:ext cx="6513195" cy="607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800" spc="-40" dirty="0"/>
              <a:t>Explanation</a:t>
            </a:r>
            <a:r>
              <a:rPr sz="3800" spc="-305" dirty="0"/>
              <a:t> </a:t>
            </a:r>
            <a:r>
              <a:rPr sz="3800" dirty="0"/>
              <a:t>of</a:t>
            </a:r>
            <a:r>
              <a:rPr sz="3800" spc="-305" dirty="0"/>
              <a:t> </a:t>
            </a:r>
            <a:r>
              <a:rPr sz="3800" dirty="0"/>
              <a:t>Worst</a:t>
            </a:r>
            <a:r>
              <a:rPr sz="3800" spc="-305" dirty="0"/>
              <a:t> </a:t>
            </a:r>
            <a:r>
              <a:rPr sz="3800" spc="-114" dirty="0"/>
              <a:t>Fit</a:t>
            </a:r>
            <a:r>
              <a:rPr sz="3800" spc="-305" dirty="0"/>
              <a:t> </a:t>
            </a:r>
            <a:r>
              <a:rPr sz="3800" spc="60" dirty="0"/>
              <a:t>Strategy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1655965" y="2131821"/>
            <a:ext cx="342900" cy="228600"/>
          </a:xfrm>
          <a:custGeom>
            <a:avLst/>
            <a:gdLst/>
            <a:ahLst/>
            <a:cxnLst/>
            <a:rect l="l" t="t" r="r" b="b"/>
            <a:pathLst>
              <a:path w="342900" h="228600">
                <a:moveTo>
                  <a:pt x="304546" y="0"/>
                </a:moveTo>
                <a:lnTo>
                  <a:pt x="38074" y="0"/>
                </a:lnTo>
                <a:lnTo>
                  <a:pt x="23268" y="2995"/>
                </a:lnTo>
                <a:lnTo>
                  <a:pt x="11164" y="11158"/>
                </a:lnTo>
                <a:lnTo>
                  <a:pt x="2997" y="23258"/>
                </a:lnTo>
                <a:lnTo>
                  <a:pt x="0" y="38061"/>
                </a:lnTo>
                <a:lnTo>
                  <a:pt x="0" y="46520"/>
                </a:lnTo>
                <a:lnTo>
                  <a:pt x="2616" y="49961"/>
                </a:lnTo>
                <a:lnTo>
                  <a:pt x="6007" y="52171"/>
                </a:lnTo>
                <a:lnTo>
                  <a:pt x="11354" y="56655"/>
                </a:lnTo>
                <a:lnTo>
                  <a:pt x="15465" y="62296"/>
                </a:lnTo>
                <a:lnTo>
                  <a:pt x="18105" y="68866"/>
                </a:lnTo>
                <a:lnTo>
                  <a:pt x="19037" y="76136"/>
                </a:lnTo>
                <a:lnTo>
                  <a:pt x="18105" y="83406"/>
                </a:lnTo>
                <a:lnTo>
                  <a:pt x="15465" y="89977"/>
                </a:lnTo>
                <a:lnTo>
                  <a:pt x="11354" y="95622"/>
                </a:lnTo>
                <a:lnTo>
                  <a:pt x="6007" y="100114"/>
                </a:lnTo>
                <a:lnTo>
                  <a:pt x="2616" y="102311"/>
                </a:lnTo>
                <a:lnTo>
                  <a:pt x="0" y="105765"/>
                </a:lnTo>
                <a:lnTo>
                  <a:pt x="0" y="209372"/>
                </a:lnTo>
                <a:lnTo>
                  <a:pt x="1494" y="216788"/>
                </a:lnTo>
                <a:lnTo>
                  <a:pt x="5570" y="222838"/>
                </a:lnTo>
                <a:lnTo>
                  <a:pt x="11621" y="226915"/>
                </a:lnTo>
                <a:lnTo>
                  <a:pt x="19037" y="228409"/>
                </a:lnTo>
                <a:lnTo>
                  <a:pt x="323583" y="228409"/>
                </a:lnTo>
                <a:lnTo>
                  <a:pt x="330999" y="226915"/>
                </a:lnTo>
                <a:lnTo>
                  <a:pt x="337050" y="222838"/>
                </a:lnTo>
                <a:lnTo>
                  <a:pt x="341126" y="216788"/>
                </a:lnTo>
                <a:lnTo>
                  <a:pt x="342620" y="209372"/>
                </a:lnTo>
                <a:lnTo>
                  <a:pt x="19037" y="209372"/>
                </a:lnTo>
                <a:lnTo>
                  <a:pt x="19037" y="152273"/>
                </a:lnTo>
                <a:lnTo>
                  <a:pt x="342620" y="152273"/>
                </a:lnTo>
                <a:lnTo>
                  <a:pt x="342620" y="133235"/>
                </a:lnTo>
                <a:lnTo>
                  <a:pt x="19037" y="133235"/>
                </a:lnTo>
                <a:lnTo>
                  <a:pt x="19037" y="114198"/>
                </a:lnTo>
                <a:lnTo>
                  <a:pt x="26882" y="106783"/>
                </a:lnTo>
                <a:lnTo>
                  <a:pt x="32885" y="97758"/>
                </a:lnTo>
                <a:lnTo>
                  <a:pt x="36723" y="87437"/>
                </a:lnTo>
                <a:lnTo>
                  <a:pt x="38074" y="76136"/>
                </a:lnTo>
                <a:lnTo>
                  <a:pt x="36723" y="64827"/>
                </a:lnTo>
                <a:lnTo>
                  <a:pt x="32885" y="54494"/>
                </a:lnTo>
                <a:lnTo>
                  <a:pt x="26882" y="45463"/>
                </a:lnTo>
                <a:lnTo>
                  <a:pt x="19037" y="38061"/>
                </a:lnTo>
                <a:lnTo>
                  <a:pt x="20531" y="30653"/>
                </a:lnTo>
                <a:lnTo>
                  <a:pt x="24607" y="24606"/>
                </a:lnTo>
                <a:lnTo>
                  <a:pt x="30658" y="20531"/>
                </a:lnTo>
                <a:lnTo>
                  <a:pt x="38074" y="19037"/>
                </a:lnTo>
                <a:lnTo>
                  <a:pt x="336777" y="19037"/>
                </a:lnTo>
                <a:lnTo>
                  <a:pt x="331460" y="11158"/>
                </a:lnTo>
                <a:lnTo>
                  <a:pt x="319356" y="2995"/>
                </a:lnTo>
                <a:lnTo>
                  <a:pt x="304546" y="0"/>
                </a:lnTo>
                <a:close/>
              </a:path>
              <a:path w="342900" h="228600">
                <a:moveTo>
                  <a:pt x="71856" y="190347"/>
                </a:moveTo>
                <a:lnTo>
                  <a:pt x="61391" y="190347"/>
                </a:lnTo>
                <a:lnTo>
                  <a:pt x="57111" y="194627"/>
                </a:lnTo>
                <a:lnTo>
                  <a:pt x="57111" y="209372"/>
                </a:lnTo>
                <a:lnTo>
                  <a:pt x="76136" y="209372"/>
                </a:lnTo>
                <a:lnTo>
                  <a:pt x="76136" y="194627"/>
                </a:lnTo>
                <a:lnTo>
                  <a:pt x="71856" y="190347"/>
                </a:lnTo>
                <a:close/>
              </a:path>
              <a:path w="342900" h="228600">
                <a:moveTo>
                  <a:pt x="124206" y="190347"/>
                </a:moveTo>
                <a:lnTo>
                  <a:pt x="113728" y="190347"/>
                </a:lnTo>
                <a:lnTo>
                  <a:pt x="109448" y="194627"/>
                </a:lnTo>
                <a:lnTo>
                  <a:pt x="109448" y="209372"/>
                </a:lnTo>
                <a:lnTo>
                  <a:pt x="128485" y="209372"/>
                </a:lnTo>
                <a:lnTo>
                  <a:pt x="128485" y="194627"/>
                </a:lnTo>
                <a:lnTo>
                  <a:pt x="124206" y="190347"/>
                </a:lnTo>
                <a:close/>
              </a:path>
              <a:path w="342900" h="228600">
                <a:moveTo>
                  <a:pt x="176542" y="190347"/>
                </a:moveTo>
                <a:lnTo>
                  <a:pt x="166077" y="190347"/>
                </a:lnTo>
                <a:lnTo>
                  <a:pt x="161798" y="194627"/>
                </a:lnTo>
                <a:lnTo>
                  <a:pt x="161798" y="209372"/>
                </a:lnTo>
                <a:lnTo>
                  <a:pt x="180822" y="209372"/>
                </a:lnTo>
                <a:lnTo>
                  <a:pt x="180822" y="194627"/>
                </a:lnTo>
                <a:lnTo>
                  <a:pt x="176542" y="190347"/>
                </a:lnTo>
                <a:close/>
              </a:path>
              <a:path w="342900" h="228600">
                <a:moveTo>
                  <a:pt x="228892" y="190347"/>
                </a:moveTo>
                <a:lnTo>
                  <a:pt x="218414" y="190347"/>
                </a:lnTo>
                <a:lnTo>
                  <a:pt x="214134" y="194627"/>
                </a:lnTo>
                <a:lnTo>
                  <a:pt x="214134" y="209372"/>
                </a:lnTo>
                <a:lnTo>
                  <a:pt x="233172" y="209372"/>
                </a:lnTo>
                <a:lnTo>
                  <a:pt x="233172" y="194627"/>
                </a:lnTo>
                <a:lnTo>
                  <a:pt x="228892" y="190347"/>
                </a:lnTo>
                <a:close/>
              </a:path>
              <a:path w="342900" h="228600">
                <a:moveTo>
                  <a:pt x="281241" y="190347"/>
                </a:moveTo>
                <a:lnTo>
                  <a:pt x="270764" y="190347"/>
                </a:lnTo>
                <a:lnTo>
                  <a:pt x="266484" y="194627"/>
                </a:lnTo>
                <a:lnTo>
                  <a:pt x="266484" y="209372"/>
                </a:lnTo>
                <a:lnTo>
                  <a:pt x="285521" y="209372"/>
                </a:lnTo>
                <a:lnTo>
                  <a:pt x="285521" y="194627"/>
                </a:lnTo>
                <a:lnTo>
                  <a:pt x="281241" y="190347"/>
                </a:lnTo>
                <a:close/>
              </a:path>
              <a:path w="342900" h="228600">
                <a:moveTo>
                  <a:pt x="342620" y="152273"/>
                </a:moveTo>
                <a:lnTo>
                  <a:pt x="323583" y="152273"/>
                </a:lnTo>
                <a:lnTo>
                  <a:pt x="323583" y="209372"/>
                </a:lnTo>
                <a:lnTo>
                  <a:pt x="342620" y="209372"/>
                </a:lnTo>
                <a:lnTo>
                  <a:pt x="342620" y="152273"/>
                </a:lnTo>
                <a:close/>
              </a:path>
              <a:path w="342900" h="228600">
                <a:moveTo>
                  <a:pt x="336777" y="19037"/>
                </a:moveTo>
                <a:lnTo>
                  <a:pt x="304546" y="19037"/>
                </a:lnTo>
                <a:lnTo>
                  <a:pt x="311962" y="20531"/>
                </a:lnTo>
                <a:lnTo>
                  <a:pt x="318012" y="24606"/>
                </a:lnTo>
                <a:lnTo>
                  <a:pt x="322089" y="30653"/>
                </a:lnTo>
                <a:lnTo>
                  <a:pt x="323583" y="38061"/>
                </a:lnTo>
                <a:lnTo>
                  <a:pt x="315738" y="45484"/>
                </a:lnTo>
                <a:lnTo>
                  <a:pt x="309735" y="54513"/>
                </a:lnTo>
                <a:lnTo>
                  <a:pt x="305897" y="64834"/>
                </a:lnTo>
                <a:lnTo>
                  <a:pt x="304546" y="76136"/>
                </a:lnTo>
                <a:lnTo>
                  <a:pt x="305897" y="87446"/>
                </a:lnTo>
                <a:lnTo>
                  <a:pt x="309735" y="97782"/>
                </a:lnTo>
                <a:lnTo>
                  <a:pt x="315738" y="106809"/>
                </a:lnTo>
                <a:lnTo>
                  <a:pt x="323583" y="114198"/>
                </a:lnTo>
                <a:lnTo>
                  <a:pt x="323583" y="133235"/>
                </a:lnTo>
                <a:lnTo>
                  <a:pt x="342620" y="133235"/>
                </a:lnTo>
                <a:lnTo>
                  <a:pt x="342620" y="105765"/>
                </a:lnTo>
                <a:lnTo>
                  <a:pt x="340004" y="102311"/>
                </a:lnTo>
                <a:lnTo>
                  <a:pt x="336613" y="100114"/>
                </a:lnTo>
                <a:lnTo>
                  <a:pt x="331266" y="95622"/>
                </a:lnTo>
                <a:lnTo>
                  <a:pt x="327155" y="89977"/>
                </a:lnTo>
                <a:lnTo>
                  <a:pt x="324515" y="83406"/>
                </a:lnTo>
                <a:lnTo>
                  <a:pt x="323583" y="76136"/>
                </a:lnTo>
                <a:lnTo>
                  <a:pt x="324515" y="68866"/>
                </a:lnTo>
                <a:lnTo>
                  <a:pt x="327155" y="62296"/>
                </a:lnTo>
                <a:lnTo>
                  <a:pt x="331266" y="56655"/>
                </a:lnTo>
                <a:lnTo>
                  <a:pt x="336613" y="52171"/>
                </a:lnTo>
                <a:lnTo>
                  <a:pt x="340004" y="49961"/>
                </a:lnTo>
                <a:lnTo>
                  <a:pt x="342620" y="46520"/>
                </a:lnTo>
                <a:lnTo>
                  <a:pt x="342620" y="38061"/>
                </a:lnTo>
                <a:lnTo>
                  <a:pt x="339625" y="23258"/>
                </a:lnTo>
                <a:lnTo>
                  <a:pt x="336777" y="19037"/>
                </a:lnTo>
                <a:close/>
              </a:path>
              <a:path w="342900" h="228600">
                <a:moveTo>
                  <a:pt x="100406" y="38061"/>
                </a:moveTo>
                <a:lnTo>
                  <a:pt x="89941" y="38061"/>
                </a:lnTo>
                <a:lnTo>
                  <a:pt x="85661" y="42354"/>
                </a:lnTo>
                <a:lnTo>
                  <a:pt x="85661" y="109918"/>
                </a:lnTo>
                <a:lnTo>
                  <a:pt x="89941" y="114198"/>
                </a:lnTo>
                <a:lnTo>
                  <a:pt x="100406" y="114198"/>
                </a:lnTo>
                <a:lnTo>
                  <a:pt x="104686" y="109918"/>
                </a:lnTo>
                <a:lnTo>
                  <a:pt x="104686" y="42354"/>
                </a:lnTo>
                <a:lnTo>
                  <a:pt x="100406" y="38061"/>
                </a:lnTo>
                <a:close/>
              </a:path>
              <a:path w="342900" h="228600">
                <a:moveTo>
                  <a:pt x="176542" y="38061"/>
                </a:moveTo>
                <a:lnTo>
                  <a:pt x="166077" y="38061"/>
                </a:lnTo>
                <a:lnTo>
                  <a:pt x="161798" y="42354"/>
                </a:lnTo>
                <a:lnTo>
                  <a:pt x="161798" y="109918"/>
                </a:lnTo>
                <a:lnTo>
                  <a:pt x="166077" y="114198"/>
                </a:lnTo>
                <a:lnTo>
                  <a:pt x="176542" y="114198"/>
                </a:lnTo>
                <a:lnTo>
                  <a:pt x="180822" y="109918"/>
                </a:lnTo>
                <a:lnTo>
                  <a:pt x="180822" y="42354"/>
                </a:lnTo>
                <a:lnTo>
                  <a:pt x="176542" y="38061"/>
                </a:lnTo>
                <a:close/>
              </a:path>
              <a:path w="342900" h="228600">
                <a:moveTo>
                  <a:pt x="252679" y="38061"/>
                </a:moveTo>
                <a:lnTo>
                  <a:pt x="242214" y="38061"/>
                </a:lnTo>
                <a:lnTo>
                  <a:pt x="237934" y="42354"/>
                </a:lnTo>
                <a:lnTo>
                  <a:pt x="237934" y="109918"/>
                </a:lnTo>
                <a:lnTo>
                  <a:pt x="242214" y="114198"/>
                </a:lnTo>
                <a:lnTo>
                  <a:pt x="252679" y="114198"/>
                </a:lnTo>
                <a:lnTo>
                  <a:pt x="256971" y="109918"/>
                </a:lnTo>
                <a:lnTo>
                  <a:pt x="256971" y="42354"/>
                </a:lnTo>
                <a:lnTo>
                  <a:pt x="252679" y="38061"/>
                </a:lnTo>
                <a:close/>
              </a:path>
            </a:pathLst>
          </a:custGeom>
          <a:solidFill>
            <a:srgbClr val="2B0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38515" y="2553051"/>
            <a:ext cx="1783714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800" spc="-1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Wastage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8513" y="2899502"/>
            <a:ext cx="233553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Allocates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largest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available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partition</a:t>
            </a:r>
            <a:r>
              <a:rPr sz="4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400" spc="3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1500" spc="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leading</a:t>
            </a:r>
            <a:r>
              <a:rPr sz="1500" spc="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wasted</a:t>
            </a:r>
            <a:r>
              <a:rPr sz="1500" spc="1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4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18228" y="2074722"/>
            <a:ext cx="214629" cy="342900"/>
          </a:xfrm>
          <a:custGeom>
            <a:avLst/>
            <a:gdLst/>
            <a:ahLst/>
            <a:cxnLst/>
            <a:rect l="l" t="t" r="r" b="b"/>
            <a:pathLst>
              <a:path w="214629" h="342900">
                <a:moveTo>
                  <a:pt x="171310" y="0"/>
                </a:moveTo>
                <a:lnTo>
                  <a:pt x="42824" y="0"/>
                </a:lnTo>
                <a:lnTo>
                  <a:pt x="26167" y="3369"/>
                </a:lnTo>
                <a:lnTo>
                  <a:pt x="12553" y="12553"/>
                </a:lnTo>
                <a:lnTo>
                  <a:pt x="3369" y="26167"/>
                </a:lnTo>
                <a:lnTo>
                  <a:pt x="0" y="42824"/>
                </a:lnTo>
                <a:lnTo>
                  <a:pt x="0" y="235546"/>
                </a:lnTo>
                <a:lnTo>
                  <a:pt x="8411" y="277231"/>
                </a:lnTo>
                <a:lnTo>
                  <a:pt x="31351" y="311261"/>
                </a:lnTo>
                <a:lnTo>
                  <a:pt x="65381" y="334198"/>
                </a:lnTo>
                <a:lnTo>
                  <a:pt x="107061" y="342607"/>
                </a:lnTo>
                <a:lnTo>
                  <a:pt x="148747" y="334198"/>
                </a:lnTo>
                <a:lnTo>
                  <a:pt x="168041" y="321195"/>
                </a:lnTo>
                <a:lnTo>
                  <a:pt x="107061" y="321195"/>
                </a:lnTo>
                <a:lnTo>
                  <a:pt x="73720" y="314465"/>
                </a:lnTo>
                <a:lnTo>
                  <a:pt x="46496" y="296111"/>
                </a:lnTo>
                <a:lnTo>
                  <a:pt x="28142" y="268887"/>
                </a:lnTo>
                <a:lnTo>
                  <a:pt x="21412" y="235546"/>
                </a:lnTo>
                <a:lnTo>
                  <a:pt x="21412" y="42824"/>
                </a:lnTo>
                <a:lnTo>
                  <a:pt x="23091" y="34479"/>
                </a:lnTo>
                <a:lnTo>
                  <a:pt x="27674" y="27674"/>
                </a:lnTo>
                <a:lnTo>
                  <a:pt x="34479" y="23091"/>
                </a:lnTo>
                <a:lnTo>
                  <a:pt x="42824" y="21412"/>
                </a:lnTo>
                <a:lnTo>
                  <a:pt x="207557" y="21412"/>
                </a:lnTo>
                <a:lnTo>
                  <a:pt x="201580" y="12553"/>
                </a:lnTo>
                <a:lnTo>
                  <a:pt x="187967" y="3369"/>
                </a:lnTo>
                <a:lnTo>
                  <a:pt x="171310" y="0"/>
                </a:lnTo>
                <a:close/>
              </a:path>
              <a:path w="214629" h="342900">
                <a:moveTo>
                  <a:pt x="207557" y="21412"/>
                </a:moveTo>
                <a:lnTo>
                  <a:pt x="171310" y="21412"/>
                </a:lnTo>
                <a:lnTo>
                  <a:pt x="179654" y="23091"/>
                </a:lnTo>
                <a:lnTo>
                  <a:pt x="186459" y="27674"/>
                </a:lnTo>
                <a:lnTo>
                  <a:pt x="191043" y="34479"/>
                </a:lnTo>
                <a:lnTo>
                  <a:pt x="192722" y="42824"/>
                </a:lnTo>
                <a:lnTo>
                  <a:pt x="192722" y="235546"/>
                </a:lnTo>
                <a:lnTo>
                  <a:pt x="185992" y="268887"/>
                </a:lnTo>
                <a:lnTo>
                  <a:pt x="167636" y="296111"/>
                </a:lnTo>
                <a:lnTo>
                  <a:pt x="140408" y="314465"/>
                </a:lnTo>
                <a:lnTo>
                  <a:pt x="107061" y="321195"/>
                </a:lnTo>
                <a:lnTo>
                  <a:pt x="168041" y="321195"/>
                </a:lnTo>
                <a:lnTo>
                  <a:pt x="182781" y="311261"/>
                </a:lnTo>
                <a:lnTo>
                  <a:pt x="205723" y="277231"/>
                </a:lnTo>
                <a:lnTo>
                  <a:pt x="214134" y="235546"/>
                </a:lnTo>
                <a:lnTo>
                  <a:pt x="214134" y="42824"/>
                </a:lnTo>
                <a:lnTo>
                  <a:pt x="210765" y="26167"/>
                </a:lnTo>
                <a:lnTo>
                  <a:pt x="207557" y="21412"/>
                </a:lnTo>
                <a:close/>
              </a:path>
              <a:path w="214629" h="342900">
                <a:moveTo>
                  <a:pt x="112039" y="224840"/>
                </a:moveTo>
                <a:lnTo>
                  <a:pt x="102095" y="224840"/>
                </a:lnTo>
                <a:lnTo>
                  <a:pt x="97320" y="225793"/>
                </a:lnTo>
                <a:lnTo>
                  <a:pt x="69596" y="257340"/>
                </a:lnTo>
                <a:lnTo>
                  <a:pt x="69596" y="267284"/>
                </a:lnTo>
                <a:lnTo>
                  <a:pt x="97320" y="298831"/>
                </a:lnTo>
                <a:lnTo>
                  <a:pt x="102095" y="299783"/>
                </a:lnTo>
                <a:lnTo>
                  <a:pt x="112039" y="299783"/>
                </a:lnTo>
                <a:lnTo>
                  <a:pt x="140975" y="278371"/>
                </a:lnTo>
                <a:lnTo>
                  <a:pt x="104940" y="278371"/>
                </a:lnTo>
                <a:lnTo>
                  <a:pt x="102895" y="277964"/>
                </a:lnTo>
                <a:lnTo>
                  <a:pt x="91008" y="264439"/>
                </a:lnTo>
                <a:lnTo>
                  <a:pt x="91008" y="260184"/>
                </a:lnTo>
                <a:lnTo>
                  <a:pt x="104940" y="246253"/>
                </a:lnTo>
                <a:lnTo>
                  <a:pt x="140975" y="246253"/>
                </a:lnTo>
                <a:lnTo>
                  <a:pt x="139788" y="243382"/>
                </a:lnTo>
                <a:lnTo>
                  <a:pt x="137083" y="239331"/>
                </a:lnTo>
                <a:lnTo>
                  <a:pt x="130048" y="232308"/>
                </a:lnTo>
                <a:lnTo>
                  <a:pt x="125996" y="229590"/>
                </a:lnTo>
                <a:lnTo>
                  <a:pt x="116814" y="225793"/>
                </a:lnTo>
                <a:lnTo>
                  <a:pt x="112039" y="224840"/>
                </a:lnTo>
                <a:close/>
              </a:path>
              <a:path w="214629" h="342900">
                <a:moveTo>
                  <a:pt x="140975" y="246253"/>
                </a:moveTo>
                <a:lnTo>
                  <a:pt x="109194" y="246253"/>
                </a:lnTo>
                <a:lnTo>
                  <a:pt x="111239" y="246659"/>
                </a:lnTo>
                <a:lnTo>
                  <a:pt x="115176" y="248285"/>
                </a:lnTo>
                <a:lnTo>
                  <a:pt x="123126" y="260184"/>
                </a:lnTo>
                <a:lnTo>
                  <a:pt x="123126" y="264439"/>
                </a:lnTo>
                <a:lnTo>
                  <a:pt x="109194" y="278371"/>
                </a:lnTo>
                <a:lnTo>
                  <a:pt x="140975" y="278371"/>
                </a:lnTo>
                <a:lnTo>
                  <a:pt x="143586" y="272059"/>
                </a:lnTo>
                <a:lnTo>
                  <a:pt x="144538" y="267284"/>
                </a:lnTo>
                <a:lnTo>
                  <a:pt x="144538" y="257340"/>
                </a:lnTo>
                <a:lnTo>
                  <a:pt x="143586" y="252564"/>
                </a:lnTo>
                <a:lnTo>
                  <a:pt x="140975" y="246253"/>
                </a:lnTo>
                <a:close/>
              </a:path>
              <a:path w="214629" h="342900">
                <a:moveTo>
                  <a:pt x="112039" y="133832"/>
                </a:moveTo>
                <a:lnTo>
                  <a:pt x="102095" y="133832"/>
                </a:lnTo>
                <a:lnTo>
                  <a:pt x="97320" y="134785"/>
                </a:lnTo>
                <a:lnTo>
                  <a:pt x="69596" y="166331"/>
                </a:lnTo>
                <a:lnTo>
                  <a:pt x="69596" y="176276"/>
                </a:lnTo>
                <a:lnTo>
                  <a:pt x="97320" y="207822"/>
                </a:lnTo>
                <a:lnTo>
                  <a:pt x="102095" y="208775"/>
                </a:lnTo>
                <a:lnTo>
                  <a:pt x="112039" y="208775"/>
                </a:lnTo>
                <a:lnTo>
                  <a:pt x="143586" y="181051"/>
                </a:lnTo>
                <a:lnTo>
                  <a:pt x="144538" y="176276"/>
                </a:lnTo>
                <a:lnTo>
                  <a:pt x="144538" y="166331"/>
                </a:lnTo>
                <a:lnTo>
                  <a:pt x="116814" y="134785"/>
                </a:lnTo>
                <a:lnTo>
                  <a:pt x="112039" y="133832"/>
                </a:lnTo>
                <a:close/>
              </a:path>
              <a:path w="214629" h="342900">
                <a:moveTo>
                  <a:pt x="112039" y="42824"/>
                </a:moveTo>
                <a:lnTo>
                  <a:pt x="102095" y="42824"/>
                </a:lnTo>
                <a:lnTo>
                  <a:pt x="97320" y="43776"/>
                </a:lnTo>
                <a:lnTo>
                  <a:pt x="69596" y="75323"/>
                </a:lnTo>
                <a:lnTo>
                  <a:pt x="69596" y="85267"/>
                </a:lnTo>
                <a:lnTo>
                  <a:pt x="97320" y="116827"/>
                </a:lnTo>
                <a:lnTo>
                  <a:pt x="102095" y="117767"/>
                </a:lnTo>
                <a:lnTo>
                  <a:pt x="112039" y="117767"/>
                </a:lnTo>
                <a:lnTo>
                  <a:pt x="140975" y="96354"/>
                </a:lnTo>
                <a:lnTo>
                  <a:pt x="104940" y="96354"/>
                </a:lnTo>
                <a:lnTo>
                  <a:pt x="102895" y="95948"/>
                </a:lnTo>
                <a:lnTo>
                  <a:pt x="91008" y="82423"/>
                </a:lnTo>
                <a:lnTo>
                  <a:pt x="91008" y="78168"/>
                </a:lnTo>
                <a:lnTo>
                  <a:pt x="104940" y="64236"/>
                </a:lnTo>
                <a:lnTo>
                  <a:pt x="140975" y="64236"/>
                </a:lnTo>
                <a:lnTo>
                  <a:pt x="139788" y="61366"/>
                </a:lnTo>
                <a:lnTo>
                  <a:pt x="137083" y="57315"/>
                </a:lnTo>
                <a:lnTo>
                  <a:pt x="130048" y="50292"/>
                </a:lnTo>
                <a:lnTo>
                  <a:pt x="125996" y="47574"/>
                </a:lnTo>
                <a:lnTo>
                  <a:pt x="116814" y="43776"/>
                </a:lnTo>
                <a:lnTo>
                  <a:pt x="112039" y="42824"/>
                </a:lnTo>
                <a:close/>
              </a:path>
              <a:path w="214629" h="342900">
                <a:moveTo>
                  <a:pt x="140975" y="64236"/>
                </a:moveTo>
                <a:lnTo>
                  <a:pt x="109194" y="64236"/>
                </a:lnTo>
                <a:lnTo>
                  <a:pt x="111239" y="64643"/>
                </a:lnTo>
                <a:lnTo>
                  <a:pt x="115176" y="66268"/>
                </a:lnTo>
                <a:lnTo>
                  <a:pt x="123126" y="78168"/>
                </a:lnTo>
                <a:lnTo>
                  <a:pt x="123126" y="82423"/>
                </a:lnTo>
                <a:lnTo>
                  <a:pt x="109194" y="96354"/>
                </a:lnTo>
                <a:lnTo>
                  <a:pt x="140975" y="96354"/>
                </a:lnTo>
                <a:lnTo>
                  <a:pt x="143586" y="90043"/>
                </a:lnTo>
                <a:lnTo>
                  <a:pt x="144538" y="85267"/>
                </a:lnTo>
                <a:lnTo>
                  <a:pt x="144538" y="75323"/>
                </a:lnTo>
                <a:lnTo>
                  <a:pt x="143586" y="70548"/>
                </a:lnTo>
                <a:lnTo>
                  <a:pt x="140975" y="64236"/>
                </a:lnTo>
                <a:close/>
              </a:path>
            </a:pathLst>
          </a:custGeom>
          <a:solidFill>
            <a:srgbClr val="2B0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36529" y="2553051"/>
            <a:ext cx="205232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1800" spc="-1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Impact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6528" y="2899502"/>
            <a:ext cx="233616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Slower</a:t>
            </a:r>
            <a:r>
              <a:rPr sz="1500" spc="-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1500" spc="-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1500" spc="-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experienced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due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increased </a:t>
            </a:r>
            <a:r>
              <a:rPr sz="1500" spc="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wastage</a:t>
            </a:r>
            <a:r>
              <a:rPr sz="400" spc="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52013" y="2074722"/>
            <a:ext cx="342900" cy="476250"/>
            <a:chOff x="7252013" y="2074722"/>
            <a:chExt cx="342900" cy="476250"/>
          </a:xfrm>
        </p:grpSpPr>
        <p:sp>
          <p:nvSpPr>
            <p:cNvPr id="10" name="object 10"/>
            <p:cNvSpPr/>
            <p:nvPr/>
          </p:nvSpPr>
          <p:spPr>
            <a:xfrm>
              <a:off x="7252013" y="2074722"/>
              <a:ext cx="342900" cy="476250"/>
            </a:xfrm>
            <a:custGeom>
              <a:avLst/>
              <a:gdLst/>
              <a:ahLst/>
              <a:cxnLst/>
              <a:rect l="l" t="t" r="r" b="b"/>
              <a:pathLst>
                <a:path w="342900" h="476250">
                  <a:moveTo>
                    <a:pt x="286884" y="0"/>
                  </a:moveTo>
                  <a:lnTo>
                    <a:pt x="55718" y="0"/>
                  </a:lnTo>
                  <a:lnTo>
                    <a:pt x="47514" y="1625"/>
                  </a:lnTo>
                  <a:lnTo>
                    <a:pt x="12780" y="24841"/>
                  </a:lnTo>
                  <a:lnTo>
                    <a:pt x="0" y="55670"/>
                  </a:lnTo>
                  <a:lnTo>
                    <a:pt x="0" y="420173"/>
                  </a:lnTo>
                  <a:lnTo>
                    <a:pt x="24832" y="463054"/>
                  </a:lnTo>
                  <a:lnTo>
                    <a:pt x="55718" y="475843"/>
                  </a:lnTo>
                  <a:lnTo>
                    <a:pt x="286884" y="475843"/>
                  </a:lnTo>
                  <a:lnTo>
                    <a:pt x="329822" y="451015"/>
                  </a:lnTo>
                  <a:lnTo>
                    <a:pt x="342602" y="420173"/>
                  </a:lnTo>
                  <a:lnTo>
                    <a:pt x="342602" y="55670"/>
                  </a:lnTo>
                  <a:lnTo>
                    <a:pt x="317770" y="12788"/>
                  </a:lnTo>
                  <a:lnTo>
                    <a:pt x="286884" y="0"/>
                  </a:lnTo>
                  <a:close/>
                </a:path>
              </a:pathLst>
            </a:custGeom>
            <a:solidFill>
              <a:srgbClr val="E5E0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37653" y="2237701"/>
              <a:ext cx="171310" cy="149898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2004" y="2721889"/>
            <a:ext cx="2541053" cy="1684515"/>
          </a:xfrm>
          <a:prstGeom prst="rect">
            <a:avLst/>
          </a:prstGeom>
        </p:spPr>
      </p:pic>
      <p:pic>
        <p:nvPicPr>
          <p:cNvPr id="13" name="object 13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681755"/>
            <a:ext cx="7805420" cy="114998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endParaRPr sz="300"/>
          </a:p>
          <a:p>
            <a:pPr marL="12700" marR="5080">
              <a:lnSpc>
                <a:spcPts val="4270"/>
              </a:lnSpc>
            </a:pPr>
            <a:r>
              <a:rPr sz="3800" dirty="0"/>
              <a:t>Comparison</a:t>
            </a:r>
            <a:r>
              <a:rPr sz="3800" spc="-254" dirty="0"/>
              <a:t> </a:t>
            </a:r>
            <a:r>
              <a:rPr sz="3800" dirty="0"/>
              <a:t>of</a:t>
            </a:r>
            <a:r>
              <a:rPr sz="3800" spc="-254" dirty="0"/>
              <a:t> </a:t>
            </a:r>
            <a:r>
              <a:rPr sz="3800" spc="145" dirty="0"/>
              <a:t>Best</a:t>
            </a:r>
            <a:r>
              <a:rPr sz="1800" spc="145" dirty="0"/>
              <a:t>,</a:t>
            </a:r>
            <a:r>
              <a:rPr sz="1800" spc="105" dirty="0"/>
              <a:t> </a:t>
            </a:r>
            <a:r>
              <a:rPr sz="3800" dirty="0"/>
              <a:t>First</a:t>
            </a:r>
            <a:r>
              <a:rPr sz="3800" spc="-254" dirty="0"/>
              <a:t> </a:t>
            </a:r>
            <a:r>
              <a:rPr sz="3800" spc="135" dirty="0"/>
              <a:t>and</a:t>
            </a:r>
            <a:r>
              <a:rPr sz="3800" spc="-254" dirty="0"/>
              <a:t> </a:t>
            </a:r>
            <a:r>
              <a:rPr sz="3800" spc="135" dirty="0"/>
              <a:t>Worst</a:t>
            </a:r>
            <a:r>
              <a:rPr sz="1800" spc="135" dirty="0"/>
              <a:t>-</a:t>
            </a:r>
            <a:r>
              <a:rPr sz="3800" spc="-25" dirty="0"/>
              <a:t>Fit </a:t>
            </a:r>
            <a:r>
              <a:rPr sz="3800" spc="70" dirty="0"/>
              <a:t>Strategies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638521" y="3238313"/>
            <a:ext cx="77025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1750" spc="-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Fit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513" y="3641852"/>
            <a:ext cx="185737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500" spc="-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Minimizes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wastage</a:t>
            </a:r>
            <a:r>
              <a:rPr sz="4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400" spc="2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potential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internal fragmentation</a:t>
            </a:r>
            <a:r>
              <a:rPr sz="4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9279" y="3238314"/>
            <a:ext cx="76517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750" spc="-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Fit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9278" y="3641852"/>
            <a:ext cx="220789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allocation</a:t>
            </a:r>
            <a:r>
              <a:rPr sz="4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400" spc="2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risk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external</a:t>
            </a:r>
            <a:r>
              <a:rPr sz="1500" spc="-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fragmentation</a:t>
            </a:r>
            <a:r>
              <a:rPr sz="4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0056" y="3238314"/>
            <a:ext cx="922019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Worst</a:t>
            </a:r>
            <a:r>
              <a:rPr sz="1750" spc="-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5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Fit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60053" y="3641852"/>
            <a:ext cx="227901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500" spc="-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Higher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wastage</a:t>
            </a:r>
            <a:r>
              <a:rPr sz="4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400" spc="254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potential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slower</a:t>
            </a:r>
            <a:r>
              <a:rPr sz="1500" spc="-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4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object 9">
            <a:hlinkClick r:id="rId1"/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77000"/>
          </a:xfrm>
          <a:custGeom>
            <a:avLst/>
            <a:gdLst/>
            <a:ahLst/>
            <a:cxnLst/>
            <a:rect l="l" t="t" r="r" b="b"/>
            <a:pathLst>
              <a:path w="11430000" h="6477000">
                <a:moveTo>
                  <a:pt x="11429999" y="0"/>
                </a:moveTo>
                <a:lnTo>
                  <a:pt x="0" y="0"/>
                </a:lnTo>
                <a:lnTo>
                  <a:pt x="0" y="6476999"/>
                </a:lnTo>
                <a:lnTo>
                  <a:pt x="11429999" y="6476999"/>
                </a:lnTo>
                <a:lnTo>
                  <a:pt x="11429999" y="0"/>
                </a:lnTo>
                <a:close/>
              </a:path>
            </a:pathLst>
          </a:custGeom>
          <a:solidFill>
            <a:srgbClr val="27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210" dirty="0"/>
              <a:t>Result</a:t>
            </a:r>
            <a:endParaRPr spc="210" dirty="0"/>
          </a:p>
        </p:txBody>
      </p:sp>
      <p:sp>
        <p:nvSpPr>
          <p:cNvPr id="4" name="object 4"/>
          <p:cNvSpPr txBox="1"/>
          <p:nvPr/>
        </p:nvSpPr>
        <p:spPr>
          <a:xfrm>
            <a:off x="3359175" y="1800477"/>
            <a:ext cx="539750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22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—</a:t>
            </a:r>
            <a:endParaRPr sz="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8509" y="2109592"/>
            <a:ext cx="3855720" cy="386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20000"/>
              </a:lnSpc>
            </a:pP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Master</a:t>
            </a:r>
            <a:r>
              <a:rPr sz="12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sz="1200" spc="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comprehensively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analyzed</a:t>
            </a:r>
            <a:r>
              <a:rPr sz="1500" spc="6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500" spc="6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allocation</a:t>
            </a:r>
            <a:r>
              <a:rPr sz="1500" spc="6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strategies</a:t>
            </a:r>
            <a:r>
              <a:rPr sz="12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—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500" spc="6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Fit</a:t>
            </a:r>
            <a:r>
              <a:rPr sz="12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1500" spc="1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Fit</a:t>
            </a:r>
            <a:r>
              <a:rPr sz="12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9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00" spc="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Worst</a:t>
            </a:r>
            <a:r>
              <a:rPr sz="1500" spc="1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Fit</a:t>
            </a:r>
            <a:r>
              <a:rPr sz="12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—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under</a:t>
            </a:r>
            <a:r>
              <a:rPr sz="1500" spc="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1500" spc="1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conditions</a:t>
            </a:r>
            <a:r>
              <a:rPr sz="12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1500" spc="-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practical</a:t>
            </a:r>
            <a:r>
              <a:rPr sz="1500" spc="-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implementation</a:t>
            </a:r>
            <a:r>
              <a:rPr sz="1500" spc="-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experimentation</a:t>
            </a:r>
            <a:r>
              <a:rPr sz="12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1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500" spc="-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evaluated</a:t>
            </a:r>
            <a:r>
              <a:rPr sz="1500" spc="-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1500" spc="-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performance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500" spc="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500" spc="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metrics</a:t>
            </a:r>
            <a:r>
              <a:rPr sz="1500" spc="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500" spc="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500" spc="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fragmentation</a:t>
            </a:r>
            <a:r>
              <a:rPr sz="12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overhead</a:t>
            </a:r>
            <a:r>
              <a:rPr sz="12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1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00" spc="6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throughput</a:t>
            </a:r>
            <a:r>
              <a:rPr sz="12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spc="1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1500" spc="6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showed</a:t>
            </a:r>
            <a:r>
              <a:rPr sz="1500" spc="6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500" spc="-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Fit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offers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quick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allocation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less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computational</a:t>
            </a:r>
            <a:r>
              <a:rPr sz="1500" spc="-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12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500" spc="-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poses</a:t>
            </a:r>
            <a:r>
              <a:rPr sz="1500" spc="-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spc="-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risk</a:t>
            </a:r>
            <a:r>
              <a:rPr sz="1500" spc="-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500" spc="-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fragmentation</a:t>
            </a:r>
            <a:r>
              <a:rPr sz="12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spc="6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Fit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minimizes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waste </a:t>
            </a:r>
            <a:r>
              <a:rPr sz="1500" spc="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1500" spc="-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incurs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higher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computational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overhead</a:t>
            </a:r>
            <a:r>
              <a:rPr sz="12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whereas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Worst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Fit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ensures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sufficient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500" spc="-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larger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processes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lead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significant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500" spc="-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waste</a:t>
            </a:r>
            <a:r>
              <a:rPr sz="12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6195" y="1800477"/>
            <a:ext cx="539750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22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—</a:t>
            </a:r>
            <a:endParaRPr sz="45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52998" y="2626715"/>
            <a:ext cx="3940060" cy="2322156"/>
          </a:xfrm>
          <a:prstGeom prst="rect">
            <a:avLst/>
          </a:prstGeom>
        </p:spPr>
      </p:pic>
      <p:pic>
        <p:nvPicPr>
          <p:cNvPr id="8" name="object 8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494" y="5930900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873550"/>
            <a:ext cx="228155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150" dirty="0"/>
              <a:t>Conclusion</a:t>
            </a:r>
            <a:endParaRPr sz="3500"/>
          </a:p>
        </p:txBody>
      </p:sp>
      <p:grpSp>
        <p:nvGrpSpPr>
          <p:cNvPr id="3" name="object 3"/>
          <p:cNvGrpSpPr/>
          <p:nvPr/>
        </p:nvGrpSpPr>
        <p:grpSpPr>
          <a:xfrm>
            <a:off x="1655969" y="2702843"/>
            <a:ext cx="2598420" cy="1827530"/>
            <a:chOff x="1655969" y="2702843"/>
            <a:chExt cx="2598420" cy="1827530"/>
          </a:xfrm>
        </p:grpSpPr>
        <p:sp>
          <p:nvSpPr>
            <p:cNvPr id="4" name="object 4"/>
            <p:cNvSpPr/>
            <p:nvPr/>
          </p:nvSpPr>
          <p:spPr>
            <a:xfrm>
              <a:off x="1660728" y="2707601"/>
              <a:ext cx="2588895" cy="1818005"/>
            </a:xfrm>
            <a:custGeom>
              <a:avLst/>
              <a:gdLst/>
              <a:ahLst/>
              <a:cxnLst/>
              <a:rect l="l" t="t" r="r" b="b"/>
              <a:pathLst>
                <a:path w="2588895" h="1818004">
                  <a:moveTo>
                    <a:pt x="253306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55" y="20180"/>
                  </a:lnTo>
                  <a:lnTo>
                    <a:pt x="0" y="55587"/>
                  </a:lnTo>
                  <a:lnTo>
                    <a:pt x="0" y="1758276"/>
                  </a:lnTo>
                  <a:lnTo>
                    <a:pt x="0" y="1762188"/>
                  </a:lnTo>
                  <a:lnTo>
                    <a:pt x="14655" y="1797583"/>
                  </a:lnTo>
                  <a:lnTo>
                    <a:pt x="51714" y="1817382"/>
                  </a:lnTo>
                  <a:lnTo>
                    <a:pt x="55575" y="1817763"/>
                  </a:lnTo>
                  <a:lnTo>
                    <a:pt x="2533065" y="1817763"/>
                  </a:lnTo>
                  <a:lnTo>
                    <a:pt x="2568460" y="1803107"/>
                  </a:lnTo>
                  <a:lnTo>
                    <a:pt x="2588260" y="1766049"/>
                  </a:lnTo>
                  <a:lnTo>
                    <a:pt x="2588641" y="1762188"/>
                  </a:lnTo>
                  <a:lnTo>
                    <a:pt x="2588641" y="55587"/>
                  </a:lnTo>
                  <a:lnTo>
                    <a:pt x="2573985" y="20180"/>
                  </a:lnTo>
                  <a:lnTo>
                    <a:pt x="2536939" y="381"/>
                  </a:lnTo>
                  <a:lnTo>
                    <a:pt x="2533065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60728" y="2707601"/>
              <a:ext cx="2588895" cy="1818005"/>
            </a:xfrm>
            <a:custGeom>
              <a:avLst/>
              <a:gdLst/>
              <a:ahLst/>
              <a:cxnLst/>
              <a:rect l="l" t="t" r="r" b="b"/>
              <a:pathLst>
                <a:path w="2588895" h="1818004">
                  <a:moveTo>
                    <a:pt x="0" y="1758276"/>
                  </a:moveTo>
                  <a:lnTo>
                    <a:pt x="0" y="59486"/>
                  </a:lnTo>
                  <a:lnTo>
                    <a:pt x="0" y="55587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56"/>
                  </a:lnTo>
                  <a:lnTo>
                    <a:pt x="3035" y="40335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20" y="26441"/>
                  </a:lnTo>
                  <a:lnTo>
                    <a:pt x="12192" y="23190"/>
                  </a:lnTo>
                  <a:lnTo>
                    <a:pt x="14655" y="20180"/>
                  </a:lnTo>
                  <a:lnTo>
                    <a:pt x="17424" y="17424"/>
                  </a:lnTo>
                  <a:lnTo>
                    <a:pt x="20180" y="14668"/>
                  </a:lnTo>
                  <a:lnTo>
                    <a:pt x="36715" y="4533"/>
                  </a:lnTo>
                  <a:lnTo>
                    <a:pt x="40322" y="3035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2529166" y="0"/>
                  </a:lnTo>
                  <a:lnTo>
                    <a:pt x="2533065" y="0"/>
                  </a:lnTo>
                  <a:lnTo>
                    <a:pt x="2536939" y="381"/>
                  </a:lnTo>
                  <a:lnTo>
                    <a:pt x="2540762" y="1143"/>
                  </a:lnTo>
                  <a:lnTo>
                    <a:pt x="2544597" y="1905"/>
                  </a:lnTo>
                  <a:lnTo>
                    <a:pt x="2548318" y="3035"/>
                  </a:lnTo>
                  <a:lnTo>
                    <a:pt x="2551925" y="4533"/>
                  </a:lnTo>
                  <a:lnTo>
                    <a:pt x="2555532" y="6032"/>
                  </a:lnTo>
                  <a:lnTo>
                    <a:pt x="2571216" y="17424"/>
                  </a:lnTo>
                  <a:lnTo>
                    <a:pt x="2573985" y="20180"/>
                  </a:lnTo>
                  <a:lnTo>
                    <a:pt x="2576449" y="23190"/>
                  </a:lnTo>
                  <a:lnTo>
                    <a:pt x="2578620" y="26441"/>
                  </a:lnTo>
                  <a:lnTo>
                    <a:pt x="2580792" y="29679"/>
                  </a:lnTo>
                  <a:lnTo>
                    <a:pt x="2582621" y="33108"/>
                  </a:lnTo>
                  <a:lnTo>
                    <a:pt x="2584107" y="36715"/>
                  </a:lnTo>
                  <a:lnTo>
                    <a:pt x="2585605" y="40335"/>
                  </a:lnTo>
                  <a:lnTo>
                    <a:pt x="2586736" y="44056"/>
                  </a:lnTo>
                  <a:lnTo>
                    <a:pt x="2587498" y="47879"/>
                  </a:lnTo>
                  <a:lnTo>
                    <a:pt x="2588260" y="51714"/>
                  </a:lnTo>
                  <a:lnTo>
                    <a:pt x="2588641" y="55587"/>
                  </a:lnTo>
                  <a:lnTo>
                    <a:pt x="2588641" y="59486"/>
                  </a:lnTo>
                  <a:lnTo>
                    <a:pt x="2588641" y="1758276"/>
                  </a:lnTo>
                  <a:lnTo>
                    <a:pt x="2588641" y="1762188"/>
                  </a:lnTo>
                  <a:lnTo>
                    <a:pt x="2588260" y="1766049"/>
                  </a:lnTo>
                  <a:lnTo>
                    <a:pt x="2587498" y="1769884"/>
                  </a:lnTo>
                  <a:lnTo>
                    <a:pt x="2586736" y="1773720"/>
                  </a:lnTo>
                  <a:lnTo>
                    <a:pt x="2585605" y="1777428"/>
                  </a:lnTo>
                  <a:lnTo>
                    <a:pt x="2584107" y="1781048"/>
                  </a:lnTo>
                  <a:lnTo>
                    <a:pt x="2582621" y="1784654"/>
                  </a:lnTo>
                  <a:lnTo>
                    <a:pt x="2571216" y="1800339"/>
                  </a:lnTo>
                  <a:lnTo>
                    <a:pt x="2568460" y="1803107"/>
                  </a:lnTo>
                  <a:lnTo>
                    <a:pt x="2540762" y="1816620"/>
                  </a:lnTo>
                  <a:lnTo>
                    <a:pt x="2536939" y="1817382"/>
                  </a:lnTo>
                  <a:lnTo>
                    <a:pt x="2533065" y="1817763"/>
                  </a:lnTo>
                  <a:lnTo>
                    <a:pt x="2529166" y="1817763"/>
                  </a:lnTo>
                  <a:lnTo>
                    <a:pt x="59486" y="1817763"/>
                  </a:lnTo>
                  <a:lnTo>
                    <a:pt x="55575" y="1817763"/>
                  </a:lnTo>
                  <a:lnTo>
                    <a:pt x="51714" y="1817382"/>
                  </a:lnTo>
                  <a:lnTo>
                    <a:pt x="17424" y="1800339"/>
                  </a:lnTo>
                  <a:lnTo>
                    <a:pt x="14655" y="1797583"/>
                  </a:lnTo>
                  <a:lnTo>
                    <a:pt x="4533" y="1781048"/>
                  </a:lnTo>
                  <a:lnTo>
                    <a:pt x="3035" y="1777428"/>
                  </a:lnTo>
                  <a:lnTo>
                    <a:pt x="1905" y="1773720"/>
                  </a:lnTo>
                  <a:lnTo>
                    <a:pt x="1143" y="1769884"/>
                  </a:lnTo>
                  <a:lnTo>
                    <a:pt x="381" y="1766049"/>
                  </a:lnTo>
                  <a:lnTo>
                    <a:pt x="0" y="1762188"/>
                  </a:lnTo>
                  <a:lnTo>
                    <a:pt x="0" y="1758276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819338" y="2840669"/>
            <a:ext cx="1305560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spc="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Optimization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9334" y="3194541"/>
            <a:ext cx="215709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Choosing</a:t>
            </a:r>
            <a:r>
              <a:rPr sz="1500" spc="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00" spc="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right</a:t>
            </a:r>
            <a:r>
              <a:rPr sz="1500" spc="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strategy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crucial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efficient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500" spc="-6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7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7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25433" y="2702843"/>
            <a:ext cx="2598420" cy="1827530"/>
            <a:chOff x="4425433" y="2702843"/>
            <a:chExt cx="2598420" cy="1827530"/>
          </a:xfrm>
        </p:grpSpPr>
        <p:sp>
          <p:nvSpPr>
            <p:cNvPr id="9" name="object 9"/>
            <p:cNvSpPr/>
            <p:nvPr/>
          </p:nvSpPr>
          <p:spPr>
            <a:xfrm>
              <a:off x="4430191" y="2707601"/>
              <a:ext cx="2588895" cy="1818005"/>
            </a:xfrm>
            <a:custGeom>
              <a:avLst/>
              <a:gdLst/>
              <a:ahLst/>
              <a:cxnLst/>
              <a:rect l="l" t="t" r="r" b="b"/>
              <a:pathLst>
                <a:path w="2588895" h="1818004">
                  <a:moveTo>
                    <a:pt x="253306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68" y="20180"/>
                  </a:lnTo>
                  <a:lnTo>
                    <a:pt x="0" y="55587"/>
                  </a:lnTo>
                  <a:lnTo>
                    <a:pt x="0" y="1758276"/>
                  </a:lnTo>
                  <a:lnTo>
                    <a:pt x="0" y="1762188"/>
                  </a:lnTo>
                  <a:lnTo>
                    <a:pt x="14668" y="1797583"/>
                  </a:lnTo>
                  <a:lnTo>
                    <a:pt x="51714" y="1817382"/>
                  </a:lnTo>
                  <a:lnTo>
                    <a:pt x="55575" y="1817763"/>
                  </a:lnTo>
                  <a:lnTo>
                    <a:pt x="2533065" y="1817763"/>
                  </a:lnTo>
                  <a:lnTo>
                    <a:pt x="2568460" y="1803107"/>
                  </a:lnTo>
                  <a:lnTo>
                    <a:pt x="2588260" y="1766049"/>
                  </a:lnTo>
                  <a:lnTo>
                    <a:pt x="2588641" y="1762188"/>
                  </a:lnTo>
                  <a:lnTo>
                    <a:pt x="2588641" y="55587"/>
                  </a:lnTo>
                  <a:lnTo>
                    <a:pt x="2573985" y="20180"/>
                  </a:lnTo>
                  <a:lnTo>
                    <a:pt x="2536939" y="381"/>
                  </a:lnTo>
                  <a:lnTo>
                    <a:pt x="2533065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30191" y="2707601"/>
              <a:ext cx="2588895" cy="1818005"/>
            </a:xfrm>
            <a:custGeom>
              <a:avLst/>
              <a:gdLst/>
              <a:ahLst/>
              <a:cxnLst/>
              <a:rect l="l" t="t" r="r" b="b"/>
              <a:pathLst>
                <a:path w="2588895" h="1818004">
                  <a:moveTo>
                    <a:pt x="0" y="1758276"/>
                  </a:moveTo>
                  <a:lnTo>
                    <a:pt x="0" y="59486"/>
                  </a:lnTo>
                  <a:lnTo>
                    <a:pt x="0" y="55587"/>
                  </a:lnTo>
                  <a:lnTo>
                    <a:pt x="381" y="51714"/>
                  </a:lnTo>
                  <a:lnTo>
                    <a:pt x="17424" y="17424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2529166" y="0"/>
                  </a:lnTo>
                  <a:lnTo>
                    <a:pt x="2533065" y="0"/>
                  </a:lnTo>
                  <a:lnTo>
                    <a:pt x="2536939" y="381"/>
                  </a:lnTo>
                  <a:lnTo>
                    <a:pt x="2540774" y="1143"/>
                  </a:lnTo>
                  <a:lnTo>
                    <a:pt x="2544597" y="1905"/>
                  </a:lnTo>
                  <a:lnTo>
                    <a:pt x="2548318" y="3035"/>
                  </a:lnTo>
                  <a:lnTo>
                    <a:pt x="2551925" y="4533"/>
                  </a:lnTo>
                  <a:lnTo>
                    <a:pt x="2555532" y="6032"/>
                  </a:lnTo>
                  <a:lnTo>
                    <a:pt x="2578620" y="26441"/>
                  </a:lnTo>
                  <a:lnTo>
                    <a:pt x="2580792" y="29679"/>
                  </a:lnTo>
                  <a:lnTo>
                    <a:pt x="2588641" y="55587"/>
                  </a:lnTo>
                  <a:lnTo>
                    <a:pt x="2588641" y="59486"/>
                  </a:lnTo>
                  <a:lnTo>
                    <a:pt x="2588641" y="1758276"/>
                  </a:lnTo>
                  <a:lnTo>
                    <a:pt x="2588641" y="1762188"/>
                  </a:lnTo>
                  <a:lnTo>
                    <a:pt x="2588260" y="1766049"/>
                  </a:lnTo>
                  <a:lnTo>
                    <a:pt x="2571229" y="1800339"/>
                  </a:lnTo>
                  <a:lnTo>
                    <a:pt x="2568460" y="1803107"/>
                  </a:lnTo>
                  <a:lnTo>
                    <a:pt x="2533065" y="1817763"/>
                  </a:lnTo>
                  <a:lnTo>
                    <a:pt x="2529166" y="1817763"/>
                  </a:lnTo>
                  <a:lnTo>
                    <a:pt x="59486" y="1817763"/>
                  </a:lnTo>
                  <a:lnTo>
                    <a:pt x="55575" y="1817763"/>
                  </a:lnTo>
                  <a:lnTo>
                    <a:pt x="51714" y="1817382"/>
                  </a:lnTo>
                  <a:lnTo>
                    <a:pt x="47879" y="1816620"/>
                  </a:lnTo>
                  <a:lnTo>
                    <a:pt x="44043" y="1815858"/>
                  </a:lnTo>
                  <a:lnTo>
                    <a:pt x="17424" y="1800339"/>
                  </a:lnTo>
                  <a:lnTo>
                    <a:pt x="14668" y="1797583"/>
                  </a:lnTo>
                  <a:lnTo>
                    <a:pt x="0" y="1762188"/>
                  </a:lnTo>
                  <a:lnTo>
                    <a:pt x="0" y="1758276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588802" y="2840669"/>
            <a:ext cx="1084580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spc="1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Trade</a:t>
            </a:r>
            <a:r>
              <a:rPr sz="600" spc="14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5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offs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88801" y="3194541"/>
            <a:ext cx="215138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500" spc="-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500" spc="8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strategy</a:t>
            </a:r>
            <a:r>
              <a:rPr sz="1500" spc="8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500" spc="8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advantages</a:t>
            </a:r>
            <a:r>
              <a:rPr sz="1500" spc="1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00" spc="10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trade</a:t>
            </a:r>
            <a:r>
              <a:rPr sz="70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offs</a:t>
            </a:r>
            <a:r>
              <a:rPr sz="7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700" spc="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impacting</a:t>
            </a:r>
            <a:r>
              <a:rPr sz="1500" spc="-6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differently</a:t>
            </a:r>
            <a:r>
              <a:rPr sz="7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7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94897" y="2702843"/>
            <a:ext cx="2598420" cy="1827530"/>
            <a:chOff x="7194897" y="2702843"/>
            <a:chExt cx="2598420" cy="1827530"/>
          </a:xfrm>
        </p:grpSpPr>
        <p:sp>
          <p:nvSpPr>
            <p:cNvPr id="14" name="object 14"/>
            <p:cNvSpPr/>
            <p:nvPr/>
          </p:nvSpPr>
          <p:spPr>
            <a:xfrm>
              <a:off x="7199655" y="2707601"/>
              <a:ext cx="2588895" cy="1818005"/>
            </a:xfrm>
            <a:custGeom>
              <a:avLst/>
              <a:gdLst/>
              <a:ahLst/>
              <a:cxnLst/>
              <a:rect l="l" t="t" r="r" b="b"/>
              <a:pathLst>
                <a:path w="2588895" h="1818004">
                  <a:moveTo>
                    <a:pt x="2533078" y="0"/>
                  </a:moveTo>
                  <a:lnTo>
                    <a:pt x="55587" y="0"/>
                  </a:lnTo>
                  <a:lnTo>
                    <a:pt x="51714" y="381"/>
                  </a:lnTo>
                  <a:lnTo>
                    <a:pt x="14668" y="20180"/>
                  </a:lnTo>
                  <a:lnTo>
                    <a:pt x="0" y="55587"/>
                  </a:lnTo>
                  <a:lnTo>
                    <a:pt x="12" y="1758276"/>
                  </a:lnTo>
                  <a:lnTo>
                    <a:pt x="0" y="1762188"/>
                  </a:lnTo>
                  <a:lnTo>
                    <a:pt x="14668" y="1797583"/>
                  </a:lnTo>
                  <a:lnTo>
                    <a:pt x="51714" y="1817382"/>
                  </a:lnTo>
                  <a:lnTo>
                    <a:pt x="55587" y="1817763"/>
                  </a:lnTo>
                  <a:lnTo>
                    <a:pt x="2533078" y="1817763"/>
                  </a:lnTo>
                  <a:lnTo>
                    <a:pt x="2568460" y="1803107"/>
                  </a:lnTo>
                  <a:lnTo>
                    <a:pt x="2588272" y="1766049"/>
                  </a:lnTo>
                  <a:lnTo>
                    <a:pt x="2588653" y="1758276"/>
                  </a:lnTo>
                  <a:lnTo>
                    <a:pt x="2588641" y="55587"/>
                  </a:lnTo>
                  <a:lnTo>
                    <a:pt x="2573985" y="20180"/>
                  </a:lnTo>
                  <a:lnTo>
                    <a:pt x="2536939" y="381"/>
                  </a:lnTo>
                  <a:lnTo>
                    <a:pt x="2533078" y="0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99655" y="2707601"/>
              <a:ext cx="2588895" cy="1818005"/>
            </a:xfrm>
            <a:custGeom>
              <a:avLst/>
              <a:gdLst/>
              <a:ahLst/>
              <a:cxnLst/>
              <a:rect l="l" t="t" r="r" b="b"/>
              <a:pathLst>
                <a:path w="2588895" h="1818004">
                  <a:moveTo>
                    <a:pt x="12" y="1758276"/>
                  </a:moveTo>
                  <a:lnTo>
                    <a:pt x="12" y="59486"/>
                  </a:lnTo>
                  <a:lnTo>
                    <a:pt x="0" y="55587"/>
                  </a:lnTo>
                  <a:lnTo>
                    <a:pt x="381" y="51714"/>
                  </a:lnTo>
                  <a:lnTo>
                    <a:pt x="1155" y="47879"/>
                  </a:lnTo>
                  <a:lnTo>
                    <a:pt x="1905" y="44056"/>
                  </a:lnTo>
                  <a:lnTo>
                    <a:pt x="3035" y="40335"/>
                  </a:lnTo>
                  <a:lnTo>
                    <a:pt x="4533" y="36715"/>
                  </a:lnTo>
                  <a:lnTo>
                    <a:pt x="6032" y="33108"/>
                  </a:lnTo>
                  <a:lnTo>
                    <a:pt x="7861" y="29679"/>
                  </a:lnTo>
                  <a:lnTo>
                    <a:pt x="10033" y="26441"/>
                  </a:lnTo>
                  <a:lnTo>
                    <a:pt x="12204" y="23190"/>
                  </a:lnTo>
                  <a:lnTo>
                    <a:pt x="44056" y="1905"/>
                  </a:lnTo>
                  <a:lnTo>
                    <a:pt x="55587" y="0"/>
                  </a:lnTo>
                  <a:lnTo>
                    <a:pt x="59486" y="0"/>
                  </a:lnTo>
                  <a:lnTo>
                    <a:pt x="2529166" y="0"/>
                  </a:lnTo>
                  <a:lnTo>
                    <a:pt x="2533078" y="0"/>
                  </a:lnTo>
                  <a:lnTo>
                    <a:pt x="2536939" y="381"/>
                  </a:lnTo>
                  <a:lnTo>
                    <a:pt x="2540774" y="1143"/>
                  </a:lnTo>
                  <a:lnTo>
                    <a:pt x="2544597" y="1905"/>
                  </a:lnTo>
                  <a:lnTo>
                    <a:pt x="2548318" y="3035"/>
                  </a:lnTo>
                  <a:lnTo>
                    <a:pt x="2551925" y="4533"/>
                  </a:lnTo>
                  <a:lnTo>
                    <a:pt x="2555532" y="6032"/>
                  </a:lnTo>
                  <a:lnTo>
                    <a:pt x="2578620" y="26441"/>
                  </a:lnTo>
                  <a:lnTo>
                    <a:pt x="2580792" y="29679"/>
                  </a:lnTo>
                  <a:lnTo>
                    <a:pt x="2588653" y="59486"/>
                  </a:lnTo>
                  <a:lnTo>
                    <a:pt x="2588653" y="1758276"/>
                  </a:lnTo>
                  <a:lnTo>
                    <a:pt x="2576449" y="1794573"/>
                  </a:lnTo>
                  <a:lnTo>
                    <a:pt x="2571229" y="1800339"/>
                  </a:lnTo>
                  <a:lnTo>
                    <a:pt x="2568460" y="1803107"/>
                  </a:lnTo>
                  <a:lnTo>
                    <a:pt x="2533078" y="1817763"/>
                  </a:lnTo>
                  <a:lnTo>
                    <a:pt x="2529166" y="1817763"/>
                  </a:lnTo>
                  <a:lnTo>
                    <a:pt x="59486" y="1817763"/>
                  </a:lnTo>
                  <a:lnTo>
                    <a:pt x="55587" y="1817763"/>
                  </a:lnTo>
                  <a:lnTo>
                    <a:pt x="51714" y="1817382"/>
                  </a:lnTo>
                  <a:lnTo>
                    <a:pt x="17424" y="1800339"/>
                  </a:lnTo>
                  <a:lnTo>
                    <a:pt x="14668" y="1797583"/>
                  </a:lnTo>
                  <a:lnTo>
                    <a:pt x="1155" y="1769884"/>
                  </a:lnTo>
                  <a:lnTo>
                    <a:pt x="381" y="1766049"/>
                  </a:lnTo>
                  <a:lnTo>
                    <a:pt x="0" y="1762188"/>
                  </a:lnTo>
                  <a:lnTo>
                    <a:pt x="12" y="1758276"/>
                  </a:lnTo>
                  <a:close/>
                </a:path>
              </a:pathLst>
            </a:custGeom>
            <a:ln w="9517">
              <a:solidFill>
                <a:srgbClr val="2A1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358265" y="2840669"/>
            <a:ext cx="1643380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spc="5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Future</a:t>
            </a:r>
            <a:r>
              <a:rPr sz="1850" spc="-17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spc="4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Research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58265" y="3194541"/>
            <a:ext cx="2024380" cy="112014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19000"/>
              </a:lnSpc>
            </a:pP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Continued</a:t>
            </a:r>
            <a:r>
              <a:rPr sz="1500" spc="-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research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essential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develop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1500" spc="-3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effective</a:t>
            </a:r>
            <a:r>
              <a:rPr sz="1500" spc="-3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150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1500" spc="105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strategies</a:t>
            </a:r>
            <a:r>
              <a:rPr sz="700" spc="-10" dirty="0">
                <a:solidFill>
                  <a:srgbClr val="E5E0D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7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object 18">
            <a:hlinkClick r:id="rId1"/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2703</Words>
  <Application>WPS Presentation</Application>
  <PresentationFormat>On-screen Show (4:3)</PresentationFormat>
  <Paragraphs>233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Office Theme</vt:lpstr>
      <vt:lpstr>Introduction to Memory Management Strategies</vt:lpstr>
      <vt:lpstr>Overview of Best Fit, First Fit, and Worst Fit Strategies</vt:lpstr>
      <vt:lpstr>Explanation of Best Fit Strategy</vt:lpstr>
      <vt:lpstr>Explanation of First Fit Strategy</vt:lpstr>
      <vt:lpstr>Explanation of Worst Fit Strategy</vt:lpstr>
      <vt:lpstr>Comparison of Best, First and Worst-Fit Strategies</vt:lpstr>
      <vt:lpstr>Result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Introduction to Memory Management Strategies</dc:title>
  <dc:creator/>
  <cp:lastModifiedBy>vishn</cp:lastModifiedBy>
  <cp:revision>1</cp:revision>
  <dcterms:created xsi:type="dcterms:W3CDTF">2024-04-13T07:26:03Z</dcterms:created>
  <dcterms:modified xsi:type="dcterms:W3CDTF">2024-04-13T07:26:03Z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2024-03-20T05:30:00Z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2024-04-12T05:30:00Z</vt:filetime>
  </property>
  <property fmtid="{D5CDD505-2E9C-101B-9397-08002B2CF9AE}" pid="5" name="Producer">
    <vt:lpwstr>GPL Ghostscript 10.02.0</vt:lpwstr>
  </property>
  <property fmtid="{D5CDD505-2E9C-101B-9397-08002B2CF9AE}" pid="6" name="ICV">
    <vt:lpwstr>1B4FD3D391DF43DB8DE5A78196C35F92_12</vt:lpwstr>
  </property>
  <property fmtid="{D5CDD505-2E9C-101B-9397-08002B2CF9AE}" pid="7" name="KSOProductBuildVer">
    <vt:lpwstr>1033-12.2.0.13472</vt:lpwstr>
  </property>
</Properties>
</file>