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56" r:id="rId2"/>
    <p:sldId id="294" r:id="rId3"/>
    <p:sldId id="338" r:id="rId4"/>
    <p:sldId id="346" r:id="rId5"/>
    <p:sldId id="348" r:id="rId6"/>
    <p:sldId id="350" r:id="rId7"/>
    <p:sldId id="361" r:id="rId8"/>
    <p:sldId id="368" r:id="rId9"/>
    <p:sldId id="369" r:id="rId10"/>
    <p:sldId id="370" r:id="rId11"/>
    <p:sldId id="357" r:id="rId12"/>
    <p:sldId id="356" r:id="rId13"/>
    <p:sldId id="371" r:id="rId14"/>
    <p:sldId id="372" r:id="rId15"/>
    <p:sldId id="358" r:id="rId16"/>
    <p:sldId id="362" r:id="rId17"/>
    <p:sldId id="363" r:id="rId18"/>
    <p:sldId id="364" r:id="rId19"/>
    <p:sldId id="359" r:id="rId20"/>
    <p:sldId id="360" r:id="rId21"/>
    <p:sldId id="365" r:id="rId22"/>
    <p:sldId id="366" r:id="rId23"/>
    <p:sldId id="373" r:id="rId24"/>
    <p:sldId id="374" r:id="rId25"/>
    <p:sldId id="367" r:id="rId26"/>
    <p:sldId id="375" r:id="rId27"/>
    <p:sldId id="378" r:id="rId28"/>
    <p:sldId id="379" r:id="rId29"/>
    <p:sldId id="347" r:id="rId30"/>
    <p:sldId id="345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97" r:id="rId40"/>
    <p:sldId id="398" r:id="rId41"/>
    <p:sldId id="399" r:id="rId42"/>
    <p:sldId id="400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408" r:id="rId52"/>
    <p:sldId id="396" r:id="rId53"/>
    <p:sldId id="403" r:id="rId54"/>
    <p:sldId id="407" r:id="rId55"/>
    <p:sldId id="404" r:id="rId56"/>
    <p:sldId id="405" r:id="rId57"/>
    <p:sldId id="406" r:id="rId58"/>
    <p:sldId id="411" r:id="rId59"/>
    <p:sldId id="412" r:id="rId60"/>
    <p:sldId id="413" r:id="rId61"/>
    <p:sldId id="414" r:id="rId62"/>
    <p:sldId id="415" r:id="rId63"/>
    <p:sldId id="402" r:id="rId64"/>
    <p:sldId id="409" r:id="rId65"/>
    <p:sldId id="410" r:id="rId66"/>
    <p:sldId id="401" r:id="rId67"/>
    <p:sldId id="419" r:id="rId68"/>
    <p:sldId id="420" r:id="rId69"/>
    <p:sldId id="421" r:id="rId70"/>
    <p:sldId id="422" r:id="rId71"/>
    <p:sldId id="423" r:id="rId72"/>
    <p:sldId id="416" r:id="rId73"/>
    <p:sldId id="417" r:id="rId74"/>
    <p:sldId id="418" r:id="rId75"/>
    <p:sldId id="353" r:id="rId76"/>
    <p:sldId id="428" r:id="rId77"/>
    <p:sldId id="424" r:id="rId78"/>
    <p:sldId id="425" r:id="rId79"/>
    <p:sldId id="426" r:id="rId80"/>
    <p:sldId id="429" r:id="rId81"/>
    <p:sldId id="427" r:id="rId82"/>
    <p:sldId id="430" r:id="rId83"/>
    <p:sldId id="431" r:id="rId84"/>
    <p:sldId id="433" r:id="rId85"/>
    <p:sldId id="434" r:id="rId86"/>
    <p:sldId id="435" r:id="rId87"/>
    <p:sldId id="436" r:id="rId88"/>
    <p:sldId id="438" r:id="rId89"/>
    <p:sldId id="439" r:id="rId9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29D1E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9" autoAdjust="0"/>
  </p:normalViewPr>
  <p:slideViewPr>
    <p:cSldViewPr>
      <p:cViewPr>
        <p:scale>
          <a:sx n="80" d="100"/>
          <a:sy n="80" d="100"/>
        </p:scale>
        <p:origin x="-210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72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handoutMaster" Target="handoutMasters/handoutMaster1.xml"/><Relationship Id="rId93" Type="http://schemas.openxmlformats.org/officeDocument/2006/relationships/printerSettings" Target="printerSettings/printerSettings1.bin"/><Relationship Id="rId94" Type="http://schemas.openxmlformats.org/officeDocument/2006/relationships/presProps" Target="presProps.xml"/><Relationship Id="rId95" Type="http://schemas.openxmlformats.org/officeDocument/2006/relationships/viewProps" Target="viewProps.xml"/><Relationship Id="rId96" Type="http://schemas.openxmlformats.org/officeDocument/2006/relationships/theme" Target="theme/theme1.xml"/><Relationship Id="rId9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51F7C-B101-4695-861D-C646F30E56BF}" type="datetimeFigureOut">
              <a:rPr lang="es-MX" smtClean="0"/>
              <a:pPr/>
              <a:t>22/10/15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MX" smtClean="0"/>
              <a:t>M. en C. Sandra I. Bautista Rosales    Aplicaciones para Comunicaciones en Red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F971-C86A-4E94-BDBA-753AFC51C043}" type="slidenum">
              <a:rPr lang="es-MX" smtClean="0"/>
              <a:pPr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59650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DBFD9-F891-43AB-840E-6AC0B5ED50F3}" type="datetimeFigureOut">
              <a:rPr lang="es-MX" smtClean="0"/>
              <a:pPr/>
              <a:t>22/10/15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MX" smtClean="0"/>
              <a:t>M. en C. Sandra I. Bautista Rosales    Aplicaciones para Comunicaciones en Red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62709-55C3-4048-A959-2F6FCCBBE453}" type="slidenum">
              <a:rPr lang="es-MX" smtClean="0"/>
              <a:pPr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4856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62709-55C3-4048-A959-2F6FCCBBE453}" type="slidenum">
              <a:rPr lang="es-MX" smtClean="0"/>
              <a:pPr/>
              <a:t>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M. en C. Sandra I. Bautista Rosales    Aplicaciones para Comunicaciones en Red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29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3D4B-BC11-4098-8288-8CAE1F56B653}" type="datetime1">
              <a:rPr lang="es-MX" smtClean="0"/>
              <a:pPr/>
              <a:t>22/10/15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296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0476-1211-41CB-A72A-DB472ADAB4E5}" type="datetime1">
              <a:rPr lang="es-MX" smtClean="0"/>
              <a:pPr/>
              <a:t>22/10/15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48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51C00-3F64-4D24-8645-F6F183657760}" type="datetime1">
              <a:rPr lang="es-MX" smtClean="0"/>
              <a:pPr/>
              <a:t>22/10/15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23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6B1D-23B1-4666-A91D-3CE805538D0D}" type="datetime1">
              <a:rPr lang="es-MX" smtClean="0"/>
              <a:pPr/>
              <a:t>22/10/15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85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4AAF-DAC6-4148-A876-C0ED250CD17D}" type="datetime1">
              <a:rPr lang="es-MX" smtClean="0"/>
              <a:pPr/>
              <a:t>22/10/15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36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0010-5D76-45EE-991F-903AE1BBB070}" type="datetime1">
              <a:rPr lang="es-MX" smtClean="0"/>
              <a:pPr/>
              <a:t>22/10/15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35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8348-A37B-4311-BE9A-8063CB92751A}" type="datetime1">
              <a:rPr lang="es-MX" smtClean="0"/>
              <a:pPr/>
              <a:t>22/10/15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187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C710-6A2F-4DC2-9E9A-800D6C4B2211}" type="datetime1">
              <a:rPr lang="es-MX" smtClean="0"/>
              <a:pPr/>
              <a:t>22/10/15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86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52C7-E8B5-4797-A266-6A6B0D3020E9}" type="datetime1">
              <a:rPr lang="es-MX" smtClean="0"/>
              <a:pPr/>
              <a:t>22/10/15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78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C96D-60F8-42AF-96A0-034F43A9A6D0}" type="datetime1">
              <a:rPr lang="es-MX" smtClean="0"/>
              <a:pPr/>
              <a:t>22/10/15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1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4E67-0903-47CC-A323-BFD3467B85E3}" type="datetime1">
              <a:rPr lang="es-MX" smtClean="0"/>
              <a:pPr/>
              <a:t>22/10/15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90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A76E69C-0158-4045-9613-9D5E7E7A9CED}" type="datetime1">
              <a:rPr lang="es-MX" smtClean="0"/>
              <a:pPr/>
              <a:t>22/10/15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6E1CB57-ECA9-4034-9966-92321B4FCCFC}" type="slidenum">
              <a:rPr lang="es-MX" smtClean="0"/>
              <a:pPr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34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259632" y="2924944"/>
            <a:ext cx="6480048" cy="1008112"/>
          </a:xfrm>
        </p:spPr>
        <p:txBody>
          <a:bodyPr>
            <a:normAutofit/>
          </a:bodyPr>
          <a:lstStyle/>
          <a:p>
            <a:pPr algn="ctr"/>
            <a:r>
              <a:rPr lang="es-MX" sz="2800" b="1" dirty="0" smtClean="0">
                <a:solidFill>
                  <a:schemeClr val="bg1"/>
                </a:solidFill>
              </a:rPr>
              <a:t>UNIDAD </a:t>
            </a:r>
            <a:r>
              <a:rPr lang="es-MX" sz="2800" b="1" dirty="0">
                <a:solidFill>
                  <a:schemeClr val="bg1"/>
                </a:solidFill>
              </a:rPr>
              <a:t>I</a:t>
            </a:r>
            <a:r>
              <a:rPr lang="es-MX" sz="2800" b="1" dirty="0" smtClean="0">
                <a:solidFill>
                  <a:schemeClr val="bg1"/>
                </a:solidFill>
              </a:rPr>
              <a:t>: SOCKETS DE FLUJO</a:t>
            </a:r>
            <a:endParaRPr lang="es-MX" sz="2800" b="1" dirty="0">
              <a:solidFill>
                <a:schemeClr val="bg1"/>
              </a:solidFill>
            </a:endParaRP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>
          <a:xfrm>
            <a:off x="827584" y="5085184"/>
            <a:ext cx="7525762" cy="936104"/>
          </a:xfrm>
        </p:spPr>
        <p:txBody>
          <a:bodyPr>
            <a:normAutofit/>
          </a:bodyPr>
          <a:lstStyle/>
          <a:p>
            <a:pPr algn="ctr"/>
            <a:r>
              <a:rPr lang="es-MX" sz="2400" b="1" dirty="0" smtClean="0">
                <a:solidFill>
                  <a:schemeClr val="bg1"/>
                </a:solidFill>
              </a:rPr>
              <a:t>M. en C. Sandra Ivette Bautista Rosales</a:t>
            </a:r>
          </a:p>
          <a:p>
            <a:pPr algn="ctr"/>
            <a:endParaRPr lang="es-MX" sz="2400" b="1" dirty="0" smtClean="0">
              <a:solidFill>
                <a:schemeClr val="bg1"/>
              </a:solidFill>
            </a:endParaRPr>
          </a:p>
        </p:txBody>
      </p:sp>
      <p:pic>
        <p:nvPicPr>
          <p:cNvPr id="6" name="Imagen 2" descr="http://www.scouts.org.mx/cnc/documents/25/htmlimport_Logo20IP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107826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n 3" descr="http://1.bp.blogspot.com/_SlCABSXi5to/Sudn2aHC18I/AAAAAAAAAEM/POhyxO7UXZs/s320/ESCO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9" y="260648"/>
            <a:ext cx="129614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2197847" y="329775"/>
            <a:ext cx="463460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Instituto Politécnico Nacional</a:t>
            </a:r>
          </a:p>
          <a:p>
            <a:pPr algn="ctr"/>
            <a:r>
              <a:rPr lang="es-MX" sz="30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Escuela Superior de Cómputo</a:t>
            </a:r>
          </a:p>
          <a:p>
            <a:pPr algn="ctr"/>
            <a:r>
              <a:rPr lang="es-MX" sz="25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Ingeniería en Sistemas Computacionales</a:t>
            </a:r>
            <a:endParaRPr lang="es-MX" sz="2500" b="1" dirty="0">
              <a:solidFill>
                <a:schemeClr val="bg1"/>
              </a:solidFill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939079" y="4221088"/>
            <a:ext cx="18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Septiembre 2015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597690" y="2226930"/>
            <a:ext cx="57983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0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734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Identificar emisores y receptores</a:t>
            </a:r>
          </a:p>
          <a:p>
            <a:pPr algn="just"/>
            <a:r>
              <a:rPr lang="es-MX" dirty="0" smtClean="0"/>
              <a:t>Método para que un proceso en una máquina especifique con cuál de las demás quiere hablar.</a:t>
            </a:r>
          </a:p>
          <a:p>
            <a:pPr algn="just"/>
            <a:r>
              <a:rPr lang="es-MX" dirty="0" smtClean="0"/>
              <a:t>Múltiples destinos     Destino específico</a:t>
            </a:r>
          </a:p>
          <a:p>
            <a:pPr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10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051720" y="4941168"/>
            <a:ext cx="5112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FFFF00"/>
                </a:solidFill>
                <a:latin typeface="Palatino Linotype" pitchFamily="18" charset="0"/>
              </a:rPr>
              <a:t>Direccionamiento</a:t>
            </a:r>
          </a:p>
        </p:txBody>
      </p:sp>
      <p:sp>
        <p:nvSpPr>
          <p:cNvPr id="8" name="7 Flecha derecha"/>
          <p:cNvSpPr/>
          <p:nvPr/>
        </p:nvSpPr>
        <p:spPr>
          <a:xfrm>
            <a:off x="3995936" y="3869804"/>
            <a:ext cx="288032" cy="1440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59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Reglas de transferencia de datos</a:t>
            </a:r>
          </a:p>
          <a:p>
            <a:pPr lvl="1" algn="just"/>
            <a:r>
              <a:rPr lang="es-MX" dirty="0" smtClean="0"/>
              <a:t>Dependiendo del sistema viajan los datos</a:t>
            </a:r>
          </a:p>
          <a:p>
            <a:pPr lvl="1" algn="just"/>
            <a:r>
              <a:rPr lang="es-MX" dirty="0" smtClean="0"/>
              <a:t>Protocolo determina a cuántos canales lógicos corresponde la conexión y cuáles son sus prioridades.</a:t>
            </a:r>
          </a:p>
          <a:p>
            <a:pPr lvl="1" algn="just"/>
            <a:r>
              <a:rPr lang="es-MX" dirty="0" smtClean="0"/>
              <a:t>Muchas redes proporcional al menos dos canales lógicos por conexión: uno para datos normales y otro para urgentes.</a:t>
            </a:r>
          </a:p>
          <a:p>
            <a:pPr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11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300706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Los circuitos de comunicación física no son perfectos.</a:t>
            </a:r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endParaRPr lang="es-MX" dirty="0" smtClean="0"/>
          </a:p>
          <a:p>
            <a:pPr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12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203009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Los circuitos de comunicación física no son perfectos.</a:t>
            </a:r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endParaRPr lang="es-MX" dirty="0" smtClean="0"/>
          </a:p>
          <a:p>
            <a:pPr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13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835696" y="2564904"/>
            <a:ext cx="5967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FFFF00"/>
                </a:solidFill>
                <a:latin typeface="Palatino Linotype" pitchFamily="18" charset="0"/>
              </a:rPr>
              <a:t>Detección de errores</a:t>
            </a:r>
          </a:p>
        </p:txBody>
      </p:sp>
    </p:spTree>
    <p:extLst>
      <p:ext uri="{BB962C8B-B14F-4D97-AF65-F5344CB8AC3E}">
        <p14:creationId xmlns:p14="http://schemas.microsoft.com/office/powerpoint/2010/main" val="174229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 smtClean="0"/>
              <a:t>Los circuitos de comunicación física no son perfectos.</a:t>
            </a:r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Códigos de detección y corrección de errores</a:t>
            </a:r>
          </a:p>
          <a:p>
            <a:pPr lvl="1" algn="just"/>
            <a:r>
              <a:rPr lang="es-MX" dirty="0" smtClean="0"/>
              <a:t>Ambos extremos de la conexión deben estar de acuerdo en  cuál utilizar</a:t>
            </a:r>
          </a:p>
          <a:p>
            <a:pPr lvl="1" algn="just"/>
            <a:r>
              <a:rPr lang="es-MX" dirty="0" smtClean="0"/>
              <a:t>Receptor: decirle al emisor cuáles mensajes se han recibido correctamente y cuáles no</a:t>
            </a:r>
          </a:p>
          <a:p>
            <a:pPr algn="just"/>
            <a:endParaRPr lang="es-MX" dirty="0" smtClean="0"/>
          </a:p>
          <a:p>
            <a:pPr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14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835696" y="2564904"/>
            <a:ext cx="5967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FFFF00"/>
                </a:solidFill>
                <a:latin typeface="Palatino Linotype" pitchFamily="18" charset="0"/>
              </a:rPr>
              <a:t>Detección de errores</a:t>
            </a:r>
          </a:p>
        </p:txBody>
      </p:sp>
    </p:spTree>
    <p:extLst>
      <p:ext uri="{BB962C8B-B14F-4D97-AF65-F5344CB8AC3E}">
        <p14:creationId xmlns:p14="http://schemas.microsoft.com/office/powerpoint/2010/main" val="174229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No todos los canales de comunicación conservan el orden de envío de mensajes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Pérdida de secuencia</a:t>
            </a:r>
          </a:p>
          <a:p>
            <a:pPr lvl="1" algn="just"/>
            <a:r>
              <a:rPr lang="es-MX" dirty="0" smtClean="0"/>
              <a:t>El protocolo debe incluir mecanismo que permita al receptor volver a unir los pedazos adecuadamente.</a:t>
            </a:r>
          </a:p>
          <a:p>
            <a:pPr lvl="2" algn="just"/>
            <a:r>
              <a:rPr lang="es-MX" dirty="0" smtClean="0"/>
              <a:t>Numerar las piezas</a:t>
            </a:r>
          </a:p>
          <a:p>
            <a:pPr lvl="2" algn="just"/>
            <a:r>
              <a:rPr lang="es-MX" dirty="0" smtClean="0"/>
              <a:t>¿Qué se debe hacer con las piezas que llegan sin orden?</a:t>
            </a:r>
            <a:endParaRPr lang="es-MX" dirty="0"/>
          </a:p>
          <a:p>
            <a:pPr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15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229025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¿Cómo evitar que un emisor rápido sature de datos a un receptor más lento?</a:t>
            </a:r>
          </a:p>
          <a:p>
            <a:pPr algn="just"/>
            <a:endParaRPr lang="es-MX" dirty="0" smtClean="0"/>
          </a:p>
          <a:p>
            <a:pPr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16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58193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¿Cómo evitar que un emisor rápido sature de datos a un receptor más lento?</a:t>
            </a:r>
          </a:p>
          <a:p>
            <a:pPr algn="just"/>
            <a:endParaRPr lang="es-MX" dirty="0" smtClean="0"/>
          </a:p>
          <a:p>
            <a:pPr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17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835696" y="2659559"/>
            <a:ext cx="5967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FFFF00"/>
                </a:solidFill>
                <a:latin typeface="Palatino Linotype" pitchFamily="18" charset="0"/>
              </a:rPr>
              <a:t>Control de flujo</a:t>
            </a:r>
          </a:p>
        </p:txBody>
      </p:sp>
    </p:spTree>
    <p:extLst>
      <p:ext uri="{BB962C8B-B14F-4D97-AF65-F5344CB8AC3E}">
        <p14:creationId xmlns:p14="http://schemas.microsoft.com/office/powerpoint/2010/main" val="2946673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¿Cómo evitar que un emisor rápido sature de datos a un receptor más lento?</a:t>
            </a:r>
          </a:p>
          <a:p>
            <a:pPr algn="just"/>
            <a:endParaRPr lang="es-MX" dirty="0" smtClean="0"/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Limitar al emisor a una velocidad de transmisión acordada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18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835696" y="2659559"/>
            <a:ext cx="5967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FFFF00"/>
                </a:solidFill>
                <a:latin typeface="Palatino Linotype" pitchFamily="18" charset="0"/>
              </a:rPr>
              <a:t>Control de flujo</a:t>
            </a:r>
          </a:p>
        </p:txBody>
      </p:sp>
    </p:spTree>
    <p:extLst>
      <p:ext uri="{BB962C8B-B14F-4D97-AF65-F5344CB8AC3E}">
        <p14:creationId xmlns:p14="http://schemas.microsoft.com/office/powerpoint/2010/main" val="1524708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I</a:t>
            </a:r>
            <a:r>
              <a:rPr lang="es-MX" dirty="0" smtClean="0"/>
              <a:t>ncapacidad de todos los procesos de aceptar de manera arbitraria mensajes largos.</a:t>
            </a:r>
          </a:p>
          <a:p>
            <a:pPr algn="just"/>
            <a:r>
              <a:rPr lang="es-MX" dirty="0" smtClean="0"/>
              <a:t>Mecanismos para:</a:t>
            </a:r>
          </a:p>
          <a:p>
            <a:pPr lvl="1" algn="just"/>
            <a:r>
              <a:rPr lang="es-MX" dirty="0" smtClean="0"/>
              <a:t>Desensamblar </a:t>
            </a:r>
          </a:p>
          <a:p>
            <a:pPr lvl="1" algn="just"/>
            <a:r>
              <a:rPr lang="es-MX" dirty="0" smtClean="0"/>
              <a:t>Transmitir y</a:t>
            </a:r>
          </a:p>
          <a:p>
            <a:pPr lvl="1" algn="just"/>
            <a:r>
              <a:rPr lang="es-MX" dirty="0" err="1" smtClean="0"/>
              <a:t>Reensamblar</a:t>
            </a:r>
            <a:r>
              <a:rPr lang="es-MX" dirty="0" smtClean="0"/>
              <a:t> mensajes</a:t>
            </a:r>
          </a:p>
          <a:p>
            <a:pPr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19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229025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Introducción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b="1" dirty="0" smtClean="0">
                <a:solidFill>
                  <a:schemeClr val="bg1"/>
                </a:solidFill>
              </a:rPr>
              <a:t>¿</a:t>
            </a:r>
            <a:r>
              <a:rPr lang="es-MX" sz="2800" b="1" dirty="0" smtClean="0"/>
              <a:t>Qué es</a:t>
            </a:r>
            <a:r>
              <a:rPr lang="es-MX" sz="2800" b="1" dirty="0" smtClean="0">
                <a:solidFill>
                  <a:schemeClr val="bg1"/>
                </a:solidFill>
              </a:rPr>
              <a:t>…?</a:t>
            </a:r>
          </a:p>
          <a:p>
            <a:pPr marL="0" indent="0" algn="just">
              <a:buNone/>
            </a:pPr>
            <a:endParaRPr lang="es-MX" sz="2800" b="1" dirty="0" smtClean="0">
              <a:solidFill>
                <a:schemeClr val="bg1"/>
              </a:solidFill>
            </a:endParaRPr>
          </a:p>
          <a:p>
            <a:pPr algn="just"/>
            <a:endParaRPr lang="es-MX" sz="2100" dirty="0" smtClean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2</a:t>
            </a:fld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62971" y="2564904"/>
            <a:ext cx="33329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FF0000"/>
                </a:solidFill>
                <a:latin typeface="Palatino Linotype" pitchFamily="18" charset="0"/>
              </a:rPr>
              <a:t>Capa (nivel)</a:t>
            </a:r>
            <a:endParaRPr lang="es-MX" sz="4400" b="1" dirty="0">
              <a:solidFill>
                <a:srgbClr val="FF0000"/>
              </a:solidFill>
              <a:latin typeface="Palatino Linotype" pitchFamily="18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62971" y="4149080"/>
            <a:ext cx="39597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00B0F0"/>
                </a:solidFill>
                <a:latin typeface="Palatino Linotype" pitchFamily="18" charset="0"/>
              </a:rPr>
              <a:t>Iguales (</a:t>
            </a:r>
            <a:r>
              <a:rPr lang="es-MX" sz="4400" b="1" i="1" dirty="0" err="1" smtClean="0">
                <a:solidFill>
                  <a:srgbClr val="00B0F0"/>
                </a:solidFill>
                <a:latin typeface="Palatino Linotype" pitchFamily="18" charset="0"/>
              </a:rPr>
              <a:t>peers</a:t>
            </a:r>
            <a:r>
              <a:rPr lang="es-MX" sz="4400" b="1" dirty="0" smtClean="0">
                <a:solidFill>
                  <a:srgbClr val="00B0F0"/>
                </a:solidFill>
                <a:latin typeface="Palatino Linotype" pitchFamily="18" charset="0"/>
              </a:rPr>
              <a:t>)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508104" y="3068960"/>
            <a:ext cx="2880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FFFF00"/>
                </a:solidFill>
                <a:latin typeface="Palatino Linotype" pitchFamily="18" charset="0"/>
              </a:rPr>
              <a:t>Protocolo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508104" y="5107831"/>
            <a:ext cx="2880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92D050"/>
                </a:solidFill>
                <a:latin typeface="Palatino Linotype" pitchFamily="18" charset="0"/>
              </a:rPr>
              <a:t>Interfaz</a:t>
            </a:r>
          </a:p>
        </p:txBody>
      </p:sp>
    </p:spTree>
    <p:extLst>
      <p:ext uri="{BB962C8B-B14F-4D97-AF65-F5344CB8AC3E}">
        <p14:creationId xmlns:p14="http://schemas.microsoft.com/office/powerpoint/2010/main" val="188694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¿Qué hacer cuando los procesos insisten en transmitir datos en unidades tan pequeñas que enviarlas por separado es ineficaz?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20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229025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¿Qué hacer cuando los procesos insisten en transmitir datos en unidades tan pequeñas que enviarlas por separado es ineficaz?</a:t>
            </a:r>
          </a:p>
          <a:p>
            <a:pPr lvl="1" algn="just"/>
            <a:r>
              <a:rPr lang="es-MX" dirty="0" smtClean="0"/>
              <a:t>Reunir en un solo mensaje grande varios mensajes pequeños que vayan dirigidos a un destino común y desmembrar dicho mensaje una vez llegado a </a:t>
            </a:r>
            <a:r>
              <a:rPr lang="es-MX" smtClean="0"/>
              <a:t>su destino.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21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309014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Cuando es inconveniente o costoso establecer una conexión separada para cada par de procesos de comunicación, la capa subyacente podría decidir utilizar la misma conexión para múltiples conversaciones sin relación entre sí.</a:t>
            </a:r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marL="0" indent="0" algn="just">
              <a:buNone/>
            </a:pP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22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309014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Cuando es inconveniente o costoso establecer una conexión separada para cada par de procesos de comunicación, la capa subyacente podría decidir utilizar la misma conexión para múltiples conversaciones sin relación entre sí.</a:t>
            </a:r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23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124327" y="4166210"/>
            <a:ext cx="70480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500" b="1" dirty="0" err="1">
                <a:solidFill>
                  <a:srgbClr val="FFFF00"/>
                </a:solidFill>
                <a:latin typeface="Palatino Linotype" pitchFamily="18" charset="0"/>
              </a:rPr>
              <a:t>m</a:t>
            </a:r>
            <a:r>
              <a:rPr lang="es-MX" sz="3500" b="1" dirty="0" err="1" smtClean="0">
                <a:solidFill>
                  <a:srgbClr val="FFFF00"/>
                </a:solidFill>
                <a:latin typeface="Palatino Linotype" pitchFamily="18" charset="0"/>
              </a:rPr>
              <a:t>ultiplexión</a:t>
            </a:r>
            <a:r>
              <a:rPr lang="es-MX" sz="3500" b="1" dirty="0" smtClean="0">
                <a:solidFill>
                  <a:srgbClr val="FFFF00"/>
                </a:solidFill>
                <a:latin typeface="Palatino Linotype" pitchFamily="18" charset="0"/>
              </a:rPr>
              <a:t> y </a:t>
            </a:r>
            <a:r>
              <a:rPr lang="es-MX" sz="3500" b="1" dirty="0" err="1" smtClean="0">
                <a:solidFill>
                  <a:srgbClr val="FFFF00"/>
                </a:solidFill>
                <a:latin typeface="Palatino Linotype" pitchFamily="18" charset="0"/>
              </a:rPr>
              <a:t>desmultiplexión</a:t>
            </a:r>
            <a:endParaRPr lang="es-MX" sz="3500" b="1" dirty="0" smtClean="0">
              <a:solidFill>
                <a:srgbClr val="FFFF00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9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 smtClean="0"/>
              <a:t>Cuando es inconveniente o costoso establecer una conexión separada para cada par de procesos de comunicación, la capa subyacente podría decidir utilizar la misma conexión para múltiples conversaciones sin relación entre sí.</a:t>
            </a:r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Siempre y cuando esta </a:t>
            </a:r>
            <a:r>
              <a:rPr lang="es-MX" dirty="0" err="1" smtClean="0"/>
              <a:t>multiplexión</a:t>
            </a:r>
            <a:r>
              <a:rPr lang="es-MX" dirty="0" smtClean="0"/>
              <a:t> y </a:t>
            </a:r>
            <a:r>
              <a:rPr lang="es-MX" dirty="0" err="1" smtClean="0"/>
              <a:t>desmultiplexión</a:t>
            </a:r>
            <a:r>
              <a:rPr lang="es-MX" dirty="0" smtClean="0"/>
              <a:t> se realice de manera transparente , cualquier capa la podrá utilizar.</a:t>
            </a:r>
          </a:p>
          <a:p>
            <a:pPr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24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124327" y="3717032"/>
            <a:ext cx="70480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500" b="1" dirty="0" err="1">
                <a:solidFill>
                  <a:srgbClr val="FFFF00"/>
                </a:solidFill>
                <a:latin typeface="Palatino Linotype" pitchFamily="18" charset="0"/>
              </a:rPr>
              <a:t>m</a:t>
            </a:r>
            <a:r>
              <a:rPr lang="es-MX" sz="3500" b="1" dirty="0" err="1" smtClean="0">
                <a:solidFill>
                  <a:srgbClr val="FFFF00"/>
                </a:solidFill>
                <a:latin typeface="Palatino Linotype" pitchFamily="18" charset="0"/>
              </a:rPr>
              <a:t>ultiplexión</a:t>
            </a:r>
            <a:r>
              <a:rPr lang="es-MX" sz="3500" b="1" dirty="0" smtClean="0">
                <a:solidFill>
                  <a:srgbClr val="FFFF00"/>
                </a:solidFill>
                <a:latin typeface="Palatino Linotype" pitchFamily="18" charset="0"/>
              </a:rPr>
              <a:t> y </a:t>
            </a:r>
            <a:r>
              <a:rPr lang="es-MX" sz="3500" b="1" dirty="0" err="1" smtClean="0">
                <a:solidFill>
                  <a:srgbClr val="FFFF00"/>
                </a:solidFill>
                <a:latin typeface="Palatino Linotype" pitchFamily="18" charset="0"/>
              </a:rPr>
              <a:t>desmultiplexión</a:t>
            </a:r>
            <a:endParaRPr lang="es-MX" sz="3500" b="1" dirty="0" smtClean="0">
              <a:solidFill>
                <a:srgbClr val="FFFF00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9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La </a:t>
            </a:r>
            <a:r>
              <a:rPr lang="es-MX" dirty="0" err="1" smtClean="0"/>
              <a:t>multiplexión</a:t>
            </a:r>
            <a:r>
              <a:rPr lang="es-MX" dirty="0" smtClean="0"/>
              <a:t> se necesita en la capa física, ej. Donde múltiples conversaciones comparten un número limitado de circuitos físicos.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25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343331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000" dirty="0" smtClean="0"/>
              <a:t>La </a:t>
            </a:r>
            <a:r>
              <a:rPr lang="es-MX" sz="3000" dirty="0" err="1" smtClean="0"/>
              <a:t>multiplexión</a:t>
            </a:r>
            <a:r>
              <a:rPr lang="es-MX" sz="3000" dirty="0" smtClean="0"/>
              <a:t> se necesita en la capa física, ej. Donde múltiples conversaciones comparten un número limitado de circuitos físicos.</a:t>
            </a:r>
          </a:p>
          <a:p>
            <a:pPr algn="just"/>
            <a:r>
              <a:rPr lang="es-MX" sz="3000" dirty="0" smtClean="0"/>
              <a:t>Cuando hay múltiples rutas entre el origen y el destino, se debe elegir la mejor o las mejores entre todas ellas.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26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69273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s-MX" dirty="0" smtClean="0"/>
              <a:t>A veces esta decisión se debe dividir en dos o más capas</a:t>
            </a:r>
          </a:p>
          <a:p>
            <a:pPr lvl="2" algn="just"/>
            <a:r>
              <a:rPr lang="es-MX" dirty="0" smtClean="0"/>
              <a:t>Alto nivel: ej. Leyes de privacidad</a:t>
            </a:r>
          </a:p>
          <a:p>
            <a:pPr lvl="2" algn="just"/>
            <a:r>
              <a:rPr lang="es-MX" dirty="0" smtClean="0"/>
              <a:t>Bajo nivel: ej. Carga de tráfico</a:t>
            </a:r>
          </a:p>
          <a:p>
            <a:pPr lvl="2"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27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920357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s-MX" dirty="0" smtClean="0"/>
              <a:t>A veces esta decisión se debe dividir en dos o más capas</a:t>
            </a:r>
          </a:p>
          <a:p>
            <a:pPr lvl="2" algn="just"/>
            <a:r>
              <a:rPr lang="es-MX" dirty="0" smtClean="0"/>
              <a:t>Alto nivel: ej. Leyes de privacidad</a:t>
            </a:r>
          </a:p>
          <a:p>
            <a:pPr lvl="2" algn="just"/>
            <a:r>
              <a:rPr lang="es-MX" dirty="0" smtClean="0"/>
              <a:t>Bajo nivel: ej. Carga de tráfico</a:t>
            </a:r>
          </a:p>
          <a:p>
            <a:pPr lvl="2"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28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151229" y="3645024"/>
            <a:ext cx="70480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500" b="1" dirty="0" smtClean="0">
                <a:solidFill>
                  <a:srgbClr val="FFFF00"/>
                </a:solidFill>
                <a:latin typeface="Palatino Linotype" pitchFamily="18" charset="0"/>
              </a:rPr>
              <a:t>Enrutamiento</a:t>
            </a:r>
          </a:p>
        </p:txBody>
      </p:sp>
    </p:spTree>
    <p:extLst>
      <p:ext uri="{BB962C8B-B14F-4D97-AF65-F5344CB8AC3E}">
        <p14:creationId xmlns:p14="http://schemas.microsoft.com/office/powerpoint/2010/main" val="3117596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Servicio vs Protocolo [1]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29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14281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08295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MX" u="sng" dirty="0" smtClean="0">
                <a:solidFill>
                  <a:schemeClr val="bg2"/>
                </a:solidFill>
              </a:rPr>
              <a:t>Capa</a:t>
            </a:r>
            <a:r>
              <a:rPr lang="es-MX" dirty="0" smtClean="0">
                <a:solidFill>
                  <a:schemeClr val="bg2"/>
                </a:solidFill>
              </a:rPr>
              <a:t>: </a:t>
            </a:r>
            <a:r>
              <a:rPr lang="es-MX" dirty="0" smtClean="0"/>
              <a:t>Contiene los protocolos o procedimientos</a:t>
            </a:r>
          </a:p>
          <a:p>
            <a:pPr lvl="1" algn="just"/>
            <a:r>
              <a:rPr lang="es-MX" dirty="0" smtClean="0"/>
              <a:t>El número de capas, su nombre, contenido y función difieren de red en red.</a:t>
            </a:r>
          </a:p>
          <a:p>
            <a:pPr lvl="1" algn="just"/>
            <a:r>
              <a:rPr lang="es-MX" dirty="0" smtClean="0"/>
              <a:t>Ofrece servicios a las capas superiores, a las cuales no se les muestran los detalles reales de implementación de los servicios ofrecidos (abstracción, encapsulamiento, etc.)</a:t>
            </a:r>
          </a:p>
          <a:p>
            <a:pPr lvl="1" algn="just"/>
            <a:r>
              <a:rPr lang="es-MX" dirty="0"/>
              <a:t>La mayoría de las redes está organizada como una pila de capas, cada una construida a partir de la que está debajo de ella, con el propósito de reducir la complejidad de su diseño.</a:t>
            </a:r>
          </a:p>
          <a:p>
            <a:pPr lvl="1" algn="just"/>
            <a:r>
              <a:rPr lang="es-MX" sz="2700" dirty="0"/>
              <a:t>El modelo de capas describe el funcionamiento de los protocolos que se producen en cada capa y a su vez describe la interacción entre las diferentes capas.</a:t>
            </a:r>
          </a:p>
          <a:p>
            <a:pPr lvl="2" algn="just"/>
            <a:r>
              <a:rPr lang="es-MX" dirty="0" smtClean="0"/>
              <a:t>Proporciona un lenguaje común para la comunicación en las redes informáticas.</a:t>
            </a:r>
          </a:p>
          <a:p>
            <a:pPr lvl="2" algn="just"/>
            <a:r>
              <a:rPr lang="es-MX" dirty="0"/>
              <a:t>E</a:t>
            </a:r>
            <a:r>
              <a:rPr lang="es-MX" dirty="0" smtClean="0"/>
              <a:t>vita que los continuos cambios tecnológicos afecten a los protocolos y a las distintas capas.</a:t>
            </a:r>
          </a:p>
          <a:p>
            <a:pPr lvl="2" algn="just"/>
            <a:endParaRPr lang="es-MX" dirty="0" smtClean="0"/>
          </a:p>
          <a:p>
            <a:pPr algn="just"/>
            <a:r>
              <a:rPr lang="es-MX" u="sng" dirty="0" smtClean="0">
                <a:solidFill>
                  <a:srgbClr val="FFFF00"/>
                </a:solidFill>
              </a:rPr>
              <a:t>Protocolo</a:t>
            </a:r>
            <a:r>
              <a:rPr lang="es-MX" dirty="0" smtClean="0">
                <a:solidFill>
                  <a:srgbClr val="FFFF00"/>
                </a:solidFill>
              </a:rPr>
              <a:t>: Acuerdo entre las partes en comunicación sobre cómo se debe de llevar a cabo la misma.</a:t>
            </a:r>
          </a:p>
          <a:p>
            <a:pPr lvl="1" algn="just"/>
            <a:r>
              <a:rPr lang="es-MX" dirty="0" smtClean="0">
                <a:solidFill>
                  <a:srgbClr val="FFFF00"/>
                </a:solidFill>
              </a:rPr>
              <a:t>La capa </a:t>
            </a:r>
            <a:r>
              <a:rPr lang="es-MX" i="1" dirty="0" smtClean="0">
                <a:solidFill>
                  <a:srgbClr val="FFFF00"/>
                </a:solidFill>
              </a:rPr>
              <a:t>n</a:t>
            </a:r>
            <a:r>
              <a:rPr lang="es-MX" dirty="0" smtClean="0">
                <a:solidFill>
                  <a:srgbClr val="FFFF00"/>
                </a:solidFill>
              </a:rPr>
              <a:t> de una máquina mantiene una conversación con la capa </a:t>
            </a:r>
            <a:r>
              <a:rPr lang="es-MX" i="1" dirty="0" smtClean="0">
                <a:solidFill>
                  <a:srgbClr val="FFFF00"/>
                </a:solidFill>
              </a:rPr>
              <a:t>n</a:t>
            </a:r>
            <a:r>
              <a:rPr lang="es-MX" dirty="0" smtClean="0">
                <a:solidFill>
                  <a:srgbClr val="FFFF00"/>
                </a:solidFill>
              </a:rPr>
              <a:t> de otra máquina. Las reglas y convenciones utilizadas en esta conversación se conocen de manera colectiva como protocolo de capa </a:t>
            </a:r>
            <a:r>
              <a:rPr lang="es-MX" i="1" dirty="0" smtClean="0">
                <a:solidFill>
                  <a:srgbClr val="FFFF00"/>
                </a:solidFill>
              </a:rPr>
              <a:t>n</a:t>
            </a:r>
            <a:r>
              <a:rPr lang="es-MX" dirty="0" smtClean="0">
                <a:solidFill>
                  <a:srgbClr val="FFFF00"/>
                </a:solidFill>
              </a:rPr>
              <a:t>.</a:t>
            </a:r>
          </a:p>
          <a:p>
            <a:pPr lvl="1" algn="just"/>
            <a:r>
              <a:rPr lang="es-MX" dirty="0" smtClean="0">
                <a:solidFill>
                  <a:srgbClr val="FFFF00"/>
                </a:solidFill>
              </a:rPr>
              <a:t>Violar el protocolo hará más difícil la comunicación, si no es que imposible.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3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206403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1.1 Servicios definidos en la Capa de Transporte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MX" dirty="0" smtClean="0"/>
          </a:p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30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700809"/>
            <a:ext cx="4558694" cy="397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619672" y="5672281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Modelo de referencia OSI [1]</a:t>
            </a:r>
            <a:endParaRPr lang="es-MX" sz="12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08920"/>
            <a:ext cx="37814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5796136" y="479715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Modelo de referencia TCP/IP [1]</a:t>
            </a:r>
            <a:endParaRPr lang="es-MX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7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1.1 Servicios definidos en la Capa de Transporte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El deber primario de la capa de Transporte </a:t>
            </a:r>
            <a:r>
              <a:rPr lang="es-MX" dirty="0"/>
              <a:t>es proporcionar la comunicación de un programa de aplicación a </a:t>
            </a:r>
            <a:r>
              <a:rPr lang="es-MX" dirty="0" smtClean="0"/>
              <a:t>otro, que es llamada de extremo a extremo (</a:t>
            </a:r>
            <a:r>
              <a:rPr lang="es-MX" dirty="0" err="1" smtClean="0"/>
              <a:t>end-to-end</a:t>
            </a:r>
            <a:r>
              <a:rPr lang="es-MX" dirty="0" smtClean="0"/>
              <a:t>).</a:t>
            </a:r>
          </a:p>
          <a:p>
            <a:pPr algn="just"/>
            <a:r>
              <a:rPr lang="es-MX" dirty="0" smtClean="0"/>
              <a:t>Puede regular el flujo de la información y proporcionar fiabilidad en el transporte, garantizando que los datos llegan sin error y en secuencia.</a:t>
            </a:r>
          </a:p>
          <a:p>
            <a:pPr algn="just"/>
            <a:endParaRPr lang="es-MX" dirty="0" smtClean="0"/>
          </a:p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endParaRPr lang="es-MX" dirty="0" smtClean="0"/>
          </a:p>
          <a:p>
            <a:pPr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31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243688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Servicios orientados a la conexión y no orientados a la conexión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3519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Para usar un servicio de red orientado a la conexión, el usuario:</a:t>
            </a:r>
          </a:p>
          <a:p>
            <a:pPr lvl="1" algn="just"/>
            <a:r>
              <a:rPr lang="es-MX" dirty="0" smtClean="0"/>
              <a:t>Establece una conexión</a:t>
            </a:r>
          </a:p>
          <a:p>
            <a:pPr lvl="1" algn="just"/>
            <a:r>
              <a:rPr lang="es-MX" dirty="0" smtClean="0"/>
              <a:t>La utiliza</a:t>
            </a:r>
          </a:p>
          <a:p>
            <a:pPr lvl="1" algn="just"/>
            <a:r>
              <a:rPr lang="es-MX" dirty="0" smtClean="0"/>
              <a:t>La abandona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32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pic>
        <p:nvPicPr>
          <p:cNvPr id="1026" name="Picture 2" descr="http://www.jgrimau.sld.cu/images/telefo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85" y="924688"/>
            <a:ext cx="4160495" cy="416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67544" y="2492896"/>
            <a:ext cx="45008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500" b="1" dirty="0" smtClean="0">
                <a:solidFill>
                  <a:srgbClr val="FFFF00"/>
                </a:solidFill>
                <a:latin typeface="Palatino Linotype" pitchFamily="18" charset="0"/>
              </a:rPr>
              <a:t>Servicio orientado a la conexión</a:t>
            </a:r>
          </a:p>
        </p:txBody>
      </p:sp>
    </p:spTree>
    <p:extLst>
      <p:ext uri="{BB962C8B-B14F-4D97-AF65-F5344CB8AC3E}">
        <p14:creationId xmlns:p14="http://schemas.microsoft.com/office/powerpoint/2010/main" val="258932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Servicios orientados a la conexión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351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dirty="0" smtClean="0"/>
              <a:t>Conexión: el emisor empuja objetos (bits) en un extremo y el receptor los toma en el otro extremo.</a:t>
            </a:r>
          </a:p>
          <a:p>
            <a:pPr lvl="1" algn="just"/>
            <a:r>
              <a:rPr lang="es-MX" dirty="0" smtClean="0"/>
              <a:t>Generalmente se conserva el orden de los bits</a:t>
            </a:r>
          </a:p>
          <a:p>
            <a:pPr algn="just"/>
            <a:r>
              <a:rPr lang="es-MX" dirty="0"/>
              <a:t>A</a:t>
            </a:r>
            <a:r>
              <a:rPr lang="es-MX" dirty="0" smtClean="0"/>
              <a:t>l establecer la conexión, el emisor, el receptor y la subred utilizan una </a:t>
            </a:r>
            <a:r>
              <a:rPr lang="es-MX" u="sng" dirty="0" smtClean="0"/>
              <a:t>negociación</a:t>
            </a:r>
            <a:r>
              <a:rPr lang="es-MX" dirty="0" smtClean="0"/>
              <a:t> sobre los parámetros que se van a utilizar, por ejemplo:</a:t>
            </a:r>
          </a:p>
          <a:p>
            <a:pPr lvl="1" algn="just"/>
            <a:r>
              <a:rPr lang="es-MX" dirty="0" smtClean="0"/>
              <a:t>Tamaño máximo del mensaje</a:t>
            </a:r>
          </a:p>
          <a:p>
            <a:pPr lvl="1" algn="just"/>
            <a:r>
              <a:rPr lang="es-MX" dirty="0" smtClean="0"/>
              <a:t>Calidad del servicio solicitado</a:t>
            </a:r>
          </a:p>
          <a:p>
            <a:pPr algn="just"/>
            <a:r>
              <a:rPr lang="es-MX" dirty="0" smtClean="0"/>
              <a:t>Uno hace la propuesta y el otro la acepta,  rechaza o hace una contrapropuesta.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33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pic>
        <p:nvPicPr>
          <p:cNvPr id="1026" name="Picture 2" descr="http://www.jgrimau.sld.cu/images/telefo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245168"/>
            <a:ext cx="1784232" cy="178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27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>
                <a:solidFill>
                  <a:srgbClr val="FFFF00"/>
                </a:solidFill>
              </a:rPr>
              <a:t>Servicios No orientados a la conexión</a:t>
            </a:r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09120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Cada mensaje (carta) lleva la dirección destino y cada una se </a:t>
            </a:r>
            <a:r>
              <a:rPr lang="es-MX" dirty="0" err="1" smtClean="0"/>
              <a:t>enruta</a:t>
            </a:r>
            <a:r>
              <a:rPr lang="es-MX" dirty="0" smtClean="0"/>
              <a:t> a través del sistema, independientemente de las demás.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34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pic>
        <p:nvPicPr>
          <p:cNvPr id="2050" name="Picture 2" descr="http://1.bp.blogspot.com/_hrjQYltQdcU/TS4WBbBkv2I/AAAAAAAAAGE/ckw3jMCPhrg/s1600/carta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5112568" cy="347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70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Servicios No orientados a la conexión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Generalmente, cuando se envían dos mensajes al mismo destino el primero que se envíe será el primero en llegar. </a:t>
            </a:r>
          </a:p>
          <a:p>
            <a:pPr lvl="1" algn="just"/>
            <a:r>
              <a:rPr lang="es-MX" dirty="0" smtClean="0"/>
              <a:t>Es posible que el primero se dilate y llegue primero el segundo mensaje.</a:t>
            </a:r>
          </a:p>
          <a:p>
            <a:pPr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35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pic>
        <p:nvPicPr>
          <p:cNvPr id="8" name="Picture 2" descr="http://1.bp.blogspot.com/_hrjQYltQdcU/TS4WBbBkv2I/AAAAAAAAAGE/ckw3jMCPhrg/s1600/carta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889" y="5694919"/>
            <a:ext cx="1342099" cy="91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33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Servicios orientados a la conexión y no orientados a la conexión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dirty="0" smtClean="0"/>
              <a:t>Cada servicio se puede clasificar por la </a:t>
            </a:r>
            <a:r>
              <a:rPr lang="es-MX" u="sng" dirty="0"/>
              <a:t>c</a:t>
            </a:r>
            <a:r>
              <a:rPr lang="es-MX" u="sng" dirty="0" smtClean="0"/>
              <a:t>alidad del servicio </a:t>
            </a:r>
          </a:p>
          <a:p>
            <a:pPr lvl="1" algn="just"/>
            <a:r>
              <a:rPr lang="es-MX" u="sng" dirty="0" smtClean="0"/>
              <a:t>Servicio confiable: </a:t>
            </a:r>
            <a:r>
              <a:rPr lang="es-MX" dirty="0" smtClean="0"/>
              <a:t>el receptor confirma la recepción de cada mensaje para que el emisor esté seguro de que llegó</a:t>
            </a:r>
          </a:p>
          <a:p>
            <a:pPr lvl="2" algn="just"/>
            <a:r>
              <a:rPr lang="es-MX" dirty="0" smtClean="0"/>
              <a:t>Introduce sobre cargas y retardos, que con frecuencia son valiosos pero a veces son indeseables.</a:t>
            </a:r>
            <a:endParaRPr lang="es-MX" dirty="0"/>
          </a:p>
          <a:p>
            <a:pPr marL="0" indent="0" algn="just">
              <a:buNone/>
            </a:pPr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36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pic>
        <p:nvPicPr>
          <p:cNvPr id="7" name="Picture 2" descr="http://tabletzona.es/app/uploads/2015/05/apps-transferir-archivos-andro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256173"/>
            <a:ext cx="4464496" cy="216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641768" y="4521894"/>
            <a:ext cx="2274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FF00"/>
                </a:solidFill>
              </a:rPr>
              <a:t>Ejemplo: Servicio orientado a la conexión</a:t>
            </a:r>
            <a:endParaRPr lang="es-MX" dirty="0">
              <a:solidFill>
                <a:srgbClr val="FFFF00"/>
              </a:solidFill>
            </a:endParaRPr>
          </a:p>
        </p:txBody>
      </p:sp>
      <p:pic>
        <p:nvPicPr>
          <p:cNvPr id="1028" name="Picture 4" descr="http://conlacomidanosejuega.isf.es/images/correc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77072"/>
            <a:ext cx="21717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Servicios orientados a la conexión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3519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Un servicio orientado a la conexión </a:t>
            </a:r>
            <a:r>
              <a:rPr lang="es-MX" u="sng" dirty="0" smtClean="0"/>
              <a:t>confiable</a:t>
            </a:r>
            <a:r>
              <a:rPr lang="es-MX" dirty="0" smtClean="0"/>
              <a:t> tiene dos variantes menores 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MX" u="sng" dirty="0" smtClean="0"/>
              <a:t>Secuencias de mensaje</a:t>
            </a:r>
            <a:r>
              <a:rPr lang="es-MX" dirty="0" smtClean="0"/>
              <a:t>: se conservan los límites del mensaje</a:t>
            </a:r>
          </a:p>
          <a:p>
            <a:pPr lvl="1" algn="just"/>
            <a:endParaRPr lang="es-MX" dirty="0"/>
          </a:p>
          <a:p>
            <a:pPr lvl="1" algn="just"/>
            <a:endParaRPr lang="es-MX" dirty="0" smtClean="0"/>
          </a:p>
          <a:p>
            <a:pPr lvl="1"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37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7" name="6 Redondear rectángulo de esquina diagonal"/>
          <p:cNvSpPr/>
          <p:nvPr/>
        </p:nvSpPr>
        <p:spPr>
          <a:xfrm>
            <a:off x="971600" y="3789040"/>
            <a:ext cx="1864663" cy="360040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1024  bytes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9" name="8 Redondear rectángulo de esquina diagonal"/>
          <p:cNvSpPr/>
          <p:nvPr/>
        </p:nvSpPr>
        <p:spPr>
          <a:xfrm>
            <a:off x="971600" y="4293096"/>
            <a:ext cx="1864663" cy="360040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1024  bytes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8" name="7 Flecha derecha"/>
          <p:cNvSpPr/>
          <p:nvPr/>
        </p:nvSpPr>
        <p:spPr>
          <a:xfrm>
            <a:off x="3203848" y="3969060"/>
            <a:ext cx="1008112" cy="32403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dondear rectángulo de esquina diagonal"/>
          <p:cNvSpPr/>
          <p:nvPr/>
        </p:nvSpPr>
        <p:spPr>
          <a:xfrm>
            <a:off x="4507537" y="3789040"/>
            <a:ext cx="1864663" cy="360040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1024  bytes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2" name="11 Redondear rectángulo de esquina diagonal"/>
          <p:cNvSpPr/>
          <p:nvPr/>
        </p:nvSpPr>
        <p:spPr>
          <a:xfrm>
            <a:off x="4507537" y="4293096"/>
            <a:ext cx="1864663" cy="360040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1024  bytes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3" name="12 Redondear rectángulo de esquina diagonal"/>
          <p:cNvSpPr/>
          <p:nvPr/>
        </p:nvSpPr>
        <p:spPr>
          <a:xfrm>
            <a:off x="4481795" y="5245168"/>
            <a:ext cx="1864663" cy="684076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2048  bytes</a:t>
            </a:r>
            <a:endParaRPr lang="es-MX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icdn.pro/images/fr/d/e/deletered-icone-9104-9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76" y="4913981"/>
            <a:ext cx="1346448" cy="134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51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Servicios orientados a la conexión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3519"/>
          </a:xfrm>
        </p:spPr>
        <p:txBody>
          <a:bodyPr>
            <a:normAutofit/>
          </a:bodyPr>
          <a:lstStyle/>
          <a:p>
            <a:pPr marL="971550" lvl="1" indent="-514350" algn="just">
              <a:buFont typeface="+mj-lt"/>
              <a:buAutoNum type="arabicPeriod" startAt="2"/>
            </a:pPr>
            <a:r>
              <a:rPr lang="es-MX" u="sng" dirty="0" smtClean="0"/>
              <a:t>Flujo de bytes</a:t>
            </a:r>
            <a:r>
              <a:rPr lang="es-MX" dirty="0" smtClean="0"/>
              <a:t>: la conexión es simplemente un flujo de bytes sin límites en el mensaje.</a:t>
            </a:r>
          </a:p>
          <a:p>
            <a:pPr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38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7" name="6 Redondear rectángulo de esquina diagonal"/>
          <p:cNvSpPr/>
          <p:nvPr/>
        </p:nvSpPr>
        <p:spPr>
          <a:xfrm>
            <a:off x="611560" y="5373216"/>
            <a:ext cx="812243" cy="360040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1 byte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8" name="7 Flecha derecha"/>
          <p:cNvSpPr/>
          <p:nvPr/>
        </p:nvSpPr>
        <p:spPr>
          <a:xfrm>
            <a:off x="4644008" y="3964866"/>
            <a:ext cx="1008112" cy="32403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dondear rectángulo de esquina diagonal"/>
          <p:cNvSpPr/>
          <p:nvPr/>
        </p:nvSpPr>
        <p:spPr>
          <a:xfrm>
            <a:off x="1073507" y="2710644"/>
            <a:ext cx="1864663" cy="360040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1024  bytes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2" name="11 Redondear rectángulo de esquina diagonal"/>
          <p:cNvSpPr/>
          <p:nvPr/>
        </p:nvSpPr>
        <p:spPr>
          <a:xfrm>
            <a:off x="1073122" y="3248623"/>
            <a:ext cx="1864663" cy="360040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1024  bytes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3" name="12 Redondear rectángulo de esquina diagonal"/>
          <p:cNvSpPr/>
          <p:nvPr/>
        </p:nvSpPr>
        <p:spPr>
          <a:xfrm>
            <a:off x="6084168" y="3789040"/>
            <a:ext cx="1864663" cy="684076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2048  bytes</a:t>
            </a:r>
            <a:endParaRPr lang="es-MX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icdn.pro/images/fr/d/e/deletered-icone-9104-9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913980"/>
            <a:ext cx="1346448" cy="134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Redondear rectángulo de esquina diagonal"/>
          <p:cNvSpPr/>
          <p:nvPr/>
        </p:nvSpPr>
        <p:spPr>
          <a:xfrm>
            <a:off x="1047380" y="4113076"/>
            <a:ext cx="1864663" cy="684076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2048  bytes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5" name="14 Redondear rectángulo de esquina diagonal"/>
          <p:cNvSpPr/>
          <p:nvPr/>
        </p:nvSpPr>
        <p:spPr>
          <a:xfrm>
            <a:off x="763960" y="5525616"/>
            <a:ext cx="812243" cy="360040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1 byte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6" name="15 Redondear rectángulo de esquina diagonal"/>
          <p:cNvSpPr/>
          <p:nvPr/>
        </p:nvSpPr>
        <p:spPr>
          <a:xfrm>
            <a:off x="916360" y="5678016"/>
            <a:ext cx="812243" cy="360040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1 byte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7" name="16 Redondear rectángulo de esquina diagonal"/>
          <p:cNvSpPr/>
          <p:nvPr/>
        </p:nvSpPr>
        <p:spPr>
          <a:xfrm>
            <a:off x="1068760" y="5830416"/>
            <a:ext cx="812243" cy="360040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1 byte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8" name="17 Redondear rectángulo de esquina diagonal"/>
          <p:cNvSpPr/>
          <p:nvPr/>
        </p:nvSpPr>
        <p:spPr>
          <a:xfrm>
            <a:off x="1790389" y="5420072"/>
            <a:ext cx="812243" cy="360040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1 byte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9" name="18 Redondear rectángulo de esquina diagonal"/>
          <p:cNvSpPr/>
          <p:nvPr/>
        </p:nvSpPr>
        <p:spPr>
          <a:xfrm>
            <a:off x="1942789" y="5572472"/>
            <a:ext cx="812243" cy="360040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1 byte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20" name="19 Redondear rectángulo de esquina diagonal"/>
          <p:cNvSpPr/>
          <p:nvPr/>
        </p:nvSpPr>
        <p:spPr>
          <a:xfrm>
            <a:off x="2095189" y="5724872"/>
            <a:ext cx="812243" cy="360040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1 byte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21" name="20 Redondear rectángulo de esquina diagonal"/>
          <p:cNvSpPr/>
          <p:nvPr/>
        </p:nvSpPr>
        <p:spPr>
          <a:xfrm>
            <a:off x="2247589" y="5877272"/>
            <a:ext cx="812243" cy="360040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1 byte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22" name="21 Redondear rectángulo de esquina diagonal"/>
          <p:cNvSpPr/>
          <p:nvPr/>
        </p:nvSpPr>
        <p:spPr>
          <a:xfrm>
            <a:off x="2843808" y="5420072"/>
            <a:ext cx="812243" cy="360040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1 byte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23" name="22 Redondear rectángulo de esquina diagonal"/>
          <p:cNvSpPr/>
          <p:nvPr/>
        </p:nvSpPr>
        <p:spPr>
          <a:xfrm>
            <a:off x="2996208" y="5572472"/>
            <a:ext cx="812243" cy="360040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1 byte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24" name="23 Redondear rectángulo de esquina diagonal"/>
          <p:cNvSpPr/>
          <p:nvPr/>
        </p:nvSpPr>
        <p:spPr>
          <a:xfrm>
            <a:off x="3148608" y="5724872"/>
            <a:ext cx="812243" cy="360040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1 byte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25" name="24 Redondear rectángulo de esquina diagonal"/>
          <p:cNvSpPr/>
          <p:nvPr/>
        </p:nvSpPr>
        <p:spPr>
          <a:xfrm>
            <a:off x="3301008" y="5877272"/>
            <a:ext cx="812243" cy="360040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….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0" name="9 Cerrar llave"/>
          <p:cNvSpPr/>
          <p:nvPr/>
        </p:nvSpPr>
        <p:spPr>
          <a:xfrm>
            <a:off x="3217728" y="2640975"/>
            <a:ext cx="369199" cy="1004049"/>
          </a:xfrm>
          <a:prstGeom prst="rightBrac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errar llave"/>
          <p:cNvSpPr/>
          <p:nvPr/>
        </p:nvSpPr>
        <p:spPr>
          <a:xfrm>
            <a:off x="3203848" y="3933056"/>
            <a:ext cx="369199" cy="1004049"/>
          </a:xfrm>
          <a:prstGeom prst="rightBrac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Cerrar llave"/>
          <p:cNvSpPr/>
          <p:nvPr/>
        </p:nvSpPr>
        <p:spPr>
          <a:xfrm>
            <a:off x="4067944" y="5373216"/>
            <a:ext cx="369199" cy="1004049"/>
          </a:xfrm>
          <a:prstGeom prst="rightBrac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338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Servicios No orientados a la conexión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09120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 smtClean="0"/>
              <a:t>No todas las aplicaciones requieren conexiones.</a:t>
            </a:r>
          </a:p>
          <a:p>
            <a:pPr algn="just"/>
            <a:r>
              <a:rPr lang="es-MX" dirty="0" smtClean="0"/>
              <a:t>Ejemplo:</a:t>
            </a:r>
          </a:p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Al servicio no orientado a la conexión </a:t>
            </a:r>
            <a:r>
              <a:rPr lang="es-MX" u="sng" dirty="0" smtClean="0"/>
              <a:t>no confiable</a:t>
            </a:r>
            <a:r>
              <a:rPr lang="es-MX" dirty="0" smtClean="0"/>
              <a:t> (sin confirmación de recepción) se le conoce como </a:t>
            </a:r>
            <a:r>
              <a:rPr lang="es-MX" b="1" u="sng" dirty="0" smtClean="0"/>
              <a:t>servicio de datagramas. </a:t>
            </a:r>
          </a:p>
          <a:p>
            <a:pPr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39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pic>
        <p:nvPicPr>
          <p:cNvPr id="1026" name="Picture 2" descr="http://comps.canstockphoto.es/can-stock-photo_csp1263435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504" y="3290114"/>
            <a:ext cx="911736" cy="111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urismotecnologico.bligoo.com.mx/media/users/35/1750075/images/public/661142/mail.png?v=141040589146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037" y="3140968"/>
            <a:ext cx="1731915" cy="134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Flecha derecha"/>
          <p:cNvSpPr/>
          <p:nvPr/>
        </p:nvSpPr>
        <p:spPr>
          <a:xfrm>
            <a:off x="4572000" y="3645024"/>
            <a:ext cx="720080" cy="504056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470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u="sng" dirty="0" smtClean="0">
                <a:solidFill>
                  <a:srgbClr val="00B0F0"/>
                </a:solidFill>
              </a:rPr>
              <a:t>Iguales</a:t>
            </a:r>
            <a:r>
              <a:rPr lang="es-MX" sz="2400" dirty="0" smtClean="0">
                <a:solidFill>
                  <a:srgbClr val="00B0F0"/>
                </a:solidFill>
              </a:rPr>
              <a:t>: Las entidades que abarcan las capas correspondientes en diferentes máquinas.</a:t>
            </a:r>
          </a:p>
          <a:p>
            <a:pPr lvl="1" algn="just"/>
            <a:r>
              <a:rPr lang="es-MX" sz="2400" dirty="0" smtClean="0">
                <a:solidFill>
                  <a:srgbClr val="00B0F0"/>
                </a:solidFill>
              </a:rPr>
              <a:t>Podrían ser procesos, dispositivos de hardware o incluso seres humanos, es decir, los iguales son los que se comunican a través del protocolo.</a:t>
            </a:r>
          </a:p>
          <a:p>
            <a:pPr lvl="1" algn="just"/>
            <a:endParaRPr lang="es-MX" sz="2400" dirty="0" smtClean="0">
              <a:solidFill>
                <a:srgbClr val="00B0F0"/>
              </a:solidFill>
            </a:endParaRPr>
          </a:p>
          <a:p>
            <a:pPr algn="just"/>
            <a:r>
              <a:rPr lang="es-MX" sz="2400" u="sng" dirty="0" smtClean="0">
                <a:solidFill>
                  <a:srgbClr val="92D050"/>
                </a:solidFill>
              </a:rPr>
              <a:t>Interfaz</a:t>
            </a:r>
            <a:r>
              <a:rPr lang="es-MX" sz="2400" dirty="0" smtClean="0">
                <a:solidFill>
                  <a:srgbClr val="92D050"/>
                </a:solidFill>
              </a:rPr>
              <a:t>: Define qué operaciones y servicios primitivos pone la capa más baja a disposición de la capa superior inmediata.</a:t>
            </a:r>
          </a:p>
          <a:p>
            <a:pPr lvl="1" algn="just"/>
            <a:r>
              <a:rPr lang="es-MX" sz="2000" dirty="0" smtClean="0">
                <a:solidFill>
                  <a:srgbClr val="92D050"/>
                </a:solidFill>
              </a:rPr>
              <a:t>Es una conexión entre dos máquinas o entidades de cualquier tipo, a las cuales les brinda un soporte para la comunicación a diferentes estratos.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4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96606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Servicios No orientados a la conexión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En otras situaciones se desea la conveniencia de no tener que establecer una conexión para enviar un mensaje corto, pero la fiabilidad es esencial</a:t>
            </a:r>
            <a:endParaRPr lang="es-MX" dirty="0"/>
          </a:p>
          <a:p>
            <a:pPr lvl="1" algn="just"/>
            <a:r>
              <a:rPr lang="es-MX" b="1" dirty="0" smtClean="0"/>
              <a:t>Servicio de datagramas confirmados</a:t>
            </a:r>
          </a:p>
          <a:p>
            <a:pPr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40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8" name="AutoShape 2" descr="data:image/jpeg;base64,/9j/4AAQSkZJRgABAQAAAQABAAD/2wCEAAkGBxQTEhUSExMUFRUXFRcZGBYXGCAUHBoYFRUXGhgYGBscHCghGBwlHBUdITEjJikrLi4uFx8zODMsNyguLisBCgoKDg0OGhAQGywkICQtLCwuOCwsLCs3NzAuKywrMiwsLCw3LDAvNy0vLC4sLywwLDc3LCw3NC8sLCwsLDcsLP/AABEIAM4A9QMBIgACEQEDEQH/xAAcAAABBQEBAQAAAAAAAAAAAAAABAUGBwgDAgH/xABMEAACAQMBBAQFEQYFBAIDAAABAgMABBESBQYhMRMiQVEUUmFxkQcVFzIzNFNUcnSBk6Gys9HSI0KSscHTFiRic/Giw+HwQ4JjlOL/xAAaAQEAAgMBAAAAAAAAAAAAAAAAAQIDBAUG/8QAMREAAgEEAAQEBQMEAwAAAAAAAAECAwQREgUhMUEGIlFhEzJxwdGRoeEjsfDxM1KB/9oADAMBAAIRAxEAPwC8aKKb9t7XitYjNKcAcABxLMeSqO00A4V4eZRwLAec4qlNv773Nyxw5hj7EjOOH+phgsfQPJTJBsyaQa0hlcH95Y2YH6QONV2LamhPCU8dfSKPCU8dfSKz96x3Hxaf6pv00esdx8Wn+qb9NR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fVnU8Ayn6RWffWO4+LT/VN+mvMmx51BLW8wA5kxMB/Kmw1NEUVQ2xN6rm2I6OUsnwbnWpHdg+1+jFW7urvNHex6l6si+3jJyVzyIP7ynvqyeSGh8oooqSAql/VI2wZ7towepDlFH+rhrPnzw/+oq6KzptRyZZSeZkkJ85Y1WRaJYnqdbnoY1u511FuMSHiAo5OR2k8x2AYPPlY9JtmIBDEBwAjQAeQKKTbw7ZS0ga4kV2VWjUrGNTEySJGMLnjxccBx7snhUpYKscqKbk2xG00UK5YywPOjjBQojRLzznJ6ZSOGMZpRHfxMupZIyurTqDAjVnGnOfbZOMVIFNFJo7+JtOmWM686MMDq089PHrY7cUn2ZtmKZNSsFxrJViAwVHZCzAE4UlDg0A40UlbaUIXUZYwurTq1rjV4uc+28ldxMuopqGoAMVzxAYkAkcwCVOD/pPdQHuim/b+1ktIHuJFZlTTkJgsdTBRjJA5t30pN7GAxMiYVgjHUODnGFPHgx1Dhz6w76A70VwF7H0nRdInSYzo1DVjv05zivMN/E5CpLGxIyArBiQCQSADyyMZ8lAKaKQTbVVbmO2KsGkikkR+Gk9EyBk551YkB5YwDx4Vxtd4IX6QlhGsczQ65GVFd0A1aCW44YlezirUA60U3DbCeFG0w2sQCfVw0aGkZMZznVlc8sY7a52+8EL3BtkOoiDpukUq0enpDGV1Bs6gVOeGPLQDrRSQ7Th6Ppemi6PONetdOc4xqzjOa7W1yki643V1P7ykMOHPiOFAdaKKKAKKKKAKKKKAKKKKAiG+250dzG0sShbhQSCox0mB7Vu8nsP9Kq7dvazWtxHMOQOHHehPWB+jj5wK0BWetvIBc3AHITzAeYSNVJFkaEVsjI5GikG7zlrW3Y8zBET5zGtFXKjhWctpe6S/Lf7xrRtZy2l7pL8t/vGqSLRNC2HuUfyF+6Kbt7bJ5rcJGupvCLV8ZA6sV3DI5ySBwVCfo4U42HuUfyF+6K47a2kLeLpWUsOkhjwO+eZIgePYDID9FXKkR2puvcGeZIgOgNldJExfTpe5lgdoG/eCZjYhgCFV9PDSM+bzYMs7F1sxAhk2eGhLRdZbe7EksjBGKaRGcDjqIyMDABmMW1oGlaBZ4jMgy0QkUuo4cWTORzHMdteLfbttIrOlzA6qyozLIrBXdgqqxB4MWIAHaSKAi8u7TgzskCBjtS1mjI0AiBDaGUqc9UdWbK8CctwOrijt93J9CILQRPG17I0oaM9KLhblUi4Nqyxljc6sKOjXiSOE6uNowxhy8saCMAyFnChA2dJfJ6oODjPdXNts24jSU3EIjkIEbmRQrluQRs4YnHIUBEtp7uyL4KY4XZI7YxNFCLfUrt0eTi4UoVITDEHPVHBgeEm3ftTDFFCY2BjgiUuXWTJUEdHrAVnK45lFB1jHHIHMbwr4Ab/Q2gW7T6OGrSqF9PdnAxSu12xbye0niYh+jIWRWxJgkxnB4PgE6efA0BG98rW9uOktEgR7ebodM4cIYdMgaXpVZsvwUFdA7cHvpu2nsS7/AM3AluXWfaFvdLKJI1URo9rrUhnD6x0DHGMEducAzpb+Iv0YkjL5YaAw1ZQKWGM54CRSe7WveKQbd26IGjiSGW4nl1FIo9IOlManZnZVRQWUZJ5sAM0BEJ9hXj3kMpgKiPaBlJToEjaEiVRICP27yaXXXrIHA4B4V12BurLEmzSbdUkhurl5iCmoJKtyASwPWzrj4Anszy4Smw3jjaF5p1a06NykguCselhj97UUZTqGGUkHPfwpNtnfG3hFsVeOXwmTREUlQKcAlm1swGkcBwz1mUdtAe977KVo457eMSXFvKssaFgmsEGOVNR4DVHI3PhkCo1tHdq5WOC3SMSKLaRZJo1g6Q3EzapS5nB0QuxLHo1LZ8wqX2+20e7ktQ0RMaKxxMhk1EnK9EMsoUaSWbHtxgHnXbam14bcDpZY0ZgdCs6oXKjOEBPWPmoCAHdK8kg6LT0bNsOG1LM6kdOrNqjOkk4xzYAjDc6+bW3Zubl7horQWYksIogC0XWeO51tGwjLqA0Y0ZIIwwyP3am1lvNbvDbSvLHCbmNHjjkkVGPSKrBQCesRqA4Up25tZLWIyuGbrKqog1O7uwVEQdrEkDmB3kCgIVb7KuoYriSK2uXmmMKaJvAhpCaszqkLLEzKpwNRy2EB4DhLt1bYRW6xLby26pkBJWR3btMjNG7glmJJJOSc1z2Pt9pZHhmtZ7aRUD/tNDIyEkZWSNmXIxxUkEZFerree3FtcXMUsc626O7iGRX9opYqSCQCQO2gHmim+bbVuhjWWaKJ5QCiPIqM2ccFBOW544UTbbtkk6J7iBZNQXQ0iq2plDBdJOclSDjuIoBwopivt67dI45UkSaOS4SAvHIrKrOTkswOAFxxpS23oSkcsUsMsckqxB1lTSWY4wrZw7Z4aRxPZQDpRSFNs25mNuJ4TOOcIkUyDAycpnUOHHlS6gCiiigCs97w++7n5xN+K1aErPe8Pvu5+cTfitVZFol5bs+87b5vD+GtFG7PvO2+bw/hrRVio5VnLaXukvy3+8a0bWctpe6S/Lf7xqki0TQth7lH8hfuikG9Vg88AjjALdPavxOOrDdQyP8A9KGl9h7lH8hfuikO9O1za2zTqqMweFAHfo1zNPHFlmCnSo6TJODyq5Uj43dnFydKqIDLO7BnWSIidZdTIhTpYpWaTDaXC4L456aQxbsXhidMABUt9CSyLKS9tcRzKkcwjEghwjL+01HLg4GDqkuyduOys9wbRVDRqpt52uRqkbSBITEmjiVAPHmeXb2ut6LWM4aXj+0wAjtnoXVJcaVOdLMAccsN4pwAwbQ2LdzStcdGEIlt5FiEoyyxRToyltJUODMHHAjKLxHth0tdhzxyx3IgVifCRJC8wbHhBgxLq0aQcQdZVH/ysQWOdT1LvJAhYvKnR/sdDLqcsZlYpwC4OrT1dJOfJwz7XeW2Mgh6XrkhfaMAHYKVjZ9OlJCGGEYhuI4UA1xbDmGxTZaV6fwF4dIPV6QwsgAPdk86b9sWTpHPczJFbdFBAsIVtWqW2laSL2qg6S5VFQdY62GOODNre4Dglc4DMvFSvFGKtwYAkZU4PIjBGQQaYl3nDbQWyWGTT0crGZgUUtEYwUjyOvjpBlhw5AZ44AVbu20kUMSunXfXLMwbIWWVukdRniRqdgO4IKR7wbPuFuYr21SOV0ilheF3MWpJGjcMj6WAYNEOBGCGPEYrnsPeeaW6NtNbCFjG0qgTCZ0VXVQLhVGImYMCuGYHDceFfd6t5JbaeCCKOBjMkz6p5vB1UQmIYzobJPS/ZQCa9tdpSQqzdEJDc6zHEULRQBCFSOWWMq0mrBLFRwZgMYBpBsPde5jNuZFX9ntK6uG64fEc8UwU5wNR1SgHgO04qRQ7xokMb3TRI8hbSkDNdAhWwShVNTADBY6cLniaR3G+0CXXQsy9EbSO5WVCZNSySunBUUnQAgYvyAPHA40Ay7C3PuIp4hK8zpDdTTowliEf7VpSCV6DpSxWUqyl8cSc8gHbb2x5zczTRwxTrPZi3w76OjKtK3HKnMbdLxxxyg4HPCTx3SNGJVYNGU1hl6wKkZDLjmCOPCo3srfMSrdyNbzotvIiKuhmlk6REZD0QGVLdIMA8gQW08cARf8AwPdCNEJkKybPtbaWOKWJMNDG6urGWF8xnXkFCDnPA8CJnvDsWSW3hWJgZreSGWPpCcO0PDS7AZ6ykjUBwJzjsrtufts3tpHctH0RcyAx6tWno5XjwTgZPU+2nmgIbfWG0L6C6inWG1SW3aKONZOnPSNnMjuEXCYwukAnBYnsFI9rbv3VytxJ0EUDNs2W1SJZA2t5MFSWCgCNMYXPH9o3Be2ek1HU3gcE5UMuTjsOOzjWnd39G1cfivGTLSoTqZ17DPtLd25zeKkMUwvLeOINI+noWSExlWGklo89caeOpm4DOabdt7qSLDfq4SQzy7O0MxGqVLVbYS6vq3OD3nvqbrt6PSSQwPdjn5jTBeXbSNqb6B2Adwrn33G6NKnmi1KT6e31/Bno2c5S8/JCHa27dxLNPNFHFIj39jcIGcKrR28CLJngdJ1LjkfNXaTdq5d2nKKhk2na3BiDhtEUEaI7EgAF20FiBns486cNl7SMRweKHmO7yinW42+g9qC3/SPz+ysltxu2qUt6ktX3X49SKlnUjLEVkjHrDfNdQSSAFYr6SUlXRU6N1mVTHGsYYtiRdRdichsZB4T+mLZ+2WeUK2ApyAB39nH6Ptp9retLyldQc6fRPBgq0pU3iQUUUVtGMKz3vD77ufnE34rVoSs97w++7n5xN+K1VkWiXluz7ztvm8P4a0Ubs+87b5vD+GtFWKjlWctpe6S/Lf7xrRtZy2l7pL8t/vGqSLRNC2HuUfyF+6Kbt7tmSXFq0UQjL9JA4EhKoehuIpSrEKxAIjI5HnTjYe5R/IX7opNtzaDQouhQ8kkiRxqTpGpzzY+KqgscccLwq5Ua12fdSQywvBZwCQBCYZGl6rHEhKtAg1BCdOcjPPhza12ZdQXVqkKxP0VndRq76lTo+ntOj1lVOJdK5I5MUb2ueq5bT2he2tvdSy+Dy9HbTSo6I0QDxISI5I2kYsDz1Kw5EYHAlwn3hiSQRusozIsXSGNhH0j40prIwclgoI4ZOM54UAy7P3PeEwqroyReBgE5DEWscqMcYwCS4IGe/lXPbG7F1NcCTpEKLdW8ylpphiOGaN2iEC/sg3UOJDqJzgge2D428sARJCWAeJ5QNJLBYygYMoydWqRU0gEljgClOy9rpOXULIjppLRyIY2AfOhsHmp0kAjIyrDmCAArty+DrCg6mxpJYadR0EkgcSuCR2EkZPMtd5sp3vre5BXRFBcRsMnUTM0JUgYxj9kc5PaOdNm1duTLdTRLc2VukUcT/wCYRmLdJ0mTqE6BQNHceddbbenXbC4I6LoreO5uEKlyInhkfTHxXrZTmRyHLJ4AcLDd66a6E1zLBiNJUV4FaKWYS6QDN2LpCjAXPEA5HKvEm4sbXFu0n+ZgjS41Ldu102uboNGjpQw0gQt2jBbhzNLLXepennilVgqXMcKSLGxQdLBbtGJH4gM0kxUch7XOMgnls/esaC9wyqAJSVSNiTovGgjC4YlmbCroCklm4c8UBx2/ugWkgltFSMQxSRdAs0timmV0fKvbcVwU4rpIbV2EA0ltN1bm2nE1qLYILJLfo5HlbD9PLKzByGYqOk4A8Ty6uAakR3hTRkR3BbWUMQiYurBdXWHJRpIOonByADk4pVs3aqTqjxhyjq51FdIUxsEZHzxV9RIxj9xu6gGvYW6i262w6e4ZreFIsCV0ifQpBZoQ2k5yTxzjA7qU7H2U8VzezMVK3EsToATkBLeKM6sjgdSHlnhinmigGPczY72lokEhUsrzsShJGJbiSReYB5OM8OeaeXkA5kDznFe6hm0o9Mrj/UfQeI/nXM4nfuzpqajnLx1wbFtQVaTWcD9tXaSdGwVwWIxwOefA/ZUYopXs+waU8OAHNu78zXkLq5rcRrRxHn0SR1qdOFvB8xJXRIWPJWPmBNSu02XHHyXJ724n/wAUtrq0fDcms1Z4fss/uas+IrPlRBnjI5gjzjFeKnZGedNt7sZH4qNDeTl9Iqlx4cqRWaUtvZ8iafEIt4ksEYjcqQw5ggj6Kl8O0Ym5OvmJx/OopdWzRtpYYP2HyiuNc+y4hVsJShr16p+xsVqEa6TyTtWB5EGvtRnduPMhPcv2k/8ANSavZ8Pu3dUVVccde+TkV6Xwp65yFZ73h993Pzib8Vq0JWe94ffdz84m/FatuRjiXluz7ztvm8P4a0Ubs+87b5vD+GtFWKjlWctpe6S/Lf7xrRtZy2l7pL8t/vGqSLRNC2HuUfyF+6K47Y2d08ejUUZWV0dcEq6MCpweBHDBHaCR212sPco/kL90Uoq5UjF9u9c3EU0dxdqekt5oVWGIwxjpl0mSRGlcyMOzrADJ4ZOQk2juS0tyJzLEdNzDOpaDXMvRSIxiWUyYWMhCMKoPW4k8Q0yooCM3G56OLpWfqzkaF0giL9oZm4NkPqnYucjBGlSOHFXu3sLwbWzC21PpB8HtxarhNWMjUzMcsebYHYBxy90ju9orGwTDO5GdCDUcd57h56ATJsRPCZbhwjmRYlAKAlei18Qx79fkxim7eDdmWc3PR3CxpdW3QSq0XSEYWVVaNta6fdeIIbIXhpPGnT11/wDwXH8A/VS21uFkQOpyDy7POCOw5qMgjsm68hkl/wAwvQTXMU8kfRdYmGO3VUWTXhQWtwWypyDgaTxPJdzTpwZuIyykJykF74XGxGriFYAEduDxGallFSCLbR3cuJ0UTXMMjCQsyPblrcqUChehEwY4xqBZ24s3DGArhuzsZrSGO3EiNGnTco+jJMkxdNIDaUVVZlIA48CNIGC80UAUUUUB8ZgBk8BUS2xOrylk4jAGe8jurtty4kLlG4L2AciOw+WmuvGcb4n8ZuhGOEnzz1yjr2dtp52+p1tYC7hBzJ/5NTK3gCKFXgB/7mmLdmLLO3cAPSf/ABUirpeHrWMKHxn1l/Zfya1/Vbnp2QUUUV6E0QooooBHtOyEqEfvDip8v5GogR2VO6iO2otMzeXB9I4/bXlvEdrHWNddc4f2Olw+o8uD+os3cuEUspOGYjGeRx2Z7+NSKoHUh3fuJGyDxQdp557vLUcD4n8trKP0a/Xn+Sb2261Ex7rPe8Pvu5+cTfitWhKz3vD77ufnE34rV6iRzol5bs+87b5vD+GtFG7PvO2+bw/hrRVio5VnLaXukvy3+8a0bWctpe6S/Lf7xqki0TQth7lH8hfuilFJ7D3KP5C/dFKKuVI/HtSVmUdLEhcyaFMTMcRsw4sHx+75K8LtZyqsJ4yG1acW8jE6cauAfPDIpxfYUBJOg5JJyGYYySTp49XOTyrpabJijbUiYOMDiSBnGcAnAzgVTDJGs7Ul+FH/AOrL+qnPZEKBNav0hfrNJ2sf6AcgOyl9NsllIjl4CgDHLxvkKT4yke1PfwwanGAcV2hN4X0XRfsse3wfFznVy58MV32B7gPlSfivRquvFt/43/RXfZlqY41QnJGSSOAyzFjjyZNF1IFVFFFWAUUUUAUUUUAk2lZCVcHgR7U9x/KoewwcVKtt3eiMge2bgP6n0fzqKV4zxFKl8eKivNjn9jr8PUtHnp2H3dduMg+Sf50/1D9lXXRyBjyPA+Y1Lwa6/AK6na6d4t/vzNS+g41c+p9oooruGmFFFFAFRTb75mPkAH2Z/rUnuJgilm5AVCp5SzFjzJJ9Neb8R14qlGl3bz/4jocPg3JyOljb9I4TOM9vm548tTG3hCKFUYAqFRSFSGHMHI+ipnaTh0DjtH/IrD4blS86x5/t/svxBS5Pt9ztWe94ffdz84m/FatCVnveH33c/OJvxWr1EjnRLy3Z9523zeH8NaKN2fedt83h/DWirFRyrOW0vdJflv8AeNaNrOW0vdJflv8AeNUkWiaFsPco/kL90UopPs/3KP5C/dFKKuVCiiigCiiigCiiigCiiigCiiigCiiigEl9s9JfbZyORB5f0pjvNiOmSpDAfQfRUnrxMOqR5D/Kube8Lt7lOUo4l6rkbFG5qU+SfIg1PWx9r6QEk5djd3kPkplFFeGtLupa1N6b/n6naq0o1I6yJ0rAjIOR3ivVQq2u3T2jEeTmPRypem35BzCH6D+deroeIreS/qJxf6/5+hy52FRPy8yTVzmnVBqYgDy1G5NuynlpHmH5mm+adnOWYk+X/wB4VS48RUYr+lFt+/JfktT4fNvzPAs2rtIynA4IOQ7/ACmkMaEkAcSTgDz15pVssftk+UPsrzDqTu7hOo+cml+/Y6KiqVN69hxtdgE8ZGx5F4n08qe7W2WNdKjA9NdqK97acPt7X/jjz9erOJVrzqfMwrPe8Pvu5+cTfitWhKz3vD76ufnE34rVtyMcS8t2fedt83h/DWijdn3nbfN4fw1oqxUcqoXfHZ5gvJ0I4Fy6+VZDqGPSR9Bq+qi2/W6ovIwyYE6Dqk8Aw7UY/aD2HzmqyWSUzpuDtxbm1RcjpYlCOvb1eCt5iBnz5HZUlrPMck9pNkF4ZU4dxHkIPAg/SDUrt/VOuQMNHC578MufPg49GKKRLRbdFVT7KM/wEPpb86PZRn+Ah9LfnTZEYZa1FVT7KM/wEPpb86PZRn+Ah9LfnTZDDLWoqqfZRn+Ah9LfnR7KM/wEPpb86bIYZa1FVT7KM/wEPpb86PZRn+Ah9LfnTZDDLWoqqfZRn+Ah9LfnR7KM/wABD6W/OmyGGWtRVU+yjP8AAQ+lvzo9lGf4CH0t+dNkMMtavhFVV7KM/wABD6W/Oj2UZ/gIfS3502QwywV2BF/qP0/+KZdrW6xyFV5YHl51GPZRn+Ah9LfnTVtr1QJH4iJBIRxOSVAHAYHMnzn01w+IcJhVpKFtTSlle3Ln3N2hcyjLNSTxgl5NFU/ebRllYPJIzMDkHONJ/wBIHBfoqf7rbxCdNMhCyoMt2BlH747vLXHv/D9a0oqqnt647flG3RvoVJa9PQkJNFV3vXvMZswxHEXa3Iv/APz/ADpBsfeOe3wA2tPEfiP/AKnmv8vJWWn4ZuZ0PiZSl/1fp9fX2Ky4hTU9e3qW7u5Gs81wjcREIcY4cXDk/ZpqQwbHjRg6lsjy8P5VT+wN+JIJbiRIkPTMhwxPV0KVAGOfCnv2UZ/gIfS35137fhtClCCnBbJLPLvj8mjUr1JN4bw8lrUVVPsoz/AQ+lvzrzJ6qFzjqwwg951H7NQrobI18Msjb210tYXmkPADqjtZv3VHlP5nsqhY43uJgBxklk/6pG4nzZOaUbW2vPdyBpXZ25KoHAZ7FUf8mrF9T3c5oCLm4GJSOoniA82b/URwx2AntPCPmJ6E4toQiKg5KoUeZRj+lFdaKuVCiiigEG1djQXA0zRK+ORI4jzMOI+g1GJfU6sXZlV5VI5qsgJX6GUn01Jt4ul8FuPB89N0EvRY59JobRjy6sVH7MbLQWrwiLWZFEJi4zMz8H1Feu3AkyavFYtyqMIZEqeplaEZE1wR3hkP/br77F9r8LcfxJ/bpln29JBbaYp3jMUE0xC9Aqcbi4CmRp8s6sY8aYlBGDlustSVdsTmVbfX15WinQqF6tt0eqVeI4/tIzHnmBcJ28aaonLEnsX2vwtx/En9uuU/qcWSY13Ey55anjXPmyld9zttzzvA7zqwmhZ5IWaIGJlC5ESoOkARiUYSFjkjiDwKje2BnvbMJBBO3Q3Z0TtoTGbbLZEUnEfJ7Tx72qGWJE9TK0IBE1wQeRDIR+HQnqZWhGRNcEd4ZDy4H/4692Oz54LiG3Eq26ztczvFAFZE0eDARxmSPgCSzMdIyZX4A4I4QbanSIAONVyJooCEQLHcLeSIpwANWUkDkHstnPaSWqGWdfYvtfhbj+JP7dfD6mVpkDprjJzgakycc8fs65NvJKLxFWd2Q3bW5RxAiHTrVgiDM5dSvtiVU8SF0kU3pt1v8vdyXYZzY3k7p0av4MwWEsgRdJIRsqVc6iUOWHHDVDLHb2L7X4W4/iT+3R7F9r8LcfxJ/bpRuZtiWS5uIJJHkCRQSDpGgZ1aVpgysbYBAMRqQOJGrmQRUxpqhlkG9i+1+FuP4k/t0exfa/C3H8Sf26nNFNUMsg3sX2vwtx/En9uj2L7X4W4/iT+3U5opqhlkG9i+1+FuP4k/t1X3qj7vR2U8ccTOwaPUdZBOdRHDCjhwq+qpz1a/fUH+x/3GrLRS3KyfIryiiitsoFFFFATj1Nd1or0T9K0i9GY8aCB7YPnOVPi1NfYvtfhbj+JP7dM/qH8rvzw/ykq0a06qW7MifIg3sX2vwtx/En9uukXqZWg5vO3nZR/JBU1orHqicsadkbt21txhhVW8c9Zv4myR9FO1FFSQFFFFAFFFFAFcI7ONXMixoHb2zhQGPnOMmu9FAJmsIjpzHGdOdPVHV1c9PDhntrqkCgghVBVdIIAGF4dUdw4Dh5BXSigOMVqiszqiqze2YKAW+URxP017aIEhiBqAIBxxAOMgHszgegV7ooDw0QJDEDIyAccQDjIB7M4HopLePDCgZwqqhLL1RwY5yVHjHUeXjGu15dpEpdyAB9vkHeai1rA99L0kmVhU9Ve/yfmfoqrfZEnwbVeV2khs0bJGXK5YlTlcnHMEcOPCva3FyCWFlGGOSTo4ksADk9uQBnzCpXFGFAVQABwAHDFe6av1BEbe4uo/aWcacMdVdPDOccOzJz9NKrTeKRZFjuIuj1cjx7e/PZUkqMb8Dqw/LP8AKoeUs5BJ6KKKuQFFFFAFU56tfvqD/Y/7jVcdU56tfvqD/Y/7jVkpfMQ+hXlAHZXW0tXldY40Z3Y4VVGSTV07i7gJaYnnxJcdnaseexe9v9Xo8uzOaiVSKRoq6d+/U9W5zPbBUn5svtVk7yfFfy9vb3imrm3aN2jkVkdThlYYIPlFITUkGsFo+ofyu/PD/KSrRqrvUP5Xfnh/lJVo1rVfmZZdAooorGSFFFFAFFFFAFNu8U7JbyMpwccx2ZIHCnKmnekf5WTzD+YqH0Ax2G72uJJWuHXUM4/8k0oXdYEZFy5A5n/001bSv43tIYlOXUjIweHBhzxg869bFvo44J43OlmzgYPHq47Bw499YvKWHNN11PAXTE+Tj/Wvh3ZXl4U3pH50ybt3KQzq8nVXSeOCeYwOQpZsvZsd1cTk506iwI4e2Y45juosPsBd/hpPjbekfqo/w0nxtvSP1Uq/wdB3yekflR/g6Dvk9I/Kra+xGTjButGWGqdpAP3cj8zUlhiCqFUAADAA7qjN1ukFGqB2DjiMnnjyjlSvd3bRkzFLwlXhx4asf1qVyfQD9Ue3yvnjjVUJXWSCRzwByB7KkNJr+xSZNDjI9BB7weyrSWUQQXd3aEiToAzEMwUqTnOeGfo50+b8e1h/3P6U47N3fhhbWoYt2FjnHmpu349rD/uf0rHhqPMnuSeiiispAUUUUAVVvqnbEmu7+CKBNTdBxJ4Ko6RuLnsH2nszVpV8x21aMtXkhkd3P3RhsU6vXlYdeUjif9K+Kvk9OakdFFQ228skKjO+W50N8mT1JgOpKBx+S4/eX7R2VJqKJtc0CvfUp2PNaveQzppYGHHarDEnWU9oqwqKKSeXkBRRRUAKKKKAKKKKAK+MoIwRkHmDX2igEEWx4FbUIkBHEHHKvs+yIXYs0SEnmcc/P30uoqMICS42ZC4AaNSFGBw5DuFdbW0SMaUUKPIMemu1FTgBRRRQBTFt/YfSHpYjplXjnlqxy8x8tPtFQ1kEVt96Gj6lxEwcdo4Z+j8q7f4wi+Dk+z86kTIDzANfOiXxR6KjD9SSPf4wi+Dk+z86b728a+kjjjRgitksezvJ7uFTHol8UeivSqByGKjVvqwfaKKKuQFFFFAFFFFAFFFFAFFFFAFFFFAFFFFAFFFFAFFFF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9" name="AutoShape 4" descr="data:image/jpeg;base64,/9j/4AAQSkZJRgABAQAAAQABAAD/2wCEAAkGBxQTEhUSExMUFRUXFRcZGBYXGCAUHBoYFRUXGhgYGBscHCghGBwlHBUdITEjJikrLi4uFx8zODMsNyguLisBCgoKDg0OGhAQGywkICQtLCwuOCwsLCs3NzAuKywrMiwsLCw3LDAvNy0vLC4sLywwLDc3LCw3NC8sLCwsLDcsLP/AABEIAM4A9QMBIgACEQEDEQH/xAAcAAABBQEBAQAAAAAAAAAAAAAABAUGBwgDAgH/xABMEAACAQMBBAQFEQYFBAIDAAABAgMABBESBQYhMRMiQVEUUmFxkQcVFzIzNFNUcnSBk6Gys9HSI0KSscHTFiRic/Giw+HwQ4JjlOL/xAAaAQEAAgMBAAAAAAAAAAAAAAAAAQIDBAUG/8QAMREAAgEEAAQEBQMEAwAAAAAAAAECAwQREgUhMUEGIlFhEzJxwdGRoeEjsfDxM1KB/9oADAMBAAIRAxEAPwC8aKKb9t7XitYjNKcAcABxLMeSqO00A4V4eZRwLAec4qlNv773Nyxw5hj7EjOOH+phgsfQPJTJBsyaQa0hlcH95Y2YH6QONV2LamhPCU8dfSKPCU8dfSKz96x3Hxaf6pv00esdx8Wn+qb9NR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fVnU8Ayn6RWffWO4+LT/VN+mvMmx51BLW8wA5kxMB/Kmw1NEUVQ2xN6rm2I6OUsnwbnWpHdg+1+jFW7urvNHex6l6si+3jJyVzyIP7ynvqyeSGh8oooqSAql/VI2wZ7towepDlFH+rhrPnzw/+oq6KzptRyZZSeZkkJ85Y1WRaJYnqdbnoY1u511FuMSHiAo5OR2k8x2AYPPlY9JtmIBDEBwAjQAeQKKTbw7ZS0ga4kV2VWjUrGNTEySJGMLnjxccBx7snhUpYKscqKbk2xG00UK5YywPOjjBQojRLzznJ6ZSOGMZpRHfxMupZIyurTqDAjVnGnOfbZOMVIFNFJo7+JtOmWM686MMDq089PHrY7cUn2ZtmKZNSsFxrJViAwVHZCzAE4UlDg0A40UlbaUIXUZYwurTq1rjV4uc+28ldxMuopqGoAMVzxAYkAkcwCVOD/pPdQHuim/b+1ktIHuJFZlTTkJgsdTBRjJA5t30pN7GAxMiYVgjHUODnGFPHgx1Dhz6w76A70VwF7H0nRdInSYzo1DVjv05zivMN/E5CpLGxIyArBiQCQSADyyMZ8lAKaKQTbVVbmO2KsGkikkR+Gk9EyBk551YkB5YwDx4Vxtd4IX6QlhGsczQ65GVFd0A1aCW44YlezirUA60U3DbCeFG0w2sQCfVw0aGkZMZznVlc8sY7a52+8EL3BtkOoiDpukUq0enpDGV1Bs6gVOeGPLQDrRSQ7Th6Ppemi6PONetdOc4xqzjOa7W1yki643V1P7ykMOHPiOFAdaKKKAKKKKAKKKKAKKKKAiG+250dzG0sShbhQSCox0mB7Vu8nsP9Kq7dvazWtxHMOQOHHehPWB+jj5wK0BWetvIBc3AHITzAeYSNVJFkaEVsjI5GikG7zlrW3Y8zBET5zGtFXKjhWctpe6S/Lf7xrRtZy2l7pL8t/vGqSLRNC2HuUfyF+6Kbt7bJ5rcJGupvCLV8ZA6sV3DI5ySBwVCfo4U42HuUfyF+6K47a2kLeLpWUsOkhjwO+eZIgePYDID9FXKkR2puvcGeZIgOgNldJExfTpe5lgdoG/eCZjYhgCFV9PDSM+bzYMs7F1sxAhk2eGhLRdZbe7EksjBGKaRGcDjqIyMDABmMW1oGlaBZ4jMgy0QkUuo4cWTORzHMdteLfbttIrOlzA6qyozLIrBXdgqqxB4MWIAHaSKAi8u7TgzskCBjtS1mjI0AiBDaGUqc9UdWbK8CctwOrijt93J9CILQRPG17I0oaM9KLhblUi4Nqyxljc6sKOjXiSOE6uNowxhy8saCMAyFnChA2dJfJ6oODjPdXNts24jSU3EIjkIEbmRQrluQRs4YnHIUBEtp7uyL4KY4XZI7YxNFCLfUrt0eTi4UoVITDEHPVHBgeEm3ftTDFFCY2BjgiUuXWTJUEdHrAVnK45lFB1jHHIHMbwr4Ab/Q2gW7T6OGrSqF9PdnAxSu12xbye0niYh+jIWRWxJgkxnB4PgE6efA0BG98rW9uOktEgR7ebodM4cIYdMgaXpVZsvwUFdA7cHvpu2nsS7/AM3AluXWfaFvdLKJI1URo9rrUhnD6x0DHGMEducAzpb+Iv0YkjL5YaAw1ZQKWGM54CRSe7WveKQbd26IGjiSGW4nl1FIo9IOlManZnZVRQWUZJ5sAM0BEJ9hXj3kMpgKiPaBlJToEjaEiVRICP27yaXXXrIHA4B4V12BurLEmzSbdUkhurl5iCmoJKtyASwPWzrj4Anszy4Smw3jjaF5p1a06NykguCselhj97UUZTqGGUkHPfwpNtnfG3hFsVeOXwmTREUlQKcAlm1swGkcBwz1mUdtAe977KVo457eMSXFvKssaFgmsEGOVNR4DVHI3PhkCo1tHdq5WOC3SMSKLaRZJo1g6Q3EzapS5nB0QuxLHo1LZ8wqX2+20e7ktQ0RMaKxxMhk1EnK9EMsoUaSWbHtxgHnXbam14bcDpZY0ZgdCs6oXKjOEBPWPmoCAHdK8kg6LT0bNsOG1LM6kdOrNqjOkk4xzYAjDc6+bW3Zubl7horQWYksIogC0XWeO51tGwjLqA0Y0ZIIwwyP3am1lvNbvDbSvLHCbmNHjjkkVGPSKrBQCesRqA4Up25tZLWIyuGbrKqog1O7uwVEQdrEkDmB3kCgIVb7KuoYriSK2uXmmMKaJvAhpCaszqkLLEzKpwNRy2EB4DhLt1bYRW6xLby26pkBJWR3btMjNG7glmJJJOSc1z2Pt9pZHhmtZ7aRUD/tNDIyEkZWSNmXIxxUkEZFerree3FtcXMUsc626O7iGRX9opYqSCQCQO2gHmim+bbVuhjWWaKJ5QCiPIqM2ccFBOW544UTbbtkk6J7iBZNQXQ0iq2plDBdJOclSDjuIoBwopivt67dI45UkSaOS4SAvHIrKrOTkswOAFxxpS23oSkcsUsMsckqxB1lTSWY4wrZw7Z4aRxPZQDpRSFNs25mNuJ4TOOcIkUyDAycpnUOHHlS6gCiiigCs97w++7n5xN+K1aErPe8Pvu5+cTfitVZFol5bs+87b5vD+GtFG7PvO2+bw/hrRVio5VnLaXukvy3+8a0bWctpe6S/Lf7xqki0TQth7lH8hfuikG9Vg88AjjALdPavxOOrDdQyP8A9KGl9h7lH8hfuikO9O1za2zTqqMweFAHfo1zNPHFlmCnSo6TJODyq5Uj43dnFydKqIDLO7BnWSIidZdTIhTpYpWaTDaXC4L456aQxbsXhidMABUt9CSyLKS9tcRzKkcwjEghwjL+01HLg4GDqkuyduOys9wbRVDRqpt52uRqkbSBITEmjiVAPHmeXb2ut6LWM4aXj+0wAjtnoXVJcaVOdLMAccsN4pwAwbQ2LdzStcdGEIlt5FiEoyyxRToyltJUODMHHAjKLxHth0tdhzxyx3IgVifCRJC8wbHhBgxLq0aQcQdZVH/ysQWOdT1LvJAhYvKnR/sdDLqcsZlYpwC4OrT1dJOfJwz7XeW2Mgh6XrkhfaMAHYKVjZ9OlJCGGEYhuI4UA1xbDmGxTZaV6fwF4dIPV6QwsgAPdk86b9sWTpHPczJFbdFBAsIVtWqW2laSL2qg6S5VFQdY62GOODNre4Dglc4DMvFSvFGKtwYAkZU4PIjBGQQaYl3nDbQWyWGTT0crGZgUUtEYwUjyOvjpBlhw5AZ44AVbu20kUMSunXfXLMwbIWWVukdRniRqdgO4IKR7wbPuFuYr21SOV0ilheF3MWpJGjcMj6WAYNEOBGCGPEYrnsPeeaW6NtNbCFjG0qgTCZ0VXVQLhVGImYMCuGYHDceFfd6t5JbaeCCKOBjMkz6p5vB1UQmIYzobJPS/ZQCa9tdpSQqzdEJDc6zHEULRQBCFSOWWMq0mrBLFRwZgMYBpBsPde5jNuZFX9ntK6uG64fEc8UwU5wNR1SgHgO04qRQ7xokMb3TRI8hbSkDNdAhWwShVNTADBY6cLniaR3G+0CXXQsy9EbSO5WVCZNSySunBUUnQAgYvyAPHA40Ay7C3PuIp4hK8zpDdTTowliEf7VpSCV6DpSxWUqyl8cSc8gHbb2x5zczTRwxTrPZi3w76OjKtK3HKnMbdLxxxyg4HPCTx3SNGJVYNGU1hl6wKkZDLjmCOPCo3srfMSrdyNbzotvIiKuhmlk6REZD0QGVLdIMA8gQW08cARf8AwPdCNEJkKybPtbaWOKWJMNDG6urGWF8xnXkFCDnPA8CJnvDsWSW3hWJgZreSGWPpCcO0PDS7AZ6ykjUBwJzjsrtufts3tpHctH0RcyAx6tWno5XjwTgZPU+2nmgIbfWG0L6C6inWG1SW3aKONZOnPSNnMjuEXCYwukAnBYnsFI9rbv3VytxJ0EUDNs2W1SJZA2t5MFSWCgCNMYXPH9o3Be2ek1HU3gcE5UMuTjsOOzjWnd39G1cfivGTLSoTqZ17DPtLd25zeKkMUwvLeOINI+noWSExlWGklo89caeOpm4DOabdt7qSLDfq4SQzy7O0MxGqVLVbYS6vq3OD3nvqbrt6PSSQwPdjn5jTBeXbSNqb6B2Adwrn33G6NKnmi1KT6e31/Bno2c5S8/JCHa27dxLNPNFHFIj39jcIGcKrR28CLJngdJ1LjkfNXaTdq5d2nKKhk2na3BiDhtEUEaI7EgAF20FiBns486cNl7SMRweKHmO7yinW42+g9qC3/SPz+ysltxu2qUt6ktX3X49SKlnUjLEVkjHrDfNdQSSAFYr6SUlXRU6N1mVTHGsYYtiRdRdichsZB4T+mLZ+2WeUK2ApyAB39nH6Ptp9retLyldQc6fRPBgq0pU3iQUUUVtGMKz3vD77ufnE34rVoSs97w++7n5xN+K1VkWiXluz7ztvm8P4a0Ubs+87b5vD+GtFWKjlWctpe6S/Lf7xrRtZy2l7pL8t/vGqSLRNC2HuUfyF+6Kbt7tmSXFq0UQjL9JA4EhKoehuIpSrEKxAIjI5HnTjYe5R/IX7opNtzaDQouhQ8kkiRxqTpGpzzY+KqgscccLwq5Ua12fdSQywvBZwCQBCYZGl6rHEhKtAg1BCdOcjPPhza12ZdQXVqkKxP0VndRq76lTo+ntOj1lVOJdK5I5MUb2ueq5bT2he2tvdSy+Dy9HbTSo6I0QDxISI5I2kYsDz1Kw5EYHAlwn3hiSQRusozIsXSGNhH0j40prIwclgoI4ZOM54UAy7P3PeEwqroyReBgE5DEWscqMcYwCS4IGe/lXPbG7F1NcCTpEKLdW8ylpphiOGaN2iEC/sg3UOJDqJzgge2D428sARJCWAeJ5QNJLBYygYMoydWqRU0gEljgClOy9rpOXULIjppLRyIY2AfOhsHmp0kAjIyrDmCAArty+DrCg6mxpJYadR0EkgcSuCR2EkZPMtd5sp3vre5BXRFBcRsMnUTM0JUgYxj9kc5PaOdNm1duTLdTRLc2VukUcT/wCYRmLdJ0mTqE6BQNHceddbbenXbC4I6LoreO5uEKlyInhkfTHxXrZTmRyHLJ4AcLDd66a6E1zLBiNJUV4FaKWYS6QDN2LpCjAXPEA5HKvEm4sbXFu0n+ZgjS41Ldu102uboNGjpQw0gQt2jBbhzNLLXepennilVgqXMcKSLGxQdLBbtGJH4gM0kxUch7XOMgnls/esaC9wyqAJSVSNiTovGgjC4YlmbCroCklm4c8UBx2/ugWkgltFSMQxSRdAs0timmV0fKvbcVwU4rpIbV2EA0ltN1bm2nE1qLYILJLfo5HlbD9PLKzByGYqOk4A8Ty6uAakR3hTRkR3BbWUMQiYurBdXWHJRpIOonByADk4pVs3aqTqjxhyjq51FdIUxsEZHzxV9RIxj9xu6gGvYW6i262w6e4ZreFIsCV0ifQpBZoQ2k5yTxzjA7qU7H2U8VzezMVK3EsToATkBLeKM6sjgdSHlnhinmigGPczY72lokEhUsrzsShJGJbiSReYB5OM8OeaeXkA5kDznFe6hm0o9Mrj/UfQeI/nXM4nfuzpqajnLx1wbFtQVaTWcD9tXaSdGwVwWIxwOefA/ZUYopXs+waU8OAHNu78zXkLq5rcRrRxHn0SR1qdOFvB8xJXRIWPJWPmBNSu02XHHyXJ724n/wAUtrq0fDcms1Z4fss/uas+IrPlRBnjI5gjzjFeKnZGedNt7sZH4qNDeTl9Iqlx4cqRWaUtvZ8iafEIt4ksEYjcqQw5ggj6Kl8O0Ym5OvmJx/OopdWzRtpYYP2HyiuNc+y4hVsJShr16p+xsVqEa6TyTtWB5EGvtRnduPMhPcv2k/8ANSavZ8Pu3dUVVccde+TkV6Xwp65yFZ73h993Pzib8Vq0JWe94ffdz84m/FatuRjiXluz7ztvm8P4a0Ubs+87b5vD+GtFWKjlWctpe6S/Lf7xrRtZy2l7pL8t/vGqSLRNC2HuUfyF+6K47Y2d08ejUUZWV0dcEq6MCpweBHDBHaCR212sPco/kL90Uoq5UjF9u9c3EU0dxdqekt5oVWGIwxjpl0mSRGlcyMOzrADJ4ZOQk2juS0tyJzLEdNzDOpaDXMvRSIxiWUyYWMhCMKoPW4k8Q0yooCM3G56OLpWfqzkaF0giL9oZm4NkPqnYucjBGlSOHFXu3sLwbWzC21PpB8HtxarhNWMjUzMcsebYHYBxy90ju9orGwTDO5GdCDUcd57h56ATJsRPCZbhwjmRYlAKAlei18Qx79fkxim7eDdmWc3PR3CxpdW3QSq0XSEYWVVaNta6fdeIIbIXhpPGnT11/wDwXH8A/VS21uFkQOpyDy7POCOw5qMgjsm68hkl/wAwvQTXMU8kfRdYmGO3VUWTXhQWtwWypyDgaTxPJdzTpwZuIyykJykF74XGxGriFYAEduDxGallFSCLbR3cuJ0UTXMMjCQsyPblrcqUChehEwY4xqBZ24s3DGArhuzsZrSGO3EiNGnTco+jJMkxdNIDaUVVZlIA48CNIGC80UAUUUUB8ZgBk8BUS2xOrylk4jAGe8jurtty4kLlG4L2AciOw+WmuvGcb4n8ZuhGOEnzz1yjr2dtp52+p1tYC7hBzJ/5NTK3gCKFXgB/7mmLdmLLO3cAPSf/ABUirpeHrWMKHxn1l/Zfya1/Vbnp2QUUUV6E0QooooBHtOyEqEfvDip8v5GogR2VO6iO2otMzeXB9I4/bXlvEdrHWNddc4f2Olw+o8uD+os3cuEUspOGYjGeRx2Z7+NSKoHUh3fuJGyDxQdp557vLUcD4n8trKP0a/Xn+Sb2261Ex7rPe8Pvu5+cTfitWhKz3vD77ufnE34rV6iRzol5bs+87b5vD+GtFG7PvO2+bw/hrRVio5VnLaXukvy3+8a0bWctpe6S/Lf7xqki0TQth7lH8hfuilFJ7D3KP5C/dFKKuVI/HtSVmUdLEhcyaFMTMcRsw4sHx+75K8LtZyqsJ4yG1acW8jE6cauAfPDIpxfYUBJOg5JJyGYYySTp49XOTyrpabJijbUiYOMDiSBnGcAnAzgVTDJGs7Ul+FH/AOrL+qnPZEKBNav0hfrNJ2sf6AcgOyl9NsllIjl4CgDHLxvkKT4yke1PfwwanGAcV2hN4X0XRfsse3wfFznVy58MV32B7gPlSfivRquvFt/43/RXfZlqY41QnJGSSOAyzFjjyZNF1IFVFFFWAUUUUAUUUUAk2lZCVcHgR7U9x/KoewwcVKtt3eiMge2bgP6n0fzqKV4zxFKl8eKivNjn9jr8PUtHnp2H3dduMg+Sf50/1D9lXXRyBjyPA+Y1Lwa6/AK6na6d4t/vzNS+g41c+p9oooruGmFFFFAFRTb75mPkAH2Z/rUnuJgilm5AVCp5SzFjzJJ9Neb8R14qlGl3bz/4jocPg3JyOljb9I4TOM9vm548tTG3hCKFUYAqFRSFSGHMHI+ipnaTh0DjtH/IrD4blS86x5/t/svxBS5Pt9ztWe94ffdz84m/FatCVnveH33c/OJvxWr1EjnRLy3Z9523zeH8NaKN2fedt83h/DWirFRyrOW0vdJflv8AeNaNrOW0vdJflv8AeNUkWiaFsPco/kL90UopPs/3KP5C/dFKKuVCiiigCiiigCiiigCiiigCiiigCiiigEl9s9JfbZyORB5f0pjvNiOmSpDAfQfRUnrxMOqR5D/Kube8Lt7lOUo4l6rkbFG5qU+SfIg1PWx9r6QEk5djd3kPkplFFeGtLupa1N6b/n6naq0o1I6yJ0rAjIOR3ivVQq2u3T2jEeTmPRypem35BzCH6D+deroeIreS/qJxf6/5+hy52FRPy8yTVzmnVBqYgDy1G5NuynlpHmH5mm+adnOWYk+X/wB4VS48RUYr+lFt+/JfktT4fNvzPAs2rtIynA4IOQ7/ACmkMaEkAcSTgDz15pVssftk+UPsrzDqTu7hOo+cml+/Y6KiqVN69hxtdgE8ZGx5F4n08qe7W2WNdKjA9NdqK97acPt7X/jjz9erOJVrzqfMwrPe8Pvu5+cTfitWhKz3vD76ufnE34rVtyMcS8t2fedt83h/DWijdn3nbfN4fw1oqxUcqoXfHZ5gvJ0I4Fy6+VZDqGPSR9Bq+qi2/W6ovIwyYE6Dqk8Aw7UY/aD2HzmqyWSUzpuDtxbm1RcjpYlCOvb1eCt5iBnz5HZUlrPMck9pNkF4ZU4dxHkIPAg/SDUrt/VOuQMNHC578MufPg49GKKRLRbdFVT7KM/wEPpb86PZRn+Ah9LfnTZEYZa1FVT7KM/wEPpb86PZRn+Ah9LfnTZDDLWoqqfZRn+Ah9LfnR7KM/wEPpb86bIYZa1FVT7KM/wEPpb86PZRn+Ah9LfnTZDDLWoqqfZRn+Ah9LfnR7KM/wABD6W/OmyGGWtRVU+yjP8AAQ+lvzo9lGf4CH0t+dNkMMtavhFVV7KM/wABD6W/Oj2UZ/gIfS3502QwywV2BF/qP0/+KZdrW6xyFV5YHl51GPZRn+Ah9LfnTVtr1QJH4iJBIRxOSVAHAYHMnzn01w+IcJhVpKFtTSlle3Ln3N2hcyjLNSTxgl5NFU/ebRllYPJIzMDkHONJ/wBIHBfoqf7rbxCdNMhCyoMt2BlH747vLXHv/D9a0oqqnt647flG3RvoVJa9PQkJNFV3vXvMZswxHEXa3Iv/APz/ADpBsfeOe3wA2tPEfiP/AKnmv8vJWWn4ZuZ0PiZSl/1fp9fX2Ky4hTU9e3qW7u5Gs81wjcREIcY4cXDk/ZpqQwbHjRg6lsjy8P5VT+wN+JIJbiRIkPTMhwxPV0KVAGOfCnv2UZ/gIfS35137fhtClCCnBbJLPLvj8mjUr1JN4bw8lrUVVPsoz/AQ+lvzrzJ6qFzjqwwg951H7NQrobI18Msjb210tYXmkPADqjtZv3VHlP5nsqhY43uJgBxklk/6pG4nzZOaUbW2vPdyBpXZ25KoHAZ7FUf8mrF9T3c5oCLm4GJSOoniA82b/URwx2AntPCPmJ6E4toQiKg5KoUeZRj+lFdaKuVCiiigEG1djQXA0zRK+ORI4jzMOI+g1GJfU6sXZlV5VI5qsgJX6GUn01Jt4ul8FuPB89N0EvRY59JobRjy6sVH7MbLQWrwiLWZFEJi4zMz8H1Feu3AkyavFYtyqMIZEqeplaEZE1wR3hkP/br77F9r8LcfxJ/bpln29JBbaYp3jMUE0xC9Aqcbi4CmRp8s6sY8aYlBGDlustSVdsTmVbfX15WinQqF6tt0eqVeI4/tIzHnmBcJ28aaonLEnsX2vwtx/En9uuU/qcWSY13Ey55anjXPmyld9zttzzvA7zqwmhZ5IWaIGJlC5ESoOkARiUYSFjkjiDwKje2BnvbMJBBO3Q3Z0TtoTGbbLZEUnEfJ7Tx72qGWJE9TK0IBE1wQeRDIR+HQnqZWhGRNcEd4ZDy4H/4692Oz54LiG3Eq26ztczvFAFZE0eDARxmSPgCSzMdIyZX4A4I4QbanSIAONVyJooCEQLHcLeSIpwANWUkDkHstnPaSWqGWdfYvtfhbj+JP7dfD6mVpkDprjJzgakycc8fs65NvJKLxFWd2Q3bW5RxAiHTrVgiDM5dSvtiVU8SF0kU3pt1v8vdyXYZzY3k7p0av4MwWEsgRdJIRsqVc6iUOWHHDVDLHb2L7X4W4/iT+3R7F9r8LcfxJ/bpRuZtiWS5uIJJHkCRQSDpGgZ1aVpgysbYBAMRqQOJGrmQRUxpqhlkG9i+1+FuP4k/t0exfa/C3H8Sf26nNFNUMsg3sX2vwtx/En9uj2L7X4W4/iT+3U5opqhlkG9i+1+FuP4k/t1X3qj7vR2U8ccTOwaPUdZBOdRHDCjhwq+qpz1a/fUH+x/3GrLRS3KyfIryiiitsoFFFFATj1Nd1or0T9K0i9GY8aCB7YPnOVPi1NfYvtfhbj+JP7dM/qH8rvzw/ykq0a06qW7MifIg3sX2vwtx/En9uukXqZWg5vO3nZR/JBU1orHqicsadkbt21txhhVW8c9Zv4myR9FO1FFSQFFFFAFFFFAFcI7ONXMixoHb2zhQGPnOMmu9FAJmsIjpzHGdOdPVHV1c9PDhntrqkCgghVBVdIIAGF4dUdw4Dh5BXSigOMVqiszqiqze2YKAW+URxP017aIEhiBqAIBxxAOMgHszgegV7ooDw0QJDEDIyAccQDjIB7M4HopLePDCgZwqqhLL1RwY5yVHjHUeXjGu15dpEpdyAB9vkHeai1rA99L0kmVhU9Ve/yfmfoqrfZEnwbVeV2khs0bJGXK5YlTlcnHMEcOPCva3FyCWFlGGOSTo4ksADk9uQBnzCpXFGFAVQABwAHDFe6av1BEbe4uo/aWcacMdVdPDOccOzJz9NKrTeKRZFjuIuj1cjx7e/PZUkqMb8Dqw/LP8AKoeUs5BJ6KKKuQFFFFAFU56tfvqD/Y/7jVcdU56tfvqD/Y/7jVkpfMQ+hXlAHZXW0tXldY40Z3Y4VVGSTV07i7gJaYnnxJcdnaseexe9v9Xo8uzOaiVSKRoq6d+/U9W5zPbBUn5svtVk7yfFfy9vb3imrm3aN2jkVkdThlYYIPlFITUkGsFo+ofyu/PD/KSrRqrvUP5Xfnh/lJVo1rVfmZZdAooorGSFFFFAFFFFAFNu8U7JbyMpwccx2ZIHCnKmnekf5WTzD+YqH0Ax2G72uJJWuHXUM4/8k0oXdYEZFy5A5n/001bSv43tIYlOXUjIweHBhzxg869bFvo44J43OlmzgYPHq47Bw499YvKWHNN11PAXTE+Tj/Wvh3ZXl4U3pH50ybt3KQzq8nVXSeOCeYwOQpZsvZsd1cTk506iwI4e2Y45juosPsBd/hpPjbekfqo/w0nxtvSP1Uq/wdB3yekflR/g6Dvk9I/Kra+xGTjButGWGqdpAP3cj8zUlhiCqFUAADAA7qjN1ukFGqB2DjiMnnjyjlSvd3bRkzFLwlXhx4asf1qVyfQD9Ue3yvnjjVUJXWSCRzwByB7KkNJr+xSZNDjI9BB7weyrSWUQQXd3aEiToAzEMwUqTnOeGfo50+b8e1h/3P6U47N3fhhbWoYt2FjnHmpu349rD/uf0rHhqPMnuSeiiispAUUUUAVVvqnbEmu7+CKBNTdBxJ4Ko6RuLnsH2nszVpV8x21aMtXkhkd3P3RhsU6vXlYdeUjif9K+Kvk9OakdFFQ228skKjO+W50N8mT1JgOpKBx+S4/eX7R2VJqKJtc0CvfUp2PNaveQzppYGHHarDEnWU9oqwqKKSeXkBRRRUAKKKKAKKKKAK+MoIwRkHmDX2igEEWx4FbUIkBHEHHKvs+yIXYs0SEnmcc/P30uoqMICS42ZC4AaNSFGBw5DuFdbW0SMaUUKPIMemu1FTgBRRRQBTFt/YfSHpYjplXjnlqxy8x8tPtFQ1kEVt96Gj6lxEwcdo4Z+j8q7f4wi+Dk+z86kTIDzANfOiXxR6KjD9SSPf4wi+Dk+z86b728a+kjjjRgitksezvJ7uFTHol8UeivSqByGKjVvqwfaKKKuQFFFFAFFFFAFFFFAFFFFAFFFFAFFFFAFFFFAFFFF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" name="AutoShape 6" descr="data:image/jpeg;base64,/9j/4AAQSkZJRgABAQAAAQABAAD/2wCEAAkGBxQTEhUSExMUFRUXFRcZGBYXGCAUHBoYFRUXGhgYGBscHCghGBwlHBUdITEjJikrLi4uFx8zODMsNyguLisBCgoKDg0OGhAQGywkICQtLCwuOCwsLCs3NzAuKywrMiwsLCw3LDAvNy0vLC4sLywwLDc3LCw3NC8sLCwsLDcsLP/AABEIAM4A9QMBIgACEQEDEQH/xAAcAAABBQEBAQAAAAAAAAAAAAAABAUGBwgDAgH/xABMEAACAQMBBAQFEQYFBAIDAAABAgMABBESBQYhMRMiQVEUUmFxkQcVFzIzNFNUcnSBk6Gys9HSI0KSscHTFiRic/Giw+HwQ4JjlOL/xAAaAQEAAgMBAAAAAAAAAAAAAAAAAQIDBAUG/8QAMREAAgEEAAQEBQMEAwAAAAAAAAECAwQREgUhMUEGIlFhEzJxwdGRoeEjsfDxM1KB/9oADAMBAAIRAxEAPwC8aKKb9t7XitYjNKcAcABxLMeSqO00A4V4eZRwLAec4qlNv773Nyxw5hj7EjOOH+phgsfQPJTJBsyaQa0hlcH95Y2YH6QONV2LamhPCU8dfSKPCU8dfSKz96x3Hxaf6pv00esdx8Wn+qb9NR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fVnU8Ayn6RWffWO4+LT/VN+mvMmx51BLW8wA5kxMB/Kmw1NEUVQ2xN6rm2I6OUsnwbnWpHdg+1+jFW7urvNHex6l6si+3jJyVzyIP7ynvqyeSGh8oooqSAql/VI2wZ7towepDlFH+rhrPnzw/+oq6KzptRyZZSeZkkJ85Y1WRaJYnqdbnoY1u511FuMSHiAo5OR2k8x2AYPPlY9JtmIBDEBwAjQAeQKKTbw7ZS0ga4kV2VWjUrGNTEySJGMLnjxccBx7snhUpYKscqKbk2xG00UK5YywPOjjBQojRLzznJ6ZSOGMZpRHfxMupZIyurTqDAjVnGnOfbZOMVIFNFJo7+JtOmWM686MMDq089PHrY7cUn2ZtmKZNSsFxrJViAwVHZCzAE4UlDg0A40UlbaUIXUZYwurTq1rjV4uc+28ldxMuopqGoAMVzxAYkAkcwCVOD/pPdQHuim/b+1ktIHuJFZlTTkJgsdTBRjJA5t30pN7GAxMiYVgjHUODnGFPHgx1Dhz6w76A70VwF7H0nRdInSYzo1DVjv05zivMN/E5CpLGxIyArBiQCQSADyyMZ8lAKaKQTbVVbmO2KsGkikkR+Gk9EyBk551YkB5YwDx4Vxtd4IX6QlhGsczQ65GVFd0A1aCW44YlezirUA60U3DbCeFG0w2sQCfVw0aGkZMZznVlc8sY7a52+8EL3BtkOoiDpukUq0enpDGV1Bs6gVOeGPLQDrRSQ7Th6Ppemi6PONetdOc4xqzjOa7W1yki643V1P7ykMOHPiOFAdaKKKAKKKKAKKKKAKKKKAiG+250dzG0sShbhQSCox0mB7Vu8nsP9Kq7dvazWtxHMOQOHHehPWB+jj5wK0BWetvIBc3AHITzAeYSNVJFkaEVsjI5GikG7zlrW3Y8zBET5zGtFXKjhWctpe6S/Lf7xrRtZy2l7pL8t/vGqSLRNC2HuUfyF+6Kbt7bJ5rcJGupvCLV8ZA6sV3DI5ySBwVCfo4U42HuUfyF+6K47a2kLeLpWUsOkhjwO+eZIgePYDID9FXKkR2puvcGeZIgOgNldJExfTpe5lgdoG/eCZjYhgCFV9PDSM+bzYMs7F1sxAhk2eGhLRdZbe7EksjBGKaRGcDjqIyMDABmMW1oGlaBZ4jMgy0QkUuo4cWTORzHMdteLfbttIrOlzA6qyozLIrBXdgqqxB4MWIAHaSKAi8u7TgzskCBjtS1mjI0AiBDaGUqc9UdWbK8CctwOrijt93J9CILQRPG17I0oaM9KLhblUi4Nqyxljc6sKOjXiSOE6uNowxhy8saCMAyFnChA2dJfJ6oODjPdXNts24jSU3EIjkIEbmRQrluQRs4YnHIUBEtp7uyL4KY4XZI7YxNFCLfUrt0eTi4UoVITDEHPVHBgeEm3ftTDFFCY2BjgiUuXWTJUEdHrAVnK45lFB1jHHIHMbwr4Ab/Q2gW7T6OGrSqF9PdnAxSu12xbye0niYh+jIWRWxJgkxnB4PgE6efA0BG98rW9uOktEgR7ebodM4cIYdMgaXpVZsvwUFdA7cHvpu2nsS7/AM3AluXWfaFvdLKJI1URo9rrUhnD6x0DHGMEducAzpb+Iv0YkjL5YaAw1ZQKWGM54CRSe7WveKQbd26IGjiSGW4nl1FIo9IOlManZnZVRQWUZJ5sAM0BEJ9hXj3kMpgKiPaBlJToEjaEiVRICP27yaXXXrIHA4B4V12BurLEmzSbdUkhurl5iCmoJKtyASwPWzrj4Anszy4Smw3jjaF5p1a06NykguCselhj97UUZTqGGUkHPfwpNtnfG3hFsVeOXwmTREUlQKcAlm1swGkcBwz1mUdtAe977KVo457eMSXFvKssaFgmsEGOVNR4DVHI3PhkCo1tHdq5WOC3SMSKLaRZJo1g6Q3EzapS5nB0QuxLHo1LZ8wqX2+20e7ktQ0RMaKxxMhk1EnK9EMsoUaSWbHtxgHnXbam14bcDpZY0ZgdCs6oXKjOEBPWPmoCAHdK8kg6LT0bNsOG1LM6kdOrNqjOkk4xzYAjDc6+bW3Zubl7horQWYksIogC0XWeO51tGwjLqA0Y0ZIIwwyP3am1lvNbvDbSvLHCbmNHjjkkVGPSKrBQCesRqA4Up25tZLWIyuGbrKqog1O7uwVEQdrEkDmB3kCgIVb7KuoYriSK2uXmmMKaJvAhpCaszqkLLEzKpwNRy2EB4DhLt1bYRW6xLby26pkBJWR3btMjNG7glmJJJOSc1z2Pt9pZHhmtZ7aRUD/tNDIyEkZWSNmXIxxUkEZFerree3FtcXMUsc626O7iGRX9opYqSCQCQO2gHmim+bbVuhjWWaKJ5QCiPIqM2ccFBOW544UTbbtkk6J7iBZNQXQ0iq2plDBdJOclSDjuIoBwopivt67dI45UkSaOS4SAvHIrKrOTkswOAFxxpS23oSkcsUsMsckqxB1lTSWY4wrZw7Z4aRxPZQDpRSFNs25mNuJ4TOOcIkUyDAycpnUOHHlS6gCiiigCs97w++7n5xN+K1aErPe8Pvu5+cTfitVZFol5bs+87b5vD+GtFG7PvO2+bw/hrRVio5VnLaXukvy3+8a0bWctpe6S/Lf7xqki0TQth7lH8hfuikG9Vg88AjjALdPavxOOrDdQyP8A9KGl9h7lH8hfuikO9O1za2zTqqMweFAHfo1zNPHFlmCnSo6TJODyq5Uj43dnFydKqIDLO7BnWSIidZdTIhTpYpWaTDaXC4L456aQxbsXhidMABUt9CSyLKS9tcRzKkcwjEghwjL+01HLg4GDqkuyduOys9wbRVDRqpt52uRqkbSBITEmjiVAPHmeXb2ut6LWM4aXj+0wAjtnoXVJcaVOdLMAccsN4pwAwbQ2LdzStcdGEIlt5FiEoyyxRToyltJUODMHHAjKLxHth0tdhzxyx3IgVifCRJC8wbHhBgxLq0aQcQdZVH/ysQWOdT1LvJAhYvKnR/sdDLqcsZlYpwC4OrT1dJOfJwz7XeW2Mgh6XrkhfaMAHYKVjZ9OlJCGGEYhuI4UA1xbDmGxTZaV6fwF4dIPV6QwsgAPdk86b9sWTpHPczJFbdFBAsIVtWqW2laSL2qg6S5VFQdY62GOODNre4Dglc4DMvFSvFGKtwYAkZU4PIjBGQQaYl3nDbQWyWGTT0crGZgUUtEYwUjyOvjpBlhw5AZ44AVbu20kUMSunXfXLMwbIWWVukdRniRqdgO4IKR7wbPuFuYr21SOV0ilheF3MWpJGjcMj6WAYNEOBGCGPEYrnsPeeaW6NtNbCFjG0qgTCZ0VXVQLhVGImYMCuGYHDceFfd6t5JbaeCCKOBjMkz6p5vB1UQmIYzobJPS/ZQCa9tdpSQqzdEJDc6zHEULRQBCFSOWWMq0mrBLFRwZgMYBpBsPde5jNuZFX9ntK6uG64fEc8UwU5wNR1SgHgO04qRQ7xokMb3TRI8hbSkDNdAhWwShVNTADBY6cLniaR3G+0CXXQsy9EbSO5WVCZNSySunBUUnQAgYvyAPHA40Ay7C3PuIp4hK8zpDdTTowliEf7VpSCV6DpSxWUqyl8cSc8gHbb2x5zczTRwxTrPZi3w76OjKtK3HKnMbdLxxxyg4HPCTx3SNGJVYNGU1hl6wKkZDLjmCOPCo3srfMSrdyNbzotvIiKuhmlk6REZD0QGVLdIMA8gQW08cARf8AwPdCNEJkKybPtbaWOKWJMNDG6urGWF8xnXkFCDnPA8CJnvDsWSW3hWJgZreSGWPpCcO0PDS7AZ6ykjUBwJzjsrtufts3tpHctH0RcyAx6tWno5XjwTgZPU+2nmgIbfWG0L6C6inWG1SW3aKONZOnPSNnMjuEXCYwukAnBYnsFI9rbv3VytxJ0EUDNs2W1SJZA2t5MFSWCgCNMYXPH9o3Be2ek1HU3gcE5UMuTjsOOzjWnd39G1cfivGTLSoTqZ17DPtLd25zeKkMUwvLeOINI+noWSExlWGklo89caeOpm4DOabdt7qSLDfq4SQzy7O0MxGqVLVbYS6vq3OD3nvqbrt6PSSQwPdjn5jTBeXbSNqb6B2Adwrn33G6NKnmi1KT6e31/Bno2c5S8/JCHa27dxLNPNFHFIj39jcIGcKrR28CLJngdJ1LjkfNXaTdq5d2nKKhk2na3BiDhtEUEaI7EgAF20FiBns486cNl7SMRweKHmO7yinW42+g9qC3/SPz+ysltxu2qUt6ktX3X49SKlnUjLEVkjHrDfNdQSSAFYr6SUlXRU6N1mVTHGsYYtiRdRdichsZB4T+mLZ+2WeUK2ApyAB39nH6Ptp9retLyldQc6fRPBgq0pU3iQUUUVtGMKz3vD77ufnE34rVoSs97w++7n5xN+K1VkWiXluz7ztvm8P4a0Ubs+87b5vD+GtFWKjlWctpe6S/Lf7xrRtZy2l7pL8t/vGqSLRNC2HuUfyF+6Kbt7tmSXFq0UQjL9JA4EhKoehuIpSrEKxAIjI5HnTjYe5R/IX7opNtzaDQouhQ8kkiRxqTpGpzzY+KqgscccLwq5Ua12fdSQywvBZwCQBCYZGl6rHEhKtAg1BCdOcjPPhza12ZdQXVqkKxP0VndRq76lTo+ntOj1lVOJdK5I5MUb2ueq5bT2he2tvdSy+Dy9HbTSo6I0QDxISI5I2kYsDz1Kw5EYHAlwn3hiSQRusozIsXSGNhH0j40prIwclgoI4ZOM54UAy7P3PeEwqroyReBgE5DEWscqMcYwCS4IGe/lXPbG7F1NcCTpEKLdW8ylpphiOGaN2iEC/sg3UOJDqJzgge2D428sARJCWAeJ5QNJLBYygYMoydWqRU0gEljgClOy9rpOXULIjppLRyIY2AfOhsHmp0kAjIyrDmCAArty+DrCg6mxpJYadR0EkgcSuCR2EkZPMtd5sp3vre5BXRFBcRsMnUTM0JUgYxj9kc5PaOdNm1duTLdTRLc2VukUcT/wCYRmLdJ0mTqE6BQNHceddbbenXbC4I6LoreO5uEKlyInhkfTHxXrZTmRyHLJ4AcLDd66a6E1zLBiNJUV4FaKWYS6QDN2LpCjAXPEA5HKvEm4sbXFu0n+ZgjS41Ldu102uboNGjpQw0gQt2jBbhzNLLXepennilVgqXMcKSLGxQdLBbtGJH4gM0kxUch7XOMgnls/esaC9wyqAJSVSNiTovGgjC4YlmbCroCklm4c8UBx2/ugWkgltFSMQxSRdAs0timmV0fKvbcVwU4rpIbV2EA0ltN1bm2nE1qLYILJLfo5HlbD9PLKzByGYqOk4A8Ty6uAakR3hTRkR3BbWUMQiYurBdXWHJRpIOonByADk4pVs3aqTqjxhyjq51FdIUxsEZHzxV9RIxj9xu6gGvYW6i262w6e4ZreFIsCV0ifQpBZoQ2k5yTxzjA7qU7H2U8VzezMVK3EsToATkBLeKM6sjgdSHlnhinmigGPczY72lokEhUsrzsShJGJbiSReYB5OM8OeaeXkA5kDznFe6hm0o9Mrj/UfQeI/nXM4nfuzpqajnLx1wbFtQVaTWcD9tXaSdGwVwWIxwOefA/ZUYopXs+waU8OAHNu78zXkLq5rcRrRxHn0SR1qdOFvB8xJXRIWPJWPmBNSu02XHHyXJ724n/wAUtrq0fDcms1Z4fss/uas+IrPlRBnjI5gjzjFeKnZGedNt7sZH4qNDeTl9Iqlx4cqRWaUtvZ8iafEIt4ksEYjcqQw5ggj6Kl8O0Ym5OvmJx/OopdWzRtpYYP2HyiuNc+y4hVsJShr16p+xsVqEa6TyTtWB5EGvtRnduPMhPcv2k/8ANSavZ8Pu3dUVVccde+TkV6Xwp65yFZ73h993Pzib8Vq0JWe94ffdz84m/FatuRjiXluz7ztvm8P4a0Ubs+87b5vD+GtFWKjlWctpe6S/Lf7xrRtZy2l7pL8t/vGqSLRNC2HuUfyF+6K47Y2d08ejUUZWV0dcEq6MCpweBHDBHaCR212sPco/kL90Uoq5UjF9u9c3EU0dxdqekt5oVWGIwxjpl0mSRGlcyMOzrADJ4ZOQk2juS0tyJzLEdNzDOpaDXMvRSIxiWUyYWMhCMKoPW4k8Q0yooCM3G56OLpWfqzkaF0giL9oZm4NkPqnYucjBGlSOHFXu3sLwbWzC21PpB8HtxarhNWMjUzMcsebYHYBxy90ju9orGwTDO5GdCDUcd57h56ATJsRPCZbhwjmRYlAKAlei18Qx79fkxim7eDdmWc3PR3CxpdW3QSq0XSEYWVVaNta6fdeIIbIXhpPGnT11/wDwXH8A/VS21uFkQOpyDy7POCOw5qMgjsm68hkl/wAwvQTXMU8kfRdYmGO3VUWTXhQWtwWypyDgaTxPJdzTpwZuIyykJykF74XGxGriFYAEduDxGallFSCLbR3cuJ0UTXMMjCQsyPblrcqUChehEwY4xqBZ24s3DGArhuzsZrSGO3EiNGnTco+jJMkxdNIDaUVVZlIA48CNIGC80UAUUUUB8ZgBk8BUS2xOrylk4jAGe8jurtty4kLlG4L2AciOw+WmuvGcb4n8ZuhGOEnzz1yjr2dtp52+p1tYC7hBzJ/5NTK3gCKFXgB/7mmLdmLLO3cAPSf/ABUirpeHrWMKHxn1l/Zfya1/Vbnp2QUUUV6E0QooooBHtOyEqEfvDip8v5GogR2VO6iO2otMzeXB9I4/bXlvEdrHWNddc4f2Olw+o8uD+os3cuEUspOGYjGeRx2Z7+NSKoHUh3fuJGyDxQdp557vLUcD4n8trKP0a/Xn+Sb2261Ex7rPe8Pvu5+cTfitWhKz3vD77ufnE34rV6iRzol5bs+87b5vD+GtFG7PvO2+bw/hrRVio5VnLaXukvy3+8a0bWctpe6S/Lf7xqki0TQth7lH8hfuilFJ7D3KP5C/dFKKuVI/HtSVmUdLEhcyaFMTMcRsw4sHx+75K8LtZyqsJ4yG1acW8jE6cauAfPDIpxfYUBJOg5JJyGYYySTp49XOTyrpabJijbUiYOMDiSBnGcAnAzgVTDJGs7Ul+FH/AOrL+qnPZEKBNav0hfrNJ2sf6AcgOyl9NsllIjl4CgDHLxvkKT4yke1PfwwanGAcV2hN4X0XRfsse3wfFznVy58MV32B7gPlSfivRquvFt/43/RXfZlqY41QnJGSSOAyzFjjyZNF1IFVFFFWAUUUUAUUUUAk2lZCVcHgR7U9x/KoewwcVKtt3eiMge2bgP6n0fzqKV4zxFKl8eKivNjn9jr8PUtHnp2H3dduMg+Sf50/1D9lXXRyBjyPA+Y1Lwa6/AK6na6d4t/vzNS+g41c+p9oooruGmFFFFAFRTb75mPkAH2Z/rUnuJgilm5AVCp5SzFjzJJ9Neb8R14qlGl3bz/4jocPg3JyOljb9I4TOM9vm548tTG3hCKFUYAqFRSFSGHMHI+ipnaTh0DjtH/IrD4blS86x5/t/svxBS5Pt9ztWe94ffdz84m/FatCVnveH33c/OJvxWr1EjnRLy3Z9523zeH8NaKN2fedt83h/DWirFRyrOW0vdJflv8AeNaNrOW0vdJflv8AeNUkWiaFsPco/kL90UopPs/3KP5C/dFKKuVCiiigCiiigCiiigCiiigCiiigCiiigEl9s9JfbZyORB5f0pjvNiOmSpDAfQfRUnrxMOqR5D/Kube8Lt7lOUo4l6rkbFG5qU+SfIg1PWx9r6QEk5djd3kPkplFFeGtLupa1N6b/n6naq0o1I6yJ0rAjIOR3ivVQq2u3T2jEeTmPRypem35BzCH6D+deroeIreS/qJxf6/5+hy52FRPy8yTVzmnVBqYgDy1G5NuynlpHmH5mm+adnOWYk+X/wB4VS48RUYr+lFt+/JfktT4fNvzPAs2rtIynA4IOQ7/ACmkMaEkAcSTgDz15pVssftk+UPsrzDqTu7hOo+cml+/Y6KiqVN69hxtdgE8ZGx5F4n08qe7W2WNdKjA9NdqK97acPt7X/jjz9erOJVrzqfMwrPe8Pvu5+cTfitWhKz3vD76ufnE34rVtyMcS8t2fedt83h/DWijdn3nbfN4fw1oqxUcqoXfHZ5gvJ0I4Fy6+VZDqGPSR9Bq+qi2/W6ovIwyYE6Dqk8Aw7UY/aD2HzmqyWSUzpuDtxbm1RcjpYlCOvb1eCt5iBnz5HZUlrPMck9pNkF4ZU4dxHkIPAg/SDUrt/VOuQMNHC578MufPg49GKKRLRbdFVT7KM/wEPpb86PZRn+Ah9LfnTZEYZa1FVT7KM/wEPpb86PZRn+Ah9LfnTZDDLWoqqfZRn+Ah9LfnR7KM/wEPpb86bIYZa1FVT7KM/wEPpb86PZRn+Ah9LfnTZDDLWoqqfZRn+Ah9LfnR7KM/wABD6W/OmyGGWtRVU+yjP8AAQ+lvzo9lGf4CH0t+dNkMMtavhFVV7KM/wABD6W/Oj2UZ/gIfS3502QwywV2BF/qP0/+KZdrW6xyFV5YHl51GPZRn+Ah9LfnTVtr1QJH4iJBIRxOSVAHAYHMnzn01w+IcJhVpKFtTSlle3Ln3N2hcyjLNSTxgl5NFU/ebRllYPJIzMDkHONJ/wBIHBfoqf7rbxCdNMhCyoMt2BlH747vLXHv/D9a0oqqnt647flG3RvoVJa9PQkJNFV3vXvMZswxHEXa3Iv/APz/ADpBsfeOe3wA2tPEfiP/AKnmv8vJWWn4ZuZ0PiZSl/1fp9fX2Ky4hTU9e3qW7u5Gs81wjcREIcY4cXDk/ZpqQwbHjRg6lsjy8P5VT+wN+JIJbiRIkPTMhwxPV0KVAGOfCnv2UZ/gIfS35137fhtClCCnBbJLPLvj8mjUr1JN4bw8lrUVVPsoz/AQ+lvzrzJ6qFzjqwwg951H7NQrobI18Msjb210tYXmkPADqjtZv3VHlP5nsqhY43uJgBxklk/6pG4nzZOaUbW2vPdyBpXZ25KoHAZ7FUf8mrF9T3c5oCLm4GJSOoniA82b/URwx2AntPCPmJ6E4toQiKg5KoUeZRj+lFdaKuVCiiigEG1djQXA0zRK+ORI4jzMOI+g1GJfU6sXZlV5VI5qsgJX6GUn01Jt4ul8FuPB89N0EvRY59JobRjy6sVH7MbLQWrwiLWZFEJi4zMz8H1Feu3AkyavFYtyqMIZEqeplaEZE1wR3hkP/br77F9r8LcfxJ/bpln29JBbaYp3jMUE0xC9Aqcbi4CmRp8s6sY8aYlBGDlustSVdsTmVbfX15WinQqF6tt0eqVeI4/tIzHnmBcJ28aaonLEnsX2vwtx/En9uuU/qcWSY13Ey55anjXPmyld9zttzzvA7zqwmhZ5IWaIGJlC5ESoOkARiUYSFjkjiDwKje2BnvbMJBBO3Q3Z0TtoTGbbLZEUnEfJ7Tx72qGWJE9TK0IBE1wQeRDIR+HQnqZWhGRNcEd4ZDy4H/4692Oz54LiG3Eq26ztczvFAFZE0eDARxmSPgCSzMdIyZX4A4I4QbanSIAONVyJooCEQLHcLeSIpwANWUkDkHstnPaSWqGWdfYvtfhbj+JP7dfD6mVpkDprjJzgakycc8fs65NvJKLxFWd2Q3bW5RxAiHTrVgiDM5dSvtiVU8SF0kU3pt1v8vdyXYZzY3k7p0av4MwWEsgRdJIRsqVc6iUOWHHDVDLHb2L7X4W4/iT+3R7F9r8LcfxJ/bpRuZtiWS5uIJJHkCRQSDpGgZ1aVpgysbYBAMRqQOJGrmQRUxpqhlkG9i+1+FuP4k/t0exfa/C3H8Sf26nNFNUMsg3sX2vwtx/En9uj2L7X4W4/iT+3U5opqhlkG9i+1+FuP4k/t1X3qj7vR2U8ccTOwaPUdZBOdRHDCjhwq+qpz1a/fUH+x/3GrLRS3KyfIryiiitsoFFFFATj1Nd1or0T9K0i9GY8aCB7YPnOVPi1NfYvtfhbj+JP7dM/qH8rvzw/ykq0a06qW7MifIg3sX2vwtx/En9uukXqZWg5vO3nZR/JBU1orHqicsadkbt21txhhVW8c9Zv4myR9FO1FFSQFFFFAFFFFAFcI7ONXMixoHb2zhQGPnOMmu9FAJmsIjpzHGdOdPVHV1c9PDhntrqkCgghVBVdIIAGF4dUdw4Dh5BXSigOMVqiszqiqze2YKAW+URxP017aIEhiBqAIBxxAOMgHszgegV7ooDw0QJDEDIyAccQDjIB7M4HopLePDCgZwqqhLL1RwY5yVHjHUeXjGu15dpEpdyAB9vkHeai1rA99L0kmVhU9Ve/yfmfoqrfZEnwbVeV2khs0bJGXK5YlTlcnHMEcOPCva3FyCWFlGGOSTo4ksADk9uQBnzCpXFGFAVQABwAHDFe6av1BEbe4uo/aWcacMdVdPDOccOzJz9NKrTeKRZFjuIuj1cjx7e/PZUkqMb8Dqw/LP8AKoeUs5BJ6KKKuQFFFFAFU56tfvqD/Y/7jVcdU56tfvqD/Y/7jVkpfMQ+hXlAHZXW0tXldY40Z3Y4VVGSTV07i7gJaYnnxJcdnaseexe9v9Xo8uzOaiVSKRoq6d+/U9W5zPbBUn5svtVk7yfFfy9vb3imrm3aN2jkVkdThlYYIPlFITUkGsFo+ofyu/PD/KSrRqrvUP5Xfnh/lJVo1rVfmZZdAooorGSFFFFAFFFFAFNu8U7JbyMpwccx2ZIHCnKmnekf5WTzD+YqH0Ax2G72uJJWuHXUM4/8k0oXdYEZFy5A5n/001bSv43tIYlOXUjIweHBhzxg869bFvo44J43OlmzgYPHq47Bw499YvKWHNN11PAXTE+Tj/Wvh3ZXl4U3pH50ybt3KQzq8nVXSeOCeYwOQpZsvZsd1cTk506iwI4e2Y45juosPsBd/hpPjbekfqo/w0nxtvSP1Uq/wdB3yekflR/g6Dvk9I/Kra+xGTjButGWGqdpAP3cj8zUlhiCqFUAADAA7qjN1ukFGqB2DjiMnnjyjlSvd3bRkzFLwlXhx4asf1qVyfQD9Ue3yvnjjVUJXWSCRzwByB7KkNJr+xSZNDjI9BB7weyrSWUQQXd3aEiToAzEMwUqTnOeGfo50+b8e1h/3P6U47N3fhhbWoYt2FjnHmpu349rD/uf0rHhqPMnuSeiiispAUUUUAVVvqnbEmu7+CKBNTdBxJ4Ko6RuLnsH2nszVpV8x21aMtXkhkd3P3RhsU6vXlYdeUjif9K+Kvk9OakdFFQ228skKjO+W50N8mT1JgOpKBx+S4/eX7R2VJqKJtc0CvfUp2PNaveQzppYGHHarDEnWU9oqwqKKSeXkBRRRUAKKKKAKKKKAK+MoIwRkHmDX2igEEWx4FbUIkBHEHHKvs+yIXYs0SEnmcc/P30uoqMICS42ZC4AaNSFGBw5DuFdbW0SMaUUKPIMemu1FTgBRRRQBTFt/YfSHpYjplXjnlqxy8x8tPtFQ1kEVt96Gj6lxEwcdo4Z+j8q7f4wi+Dk+z86kTIDzANfOiXxR6KjD9SSPf4wi+Dk+z86b728a+kjjjRgitksezvJ7uFTHol8UeivSqByGKjVvqwfaKKKuQFFFFAFFFFAFFFFAFFFFAFFFFAFFFFAFFFFAFFFFA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6" name="Picture 8" descr="http://www.icava.org/imagenes/instalacertif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66"/>
          <a:stretch/>
        </p:blipFill>
        <p:spPr bwMode="auto">
          <a:xfrm>
            <a:off x="4283968" y="4322902"/>
            <a:ext cx="864096" cy="77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899592" y="5046017"/>
            <a:ext cx="1512168" cy="5432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EMISOR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6876256" y="5046017"/>
            <a:ext cx="1512168" cy="5432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RECEPTOR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13" name="12 Conector recto"/>
          <p:cNvCxnSpPr>
            <a:stCxn id="11" idx="3"/>
            <a:endCxn id="2056" idx="1"/>
          </p:cNvCxnSpPr>
          <p:nvPr/>
        </p:nvCxnSpPr>
        <p:spPr>
          <a:xfrm flipV="1">
            <a:off x="2411760" y="4712253"/>
            <a:ext cx="1872208" cy="6053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15" idx="1"/>
          </p:cNvCxnSpPr>
          <p:nvPr/>
        </p:nvCxnSpPr>
        <p:spPr>
          <a:xfrm>
            <a:off x="5148064" y="4712253"/>
            <a:ext cx="1728192" cy="60537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15" idx="2"/>
            <a:endCxn id="11" idx="2"/>
          </p:cNvCxnSpPr>
          <p:nvPr/>
        </p:nvCxnSpPr>
        <p:spPr>
          <a:xfrm rot="5400000">
            <a:off x="4644008" y="2600908"/>
            <a:ext cx="12700" cy="5976664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6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Servicios No orientados a la conexión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Servicio de solicitud-respuesta:</a:t>
            </a:r>
          </a:p>
          <a:p>
            <a:pPr lvl="1" algn="just"/>
            <a:r>
              <a:rPr lang="es-MX" dirty="0" smtClean="0"/>
              <a:t>El emisor transmite un solo datagrama que contiene una solicitud, a continuación el servidor envía la respuesta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41</a:t>
            </a:fld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8" name="AutoShape 2" descr="data:image/jpeg;base64,/9j/4AAQSkZJRgABAQAAAQABAAD/2wCEAAkGBxQTEhUSExMUFRUXFRcZGBYXGCAUHBoYFRUXGhgYGBscHCghGBwlHBUdITEjJikrLi4uFx8zODMsNyguLisBCgoKDg0OGhAQGywkICQtLCwuOCwsLCs3NzAuKywrMiwsLCw3LDAvNy0vLC4sLywwLDc3LCw3NC8sLCwsLDcsLP/AABEIAM4A9QMBIgACEQEDEQH/xAAcAAABBQEBAQAAAAAAAAAAAAAABAUGBwgDAgH/xABMEAACAQMBBAQFEQYFBAIDAAABAgMABBESBQYhMRMiQVEUUmFxkQcVFzIzNFNUcnSBk6Gys9HSI0KSscHTFiRic/Giw+HwQ4JjlOL/xAAaAQEAAgMBAAAAAAAAAAAAAAAAAQIDBAUG/8QAMREAAgEEAAQEBQMEAwAAAAAAAAECAwQREgUhMUEGIlFhEzJxwdGRoeEjsfDxM1KB/9oADAMBAAIRAxEAPwC8aKKb9t7XitYjNKcAcABxLMeSqO00A4V4eZRwLAec4qlNv773Nyxw5hj7EjOOH+phgsfQPJTJBsyaQa0hlcH95Y2YH6QONV2LamhPCU8dfSKPCU8dfSKz96x3Hxaf6pv00esdx8Wn+qb9NR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fVnU8Ayn6RWffWO4+LT/VN+mvMmx51BLW8wA5kxMB/Kmw1NEUVQ2xN6rm2I6OUsnwbnWpHdg+1+jFW7urvNHex6l6si+3jJyVzyIP7ynvqyeSGh8oooqSAql/VI2wZ7towepDlFH+rhrPnzw/+oq6KzptRyZZSeZkkJ85Y1WRaJYnqdbnoY1u511FuMSHiAo5OR2k8x2AYPPlY9JtmIBDEBwAjQAeQKKTbw7ZS0ga4kV2VWjUrGNTEySJGMLnjxccBx7snhUpYKscqKbk2xG00UK5YywPOjjBQojRLzznJ6ZSOGMZpRHfxMupZIyurTqDAjVnGnOfbZOMVIFNFJo7+JtOmWM686MMDq089PHrY7cUn2ZtmKZNSsFxrJViAwVHZCzAE4UlDg0A40UlbaUIXUZYwurTq1rjV4uc+28ldxMuopqGoAMVzxAYkAkcwCVOD/pPdQHuim/b+1ktIHuJFZlTTkJgsdTBRjJA5t30pN7GAxMiYVgjHUODnGFPHgx1Dhz6w76A70VwF7H0nRdInSYzo1DVjv05zivMN/E5CpLGxIyArBiQCQSADyyMZ8lAKaKQTbVVbmO2KsGkikkR+Gk9EyBk551YkB5YwDx4Vxtd4IX6QlhGsczQ65GVFd0A1aCW44YlezirUA60U3DbCeFG0w2sQCfVw0aGkZMZznVlc8sY7a52+8EL3BtkOoiDpukUq0enpDGV1Bs6gVOeGPLQDrRSQ7Th6Ppemi6PONetdOc4xqzjOa7W1yki643V1P7ykMOHPiOFAdaKKKAKKKKAKKKKAKKKKAiG+250dzG0sShbhQSCox0mB7Vu8nsP9Kq7dvazWtxHMOQOHHehPWB+jj5wK0BWetvIBc3AHITzAeYSNVJFkaEVsjI5GikG7zlrW3Y8zBET5zGtFXKjhWctpe6S/Lf7xrRtZy2l7pL8t/vGqSLRNC2HuUfyF+6Kbt7bJ5rcJGupvCLV8ZA6sV3DI5ySBwVCfo4U42HuUfyF+6K47a2kLeLpWUsOkhjwO+eZIgePYDID9FXKkR2puvcGeZIgOgNldJExfTpe5lgdoG/eCZjYhgCFV9PDSM+bzYMs7F1sxAhk2eGhLRdZbe7EksjBGKaRGcDjqIyMDABmMW1oGlaBZ4jMgy0QkUuo4cWTORzHMdteLfbttIrOlzA6qyozLIrBXdgqqxB4MWIAHaSKAi8u7TgzskCBjtS1mjI0AiBDaGUqc9UdWbK8CctwOrijt93J9CILQRPG17I0oaM9KLhblUi4Nqyxljc6sKOjXiSOE6uNowxhy8saCMAyFnChA2dJfJ6oODjPdXNts24jSU3EIjkIEbmRQrluQRs4YnHIUBEtp7uyL4KY4XZI7YxNFCLfUrt0eTi4UoVITDEHPVHBgeEm3ftTDFFCY2BjgiUuXWTJUEdHrAVnK45lFB1jHHIHMbwr4Ab/Q2gW7T6OGrSqF9PdnAxSu12xbye0niYh+jIWRWxJgkxnB4PgE6efA0BG98rW9uOktEgR7ebodM4cIYdMgaXpVZsvwUFdA7cHvpu2nsS7/AM3AluXWfaFvdLKJI1URo9rrUhnD6x0DHGMEducAzpb+Iv0YkjL5YaAw1ZQKWGM54CRSe7WveKQbd26IGjiSGW4nl1FIo9IOlManZnZVRQWUZJ5sAM0BEJ9hXj3kMpgKiPaBlJToEjaEiVRICP27yaXXXrIHA4B4V12BurLEmzSbdUkhurl5iCmoJKtyASwPWzrj4Anszy4Smw3jjaF5p1a06NykguCselhj97UUZTqGGUkHPfwpNtnfG3hFsVeOXwmTREUlQKcAlm1swGkcBwz1mUdtAe977KVo457eMSXFvKssaFgmsEGOVNR4DVHI3PhkCo1tHdq5WOC3SMSKLaRZJo1g6Q3EzapS5nB0QuxLHo1LZ8wqX2+20e7ktQ0RMaKxxMhk1EnK9EMsoUaSWbHtxgHnXbam14bcDpZY0ZgdCs6oXKjOEBPWPmoCAHdK8kg6LT0bNsOG1LM6kdOrNqjOkk4xzYAjDc6+bW3Zubl7horQWYksIogC0XWeO51tGwjLqA0Y0ZIIwwyP3am1lvNbvDbSvLHCbmNHjjkkVGPSKrBQCesRqA4Up25tZLWIyuGbrKqog1O7uwVEQdrEkDmB3kCgIVb7KuoYriSK2uXmmMKaJvAhpCaszqkLLEzKpwNRy2EB4DhLt1bYRW6xLby26pkBJWR3btMjNG7glmJJJOSc1z2Pt9pZHhmtZ7aRUD/tNDIyEkZWSNmXIxxUkEZFerree3FtcXMUsc626O7iGRX9opYqSCQCQO2gHmim+bbVuhjWWaKJ5QCiPIqM2ccFBOW544UTbbtkk6J7iBZNQXQ0iq2plDBdJOclSDjuIoBwopivt67dI45UkSaOS4SAvHIrKrOTkswOAFxxpS23oSkcsUsMsckqxB1lTSWY4wrZw7Z4aRxPZQDpRSFNs25mNuJ4TOOcIkUyDAycpnUOHHlS6gCiiigCs97w++7n5xN+K1aErPe8Pvu5+cTfitVZFol5bs+87b5vD+GtFG7PvO2+bw/hrRVio5VnLaXukvy3+8a0bWctpe6S/Lf7xqki0TQth7lH8hfuikG9Vg88AjjALdPavxOOrDdQyP8A9KGl9h7lH8hfuikO9O1za2zTqqMweFAHfo1zNPHFlmCnSo6TJODyq5Uj43dnFydKqIDLO7BnWSIidZdTIhTpYpWaTDaXC4L456aQxbsXhidMABUt9CSyLKS9tcRzKkcwjEghwjL+01HLg4GDqkuyduOys9wbRVDRqpt52uRqkbSBITEmjiVAPHmeXb2ut6LWM4aXj+0wAjtnoXVJcaVOdLMAccsN4pwAwbQ2LdzStcdGEIlt5FiEoyyxRToyltJUODMHHAjKLxHth0tdhzxyx3IgVifCRJC8wbHhBgxLq0aQcQdZVH/ysQWOdT1LvJAhYvKnR/sdDLqcsZlYpwC4OrT1dJOfJwz7XeW2Mgh6XrkhfaMAHYKVjZ9OlJCGGEYhuI4UA1xbDmGxTZaV6fwF4dIPV6QwsgAPdk86b9sWTpHPczJFbdFBAsIVtWqW2laSL2qg6S5VFQdY62GOODNre4Dglc4DMvFSvFGKtwYAkZU4PIjBGQQaYl3nDbQWyWGTT0crGZgUUtEYwUjyOvjpBlhw5AZ44AVbu20kUMSunXfXLMwbIWWVukdRniRqdgO4IKR7wbPuFuYr21SOV0ilheF3MWpJGjcMj6WAYNEOBGCGPEYrnsPeeaW6NtNbCFjG0qgTCZ0VXVQLhVGImYMCuGYHDceFfd6t5JbaeCCKOBjMkz6p5vB1UQmIYzobJPS/ZQCa9tdpSQqzdEJDc6zHEULRQBCFSOWWMq0mrBLFRwZgMYBpBsPde5jNuZFX9ntK6uG64fEc8UwU5wNR1SgHgO04qRQ7xokMb3TRI8hbSkDNdAhWwShVNTADBY6cLniaR3G+0CXXQsy9EbSO5WVCZNSySunBUUnQAgYvyAPHA40Ay7C3PuIp4hK8zpDdTTowliEf7VpSCV6DpSxWUqyl8cSc8gHbb2x5zczTRwxTrPZi3w76OjKtK3HKnMbdLxxxyg4HPCTx3SNGJVYNGU1hl6wKkZDLjmCOPCo3srfMSrdyNbzotvIiKuhmlk6REZD0QGVLdIMA8gQW08cARf8AwPdCNEJkKybPtbaWOKWJMNDG6urGWF8xnXkFCDnPA8CJnvDsWSW3hWJgZreSGWPpCcO0PDS7AZ6ykjUBwJzjsrtufts3tpHctH0RcyAx6tWno5XjwTgZPU+2nmgIbfWG0L6C6inWG1SW3aKONZOnPSNnMjuEXCYwukAnBYnsFI9rbv3VytxJ0EUDNs2W1SJZA2t5MFSWCgCNMYXPH9o3Be2ek1HU3gcE5UMuTjsOOzjWnd39G1cfivGTLSoTqZ17DPtLd25zeKkMUwvLeOINI+noWSExlWGklo89caeOpm4DOabdt7qSLDfq4SQzy7O0MxGqVLVbYS6vq3OD3nvqbrt6PSSQwPdjn5jTBeXbSNqb6B2Adwrn33G6NKnmi1KT6e31/Bno2c5S8/JCHa27dxLNPNFHFIj39jcIGcKrR28CLJngdJ1LjkfNXaTdq5d2nKKhk2na3BiDhtEUEaI7EgAF20FiBns486cNl7SMRweKHmO7yinW42+g9qC3/SPz+ysltxu2qUt6ktX3X49SKlnUjLEVkjHrDfNdQSSAFYr6SUlXRU6N1mVTHGsYYtiRdRdichsZB4T+mLZ+2WeUK2ApyAB39nH6Ptp9retLyldQc6fRPBgq0pU3iQUUUVtGMKz3vD77ufnE34rVoSs97w++7n5xN+K1VkWiXluz7ztvm8P4a0Ubs+87b5vD+GtFWKjlWctpe6S/Lf7xrRtZy2l7pL8t/vGqSLRNC2HuUfyF+6Kbt7tmSXFq0UQjL9JA4EhKoehuIpSrEKxAIjI5HnTjYe5R/IX7opNtzaDQouhQ8kkiRxqTpGpzzY+KqgscccLwq5Ua12fdSQywvBZwCQBCYZGl6rHEhKtAg1BCdOcjPPhza12ZdQXVqkKxP0VndRq76lTo+ntOj1lVOJdK5I5MUb2ueq5bT2he2tvdSy+Dy9HbTSo6I0QDxISI5I2kYsDz1Kw5EYHAlwn3hiSQRusozIsXSGNhH0j40prIwclgoI4ZOM54UAy7P3PeEwqroyReBgE5DEWscqMcYwCS4IGe/lXPbG7F1NcCTpEKLdW8ylpphiOGaN2iEC/sg3UOJDqJzgge2D428sARJCWAeJ5QNJLBYygYMoydWqRU0gEljgClOy9rpOXULIjppLRyIY2AfOhsHmp0kAjIyrDmCAArty+DrCg6mxpJYadR0EkgcSuCR2EkZPMtd5sp3vre5BXRFBcRsMnUTM0JUgYxj9kc5PaOdNm1duTLdTRLc2VukUcT/wCYRmLdJ0mTqE6BQNHceddbbenXbC4I6LoreO5uEKlyInhkfTHxXrZTmRyHLJ4AcLDd66a6E1zLBiNJUV4FaKWYS6QDN2LpCjAXPEA5HKvEm4sbXFu0n+ZgjS41Ldu102uboNGjpQw0gQt2jBbhzNLLXepennilVgqXMcKSLGxQdLBbtGJH4gM0kxUch7XOMgnls/esaC9wyqAJSVSNiTovGgjC4YlmbCroCklm4c8UBx2/ugWkgltFSMQxSRdAs0timmV0fKvbcVwU4rpIbV2EA0ltN1bm2nE1qLYILJLfo5HlbD9PLKzByGYqOk4A8Ty6uAakR3hTRkR3BbWUMQiYurBdXWHJRpIOonByADk4pVs3aqTqjxhyjq51FdIUxsEZHzxV9RIxj9xu6gGvYW6i262w6e4ZreFIsCV0ifQpBZoQ2k5yTxzjA7qU7H2U8VzezMVK3EsToATkBLeKM6sjgdSHlnhinmigGPczY72lokEhUsrzsShJGJbiSReYB5OM8OeaeXkA5kDznFe6hm0o9Mrj/UfQeI/nXM4nfuzpqajnLx1wbFtQVaTWcD9tXaSdGwVwWIxwOefA/ZUYopXs+waU8OAHNu78zXkLq5rcRrRxHn0SR1qdOFvB8xJXRIWPJWPmBNSu02XHHyXJ724n/wAUtrq0fDcms1Z4fss/uas+IrPlRBnjI5gjzjFeKnZGedNt7sZH4qNDeTl9Iqlx4cqRWaUtvZ8iafEIt4ksEYjcqQw5ggj6Kl8O0Ym5OvmJx/OopdWzRtpYYP2HyiuNc+y4hVsJShr16p+xsVqEa6TyTtWB5EGvtRnduPMhPcv2k/8ANSavZ8Pu3dUVVccde+TkV6Xwp65yFZ73h993Pzib8Vq0JWe94ffdz84m/FatuRjiXluz7ztvm8P4a0Ubs+87b5vD+GtFWKjlWctpe6S/Lf7xrRtZy2l7pL8t/vGqSLRNC2HuUfyF+6K47Y2d08ejUUZWV0dcEq6MCpweBHDBHaCR212sPco/kL90Uoq5UjF9u9c3EU0dxdqekt5oVWGIwxjpl0mSRGlcyMOzrADJ4ZOQk2juS0tyJzLEdNzDOpaDXMvRSIxiWUyYWMhCMKoPW4k8Q0yooCM3G56OLpWfqzkaF0giL9oZm4NkPqnYucjBGlSOHFXu3sLwbWzC21PpB8HtxarhNWMjUzMcsebYHYBxy90ju9orGwTDO5GdCDUcd57h56ATJsRPCZbhwjmRYlAKAlei18Qx79fkxim7eDdmWc3PR3CxpdW3QSq0XSEYWVVaNta6fdeIIbIXhpPGnT11/wDwXH8A/VS21uFkQOpyDy7POCOw5qMgjsm68hkl/wAwvQTXMU8kfRdYmGO3VUWTXhQWtwWypyDgaTxPJdzTpwZuIyykJykF74XGxGriFYAEduDxGallFSCLbR3cuJ0UTXMMjCQsyPblrcqUChehEwY4xqBZ24s3DGArhuzsZrSGO3EiNGnTco+jJMkxdNIDaUVVZlIA48CNIGC80UAUUUUB8ZgBk8BUS2xOrylk4jAGe8jurtty4kLlG4L2AciOw+WmuvGcb4n8ZuhGOEnzz1yjr2dtp52+p1tYC7hBzJ/5NTK3gCKFXgB/7mmLdmLLO3cAPSf/ABUirpeHrWMKHxn1l/Zfya1/Vbnp2QUUUV6E0QooooBHtOyEqEfvDip8v5GogR2VO6iO2otMzeXB9I4/bXlvEdrHWNddc4f2Olw+o8uD+os3cuEUspOGYjGeRx2Z7+NSKoHUh3fuJGyDxQdp557vLUcD4n8trKP0a/Xn+Sb2261Ex7rPe8Pvu5+cTfitWhKz3vD77ufnE34rV6iRzol5bs+87b5vD+GtFG7PvO2+bw/hrRVio5VnLaXukvy3+8a0bWctpe6S/Lf7xqki0TQth7lH8hfuilFJ7D3KP5C/dFKKuVI/HtSVmUdLEhcyaFMTMcRsw4sHx+75K8LtZyqsJ4yG1acW8jE6cauAfPDIpxfYUBJOg5JJyGYYySTp49XOTyrpabJijbUiYOMDiSBnGcAnAzgVTDJGs7Ul+FH/AOrL+qnPZEKBNav0hfrNJ2sf6AcgOyl9NsllIjl4CgDHLxvkKT4yke1PfwwanGAcV2hN4X0XRfsse3wfFznVy58MV32B7gPlSfivRquvFt/43/RXfZlqY41QnJGSSOAyzFjjyZNF1IFVFFFWAUUUUAUUUUAk2lZCVcHgR7U9x/KoewwcVKtt3eiMge2bgP6n0fzqKV4zxFKl8eKivNjn9jr8PUtHnp2H3dduMg+Sf50/1D9lXXRyBjyPA+Y1Lwa6/AK6na6d4t/vzNS+g41c+p9oooruGmFFFFAFRTb75mPkAH2Z/rUnuJgilm5AVCp5SzFjzJJ9Neb8R14qlGl3bz/4jocPg3JyOljb9I4TOM9vm548tTG3hCKFUYAqFRSFSGHMHI+ipnaTh0DjtH/IrD4blS86x5/t/svxBS5Pt9ztWe94ffdz84m/FatCVnveH33c/OJvxWr1EjnRLy3Z9523zeH8NaKN2fedt83h/DWirFRyrOW0vdJflv8AeNaNrOW0vdJflv8AeNUkWiaFsPco/kL90UopPs/3KP5C/dFKKuVCiiigCiiigCiiigCiiigCiiigCiiigEl9s9JfbZyORB5f0pjvNiOmSpDAfQfRUnrxMOqR5D/Kube8Lt7lOUo4l6rkbFG5qU+SfIg1PWx9r6QEk5djd3kPkplFFeGtLupa1N6b/n6naq0o1I6yJ0rAjIOR3ivVQq2u3T2jEeTmPRypem35BzCH6D+deroeIreS/qJxf6/5+hy52FRPy8yTVzmnVBqYgDy1G5NuynlpHmH5mm+adnOWYk+X/wB4VS48RUYr+lFt+/JfktT4fNvzPAs2rtIynA4IOQ7/ACmkMaEkAcSTgDz15pVssftk+UPsrzDqTu7hOo+cml+/Y6KiqVN69hxtdgE8ZGx5F4n08qe7W2WNdKjA9NdqK97acPt7X/jjz9erOJVrzqfMwrPe8Pvu5+cTfitWhKz3vD76ufnE34rVtyMcS8t2fedt83h/DWijdn3nbfN4fw1oqxUcqoXfHZ5gvJ0I4Fy6+VZDqGPSR9Bq+qi2/W6ovIwyYE6Dqk8Aw7UY/aD2HzmqyWSUzpuDtxbm1RcjpYlCOvb1eCt5iBnz5HZUlrPMck9pNkF4ZU4dxHkIPAg/SDUrt/VOuQMNHC578MufPg49GKKRLRbdFVT7KM/wEPpb86PZRn+Ah9LfnTZEYZa1FVT7KM/wEPpb86PZRn+Ah9LfnTZDDLWoqqfZRn+Ah9LfnR7KM/wEPpb86bIYZa1FVT7KM/wEPpb86PZRn+Ah9LfnTZDDLWoqqfZRn+Ah9LfnR7KM/wABD6W/OmyGGWtRVU+yjP8AAQ+lvzo9lGf4CH0t+dNkMMtavhFVV7KM/wABD6W/Oj2UZ/gIfS3502QwywV2BF/qP0/+KZdrW6xyFV5YHl51GPZRn+Ah9LfnTVtr1QJH4iJBIRxOSVAHAYHMnzn01w+IcJhVpKFtTSlle3Ln3N2hcyjLNSTxgl5NFU/ebRllYPJIzMDkHONJ/wBIHBfoqf7rbxCdNMhCyoMt2BlH747vLXHv/D9a0oqqnt647flG3RvoVJa9PQkJNFV3vXvMZswxHEXa3Iv/APz/ADpBsfeOe3wA2tPEfiP/AKnmv8vJWWn4ZuZ0PiZSl/1fp9fX2Ky4hTU9e3qW7u5Gs81wjcREIcY4cXDk/ZpqQwbHjRg6lsjy8P5VT+wN+JIJbiRIkPTMhwxPV0KVAGOfCnv2UZ/gIfS35137fhtClCCnBbJLPLvj8mjUr1JN4bw8lrUVVPsoz/AQ+lvzrzJ6qFzjqwwg951H7NQrobI18Msjb210tYXmkPADqjtZv3VHlP5nsqhY43uJgBxklk/6pG4nzZOaUbW2vPdyBpXZ25KoHAZ7FUf8mrF9T3c5oCLm4GJSOoniA82b/URwx2AntPCPmJ6E4toQiKg5KoUeZRj+lFdaKuVCiiigEG1djQXA0zRK+ORI4jzMOI+g1GJfU6sXZlV5VI5qsgJX6GUn01Jt4ul8FuPB89N0EvRY59JobRjy6sVH7MbLQWrwiLWZFEJi4zMz8H1Feu3AkyavFYtyqMIZEqeplaEZE1wR3hkP/br77F9r8LcfxJ/bpln29JBbaYp3jMUE0xC9Aqcbi4CmRp8s6sY8aYlBGDlustSVdsTmVbfX15WinQqF6tt0eqVeI4/tIzHnmBcJ28aaonLEnsX2vwtx/En9uuU/qcWSY13Ey55anjXPmyld9zttzzvA7zqwmhZ5IWaIGJlC5ESoOkARiUYSFjkjiDwKje2BnvbMJBBO3Q3Z0TtoTGbbLZEUnEfJ7Tx72qGWJE9TK0IBE1wQeRDIR+HQnqZWhGRNcEd4ZDy4H/4692Oz54LiG3Eq26ztczvFAFZE0eDARxmSPgCSzMdIyZX4A4I4QbanSIAONVyJooCEQLHcLeSIpwANWUkDkHstnPaSWqGWdfYvtfhbj+JP7dfD6mVpkDprjJzgakycc8fs65NvJKLxFWd2Q3bW5RxAiHTrVgiDM5dSvtiVU8SF0kU3pt1v8vdyXYZzY3k7p0av4MwWEsgRdJIRsqVc6iUOWHHDVDLHb2L7X4W4/iT+3R7F9r8LcfxJ/bpRuZtiWS5uIJJHkCRQSDpGgZ1aVpgysbYBAMRqQOJGrmQRUxpqhlkG9i+1+FuP4k/t0exfa/C3H8Sf26nNFNUMsg3sX2vwtx/En9uj2L7X4W4/iT+3U5opqhlkG9i+1+FuP4k/t1X3qj7vR2U8ccTOwaPUdZBOdRHDCjhwq+qpz1a/fUH+x/3GrLRS3KyfIryiiitsoFFFFATj1Nd1or0T9K0i9GY8aCB7YPnOVPi1NfYvtfhbj+JP7dM/qH8rvzw/ykq0a06qW7MifIg3sX2vwtx/En9uukXqZWg5vO3nZR/JBU1orHqicsadkbt21txhhVW8c9Zv4myR9FO1FFSQFFFFAFFFFAFcI7ONXMixoHb2zhQGPnOMmu9FAJmsIjpzHGdOdPVHV1c9PDhntrqkCgghVBVdIIAGF4dUdw4Dh5BXSigOMVqiszqiqze2YKAW+URxP017aIEhiBqAIBxxAOMgHszgegV7ooDw0QJDEDIyAccQDjIB7M4HopLePDCgZwqqhLL1RwY5yVHjHUeXjGu15dpEpdyAB9vkHeai1rA99L0kmVhU9Ve/yfmfoqrfZEnwbVeV2khs0bJGXK5YlTlcnHMEcOPCva3FyCWFlGGOSTo4ksADk9uQBnzCpXFGFAVQABwAHDFe6av1BEbe4uo/aWcacMdVdPDOccOzJz9NKrTeKRZFjuIuj1cjx7e/PZUkqMb8Dqw/LP8AKoeUs5BJ6KKKuQFFFFAFU56tfvqD/Y/7jVcdU56tfvqD/Y/7jVkpfMQ+hXlAHZXW0tXldY40Z3Y4VVGSTV07i7gJaYnnxJcdnaseexe9v9Xo8uzOaiVSKRoq6d+/U9W5zPbBUn5svtVk7yfFfy9vb3imrm3aN2jkVkdThlYYIPlFITUkGsFo+ofyu/PD/KSrRqrvUP5Xfnh/lJVo1rVfmZZdAooorGSFFFFAFFFFAFNu8U7JbyMpwccx2ZIHCnKmnekf5WTzD+YqH0Ax2G72uJJWuHXUM4/8k0oXdYEZFy5A5n/001bSv43tIYlOXUjIweHBhzxg869bFvo44J43OlmzgYPHq47Bw499YvKWHNN11PAXTE+Tj/Wvh3ZXl4U3pH50ybt3KQzq8nVXSeOCeYwOQpZsvZsd1cTk506iwI4e2Y45juosPsBd/hpPjbekfqo/w0nxtvSP1Uq/wdB3yekflR/g6Dvk9I/Kra+xGTjButGWGqdpAP3cj8zUlhiCqFUAADAA7qjN1ukFGqB2DjiMnnjyjlSvd3bRkzFLwlXhx4asf1qVyfQD9Ue3yvnjjVUJXWSCRzwByB7KkNJr+xSZNDjI9BB7weyrSWUQQXd3aEiToAzEMwUqTnOeGfo50+b8e1h/3P6U47N3fhhbWoYt2FjnHmpu349rD/uf0rHhqPMnuSeiiispAUUUUAVVvqnbEmu7+CKBNTdBxJ4Ko6RuLnsH2nszVpV8x21aMtXkhkd3P3RhsU6vXlYdeUjif9K+Kvk9OakdFFQ228skKjO+W50N8mT1JgOpKBx+S4/eX7R2VJqKJtc0CvfUp2PNaveQzppYGHHarDEnWU9oqwqKKSeXkBRRRUAKKKKAKKKKAK+MoIwRkHmDX2igEEWx4FbUIkBHEHHKvs+yIXYs0SEnmcc/P30uoqMICS42ZC4AaNSFGBw5DuFdbW0SMaUUKPIMemu1FTgBRRRQBTFt/YfSHpYjplXjnlqxy8x8tPtFQ1kEVt96Gj6lxEwcdo4Z+j8q7f4wi+Dk+z86kTIDzANfOiXxR6KjD9SSPf4wi+Dk+z86b728a+kjjjRgitksezvJ7uFTHol8UeivSqByGKjVvqwfaKKKuQFFFFAFFFFAFFFFAFFFFAFFFFAFFFFAFFFFAFFFF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9" name="AutoShape 4" descr="data:image/jpeg;base64,/9j/4AAQSkZJRgABAQAAAQABAAD/2wCEAAkGBxQTEhUSExMUFRUXFRcZGBYXGCAUHBoYFRUXGhgYGBscHCghGBwlHBUdITEjJikrLi4uFx8zODMsNyguLisBCgoKDg0OGhAQGywkICQtLCwuOCwsLCs3NzAuKywrMiwsLCw3LDAvNy0vLC4sLywwLDc3LCw3NC8sLCwsLDcsLP/AABEIAM4A9QMBIgACEQEDEQH/xAAcAAABBQEBAQAAAAAAAAAAAAAABAUGBwgDAgH/xABMEAACAQMBBAQFEQYFBAIDAAABAgMABBESBQYhMRMiQVEUUmFxkQcVFzIzNFNUcnSBk6Gys9HSI0KSscHTFiRic/Giw+HwQ4JjlOL/xAAaAQEAAgMBAAAAAAAAAAAAAAAAAQIDBAUG/8QAMREAAgEEAAQEBQMEAwAAAAAAAAECAwQREgUhMUEGIlFhEzJxwdGRoeEjsfDxM1KB/9oADAMBAAIRAxEAPwC8aKKb9t7XitYjNKcAcABxLMeSqO00A4V4eZRwLAec4qlNv773Nyxw5hj7EjOOH+phgsfQPJTJBsyaQa0hlcH95Y2YH6QONV2LamhPCU8dfSKPCU8dfSKz96x3Hxaf6pv00esdx8Wn+qb9NR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fVnU8Ayn6RWffWO4+LT/VN+mvMmx51BLW8wA5kxMB/Kmw1NEUVQ2xN6rm2I6OUsnwbnWpHdg+1+jFW7urvNHex6l6si+3jJyVzyIP7ynvqyeSGh8oooqSAql/VI2wZ7towepDlFH+rhrPnzw/+oq6KzptRyZZSeZkkJ85Y1WRaJYnqdbnoY1u511FuMSHiAo5OR2k8x2AYPPlY9JtmIBDEBwAjQAeQKKTbw7ZS0ga4kV2VWjUrGNTEySJGMLnjxccBx7snhUpYKscqKbk2xG00UK5YywPOjjBQojRLzznJ6ZSOGMZpRHfxMupZIyurTqDAjVnGnOfbZOMVIFNFJo7+JtOmWM686MMDq089PHrY7cUn2ZtmKZNSsFxrJViAwVHZCzAE4UlDg0A40UlbaUIXUZYwurTq1rjV4uc+28ldxMuopqGoAMVzxAYkAkcwCVOD/pPdQHuim/b+1ktIHuJFZlTTkJgsdTBRjJA5t30pN7GAxMiYVgjHUODnGFPHgx1Dhz6w76A70VwF7H0nRdInSYzo1DVjv05zivMN/E5CpLGxIyArBiQCQSADyyMZ8lAKaKQTbVVbmO2KsGkikkR+Gk9EyBk551YkB5YwDx4Vxtd4IX6QlhGsczQ65GVFd0A1aCW44YlezirUA60U3DbCeFG0w2sQCfVw0aGkZMZznVlc8sY7a52+8EL3BtkOoiDpukUq0enpDGV1Bs6gVOeGPLQDrRSQ7Th6Ppemi6PONetdOc4xqzjOa7W1yki643V1P7ykMOHPiOFAdaKKKAKKKKAKKKKAKKKKAiG+250dzG0sShbhQSCox0mB7Vu8nsP9Kq7dvazWtxHMOQOHHehPWB+jj5wK0BWetvIBc3AHITzAeYSNVJFkaEVsjI5GikG7zlrW3Y8zBET5zGtFXKjhWctpe6S/Lf7xrRtZy2l7pL8t/vGqSLRNC2HuUfyF+6Kbt7bJ5rcJGupvCLV8ZA6sV3DI5ySBwVCfo4U42HuUfyF+6K47a2kLeLpWUsOkhjwO+eZIgePYDID9FXKkR2puvcGeZIgOgNldJExfTpe5lgdoG/eCZjYhgCFV9PDSM+bzYMs7F1sxAhk2eGhLRdZbe7EksjBGKaRGcDjqIyMDABmMW1oGlaBZ4jMgy0QkUuo4cWTORzHMdteLfbttIrOlzA6qyozLIrBXdgqqxB4MWIAHaSKAi8u7TgzskCBjtS1mjI0AiBDaGUqc9UdWbK8CctwOrijt93J9CILQRPG17I0oaM9KLhblUi4Nqyxljc6sKOjXiSOE6uNowxhy8saCMAyFnChA2dJfJ6oODjPdXNts24jSU3EIjkIEbmRQrluQRs4YnHIUBEtp7uyL4KY4XZI7YxNFCLfUrt0eTi4UoVITDEHPVHBgeEm3ftTDFFCY2BjgiUuXWTJUEdHrAVnK45lFB1jHHIHMbwr4Ab/Q2gW7T6OGrSqF9PdnAxSu12xbye0niYh+jIWRWxJgkxnB4PgE6efA0BG98rW9uOktEgR7ebodM4cIYdMgaXpVZsvwUFdA7cHvpu2nsS7/AM3AluXWfaFvdLKJI1URo9rrUhnD6x0DHGMEducAzpb+Iv0YkjL5YaAw1ZQKWGM54CRSe7WveKQbd26IGjiSGW4nl1FIo9IOlManZnZVRQWUZJ5sAM0BEJ9hXj3kMpgKiPaBlJToEjaEiVRICP27yaXXXrIHA4B4V12BurLEmzSbdUkhurl5iCmoJKtyASwPWzrj4Anszy4Smw3jjaF5p1a06NykguCselhj97UUZTqGGUkHPfwpNtnfG3hFsVeOXwmTREUlQKcAlm1swGkcBwz1mUdtAe977KVo457eMSXFvKssaFgmsEGOVNR4DVHI3PhkCo1tHdq5WOC3SMSKLaRZJo1g6Q3EzapS5nB0QuxLHo1LZ8wqX2+20e7ktQ0RMaKxxMhk1EnK9EMsoUaSWbHtxgHnXbam14bcDpZY0ZgdCs6oXKjOEBPWPmoCAHdK8kg6LT0bNsOG1LM6kdOrNqjOkk4xzYAjDc6+bW3Zubl7horQWYksIogC0XWeO51tGwjLqA0Y0ZIIwwyP3am1lvNbvDbSvLHCbmNHjjkkVGPSKrBQCesRqA4Up25tZLWIyuGbrKqog1O7uwVEQdrEkDmB3kCgIVb7KuoYriSK2uXmmMKaJvAhpCaszqkLLEzKpwNRy2EB4DhLt1bYRW6xLby26pkBJWR3btMjNG7glmJJJOSc1z2Pt9pZHhmtZ7aRUD/tNDIyEkZWSNmXIxxUkEZFerree3FtcXMUsc626O7iGRX9opYqSCQCQO2gHmim+bbVuhjWWaKJ5QCiPIqM2ccFBOW544UTbbtkk6J7iBZNQXQ0iq2plDBdJOclSDjuIoBwopivt67dI45UkSaOS4SAvHIrKrOTkswOAFxxpS23oSkcsUsMsckqxB1lTSWY4wrZw7Z4aRxPZQDpRSFNs25mNuJ4TOOcIkUyDAycpnUOHHlS6gCiiigCs97w++7n5xN+K1aErPe8Pvu5+cTfitVZFol5bs+87b5vD+GtFG7PvO2+bw/hrRVio5VnLaXukvy3+8a0bWctpe6S/Lf7xqki0TQth7lH8hfuikG9Vg88AjjALdPavxOOrDdQyP8A9KGl9h7lH8hfuikO9O1za2zTqqMweFAHfo1zNPHFlmCnSo6TJODyq5Uj43dnFydKqIDLO7BnWSIidZdTIhTpYpWaTDaXC4L456aQxbsXhidMABUt9CSyLKS9tcRzKkcwjEghwjL+01HLg4GDqkuyduOys9wbRVDRqpt52uRqkbSBITEmjiVAPHmeXb2ut6LWM4aXj+0wAjtnoXVJcaVOdLMAccsN4pwAwbQ2LdzStcdGEIlt5FiEoyyxRToyltJUODMHHAjKLxHth0tdhzxyx3IgVifCRJC8wbHhBgxLq0aQcQdZVH/ysQWOdT1LvJAhYvKnR/sdDLqcsZlYpwC4OrT1dJOfJwz7XeW2Mgh6XrkhfaMAHYKVjZ9OlJCGGEYhuI4UA1xbDmGxTZaV6fwF4dIPV6QwsgAPdk86b9sWTpHPczJFbdFBAsIVtWqW2laSL2qg6S5VFQdY62GOODNre4Dglc4DMvFSvFGKtwYAkZU4PIjBGQQaYl3nDbQWyWGTT0crGZgUUtEYwUjyOvjpBlhw5AZ44AVbu20kUMSunXfXLMwbIWWVukdRniRqdgO4IKR7wbPuFuYr21SOV0ilheF3MWpJGjcMj6WAYNEOBGCGPEYrnsPeeaW6NtNbCFjG0qgTCZ0VXVQLhVGImYMCuGYHDceFfd6t5JbaeCCKOBjMkz6p5vB1UQmIYzobJPS/ZQCa9tdpSQqzdEJDc6zHEULRQBCFSOWWMq0mrBLFRwZgMYBpBsPde5jNuZFX9ntK6uG64fEc8UwU5wNR1SgHgO04qRQ7xokMb3TRI8hbSkDNdAhWwShVNTADBY6cLniaR3G+0CXXQsy9EbSO5WVCZNSySunBUUnQAgYvyAPHA40Ay7C3PuIp4hK8zpDdTTowliEf7VpSCV6DpSxWUqyl8cSc8gHbb2x5zczTRwxTrPZi3w76OjKtK3HKnMbdLxxxyg4HPCTx3SNGJVYNGU1hl6wKkZDLjmCOPCo3srfMSrdyNbzotvIiKuhmlk6REZD0QGVLdIMA8gQW08cARf8AwPdCNEJkKybPtbaWOKWJMNDG6urGWF8xnXkFCDnPA8CJnvDsWSW3hWJgZreSGWPpCcO0PDS7AZ6ykjUBwJzjsrtufts3tpHctH0RcyAx6tWno5XjwTgZPU+2nmgIbfWG0L6C6inWG1SW3aKONZOnPSNnMjuEXCYwukAnBYnsFI9rbv3VytxJ0EUDNs2W1SJZA2t5MFSWCgCNMYXPH9o3Be2ek1HU3gcE5UMuTjsOOzjWnd39G1cfivGTLSoTqZ17DPtLd25zeKkMUwvLeOINI+noWSExlWGklo89caeOpm4DOabdt7qSLDfq4SQzy7O0MxGqVLVbYS6vq3OD3nvqbrt6PSSQwPdjn5jTBeXbSNqb6B2Adwrn33G6NKnmi1KT6e31/Bno2c5S8/JCHa27dxLNPNFHFIj39jcIGcKrR28CLJngdJ1LjkfNXaTdq5d2nKKhk2na3BiDhtEUEaI7EgAF20FiBns486cNl7SMRweKHmO7yinW42+g9qC3/SPz+ysltxu2qUt6ktX3X49SKlnUjLEVkjHrDfNdQSSAFYr6SUlXRU6N1mVTHGsYYtiRdRdichsZB4T+mLZ+2WeUK2ApyAB39nH6Ptp9retLyldQc6fRPBgq0pU3iQUUUVtGMKz3vD77ufnE34rVoSs97w++7n5xN+K1VkWiXluz7ztvm8P4a0Ubs+87b5vD+GtFWKjlWctpe6S/Lf7xrRtZy2l7pL8t/vGqSLRNC2HuUfyF+6Kbt7tmSXFq0UQjL9JA4EhKoehuIpSrEKxAIjI5HnTjYe5R/IX7opNtzaDQouhQ8kkiRxqTpGpzzY+KqgscccLwq5Ua12fdSQywvBZwCQBCYZGl6rHEhKtAg1BCdOcjPPhza12ZdQXVqkKxP0VndRq76lTo+ntOj1lVOJdK5I5MUb2ueq5bT2he2tvdSy+Dy9HbTSo6I0QDxISI5I2kYsDz1Kw5EYHAlwn3hiSQRusozIsXSGNhH0j40prIwclgoI4ZOM54UAy7P3PeEwqroyReBgE5DEWscqMcYwCS4IGe/lXPbG7F1NcCTpEKLdW8ylpphiOGaN2iEC/sg3UOJDqJzgge2D428sARJCWAeJ5QNJLBYygYMoydWqRU0gEljgClOy9rpOXULIjppLRyIY2AfOhsHmp0kAjIyrDmCAArty+DrCg6mxpJYadR0EkgcSuCR2EkZPMtd5sp3vre5BXRFBcRsMnUTM0JUgYxj9kc5PaOdNm1duTLdTRLc2VukUcT/wCYRmLdJ0mTqE6BQNHceddbbenXbC4I6LoreO5uEKlyInhkfTHxXrZTmRyHLJ4AcLDd66a6E1zLBiNJUV4FaKWYS6QDN2LpCjAXPEA5HKvEm4sbXFu0n+ZgjS41Ldu102uboNGjpQw0gQt2jBbhzNLLXepennilVgqXMcKSLGxQdLBbtGJH4gM0kxUch7XOMgnls/esaC9wyqAJSVSNiTovGgjC4YlmbCroCklm4c8UBx2/ugWkgltFSMQxSRdAs0timmV0fKvbcVwU4rpIbV2EA0ltN1bm2nE1qLYILJLfo5HlbD9PLKzByGYqOk4A8Ty6uAakR3hTRkR3BbWUMQiYurBdXWHJRpIOonByADk4pVs3aqTqjxhyjq51FdIUxsEZHzxV9RIxj9xu6gGvYW6i262w6e4ZreFIsCV0ifQpBZoQ2k5yTxzjA7qU7H2U8VzezMVK3EsToATkBLeKM6sjgdSHlnhinmigGPczY72lokEhUsrzsShJGJbiSReYB5OM8OeaeXkA5kDznFe6hm0o9Mrj/UfQeI/nXM4nfuzpqajnLx1wbFtQVaTWcD9tXaSdGwVwWIxwOefA/ZUYopXs+waU8OAHNu78zXkLq5rcRrRxHn0SR1qdOFvB8xJXRIWPJWPmBNSu02XHHyXJ724n/wAUtrq0fDcms1Z4fss/uas+IrPlRBnjI5gjzjFeKnZGedNt7sZH4qNDeTl9Iqlx4cqRWaUtvZ8iafEIt4ksEYjcqQw5ggj6Kl8O0Ym5OvmJx/OopdWzRtpYYP2HyiuNc+y4hVsJShr16p+xsVqEa6TyTtWB5EGvtRnduPMhPcv2k/8ANSavZ8Pu3dUVVccde+TkV6Xwp65yFZ73h993Pzib8Vq0JWe94ffdz84m/FatuRjiXluz7ztvm8P4a0Ubs+87b5vD+GtFWKjlWctpe6S/Lf7xrRtZy2l7pL8t/vGqSLRNC2HuUfyF+6K47Y2d08ejUUZWV0dcEq6MCpweBHDBHaCR212sPco/kL90Uoq5UjF9u9c3EU0dxdqekt5oVWGIwxjpl0mSRGlcyMOzrADJ4ZOQk2juS0tyJzLEdNzDOpaDXMvRSIxiWUyYWMhCMKoPW4k8Q0yooCM3G56OLpWfqzkaF0giL9oZm4NkPqnYucjBGlSOHFXu3sLwbWzC21PpB8HtxarhNWMjUzMcsebYHYBxy90ju9orGwTDO5GdCDUcd57h56ATJsRPCZbhwjmRYlAKAlei18Qx79fkxim7eDdmWc3PR3CxpdW3QSq0XSEYWVVaNta6fdeIIbIXhpPGnT11/wDwXH8A/VS21uFkQOpyDy7POCOw5qMgjsm68hkl/wAwvQTXMU8kfRdYmGO3VUWTXhQWtwWypyDgaTxPJdzTpwZuIyykJykF74XGxGriFYAEduDxGallFSCLbR3cuJ0UTXMMjCQsyPblrcqUChehEwY4xqBZ24s3DGArhuzsZrSGO3EiNGnTco+jJMkxdNIDaUVVZlIA48CNIGC80UAUUUUB8ZgBk8BUS2xOrylk4jAGe8jurtty4kLlG4L2AciOw+WmuvGcb4n8ZuhGOEnzz1yjr2dtp52+p1tYC7hBzJ/5NTK3gCKFXgB/7mmLdmLLO3cAPSf/ABUirpeHrWMKHxn1l/Zfya1/Vbnp2QUUUV6E0QooooBHtOyEqEfvDip8v5GogR2VO6iO2otMzeXB9I4/bXlvEdrHWNddc4f2Olw+o8uD+os3cuEUspOGYjGeRx2Z7+NSKoHUh3fuJGyDxQdp557vLUcD4n8trKP0a/Xn+Sb2261Ex7rPe8Pvu5+cTfitWhKz3vD77ufnE34rV6iRzol5bs+87b5vD+GtFG7PvO2+bw/hrRVio5VnLaXukvy3+8a0bWctpe6S/Lf7xqki0TQth7lH8hfuilFJ7D3KP5C/dFKKuVI/HtSVmUdLEhcyaFMTMcRsw4sHx+75K8LtZyqsJ4yG1acW8jE6cauAfPDIpxfYUBJOg5JJyGYYySTp49XOTyrpabJijbUiYOMDiSBnGcAnAzgVTDJGs7Ul+FH/AOrL+qnPZEKBNav0hfrNJ2sf6AcgOyl9NsllIjl4CgDHLxvkKT4yke1PfwwanGAcV2hN4X0XRfsse3wfFznVy58MV32B7gPlSfivRquvFt/43/RXfZlqY41QnJGSSOAyzFjjyZNF1IFVFFFWAUUUUAUUUUAk2lZCVcHgR7U9x/KoewwcVKtt3eiMge2bgP6n0fzqKV4zxFKl8eKivNjn9jr8PUtHnp2H3dduMg+Sf50/1D9lXXRyBjyPA+Y1Lwa6/AK6na6d4t/vzNS+g41c+p9oooruGmFFFFAFRTb75mPkAH2Z/rUnuJgilm5AVCp5SzFjzJJ9Neb8R14qlGl3bz/4jocPg3JyOljb9I4TOM9vm548tTG3hCKFUYAqFRSFSGHMHI+ipnaTh0DjtH/IrD4blS86x5/t/svxBS5Pt9ztWe94ffdz84m/FatCVnveH33c/OJvxWr1EjnRLy3Z9523zeH8NaKN2fedt83h/DWirFRyrOW0vdJflv8AeNaNrOW0vdJflv8AeNUkWiaFsPco/kL90UopPs/3KP5C/dFKKuVCiiigCiiigCiiigCiiigCiiigCiiigEl9s9JfbZyORB5f0pjvNiOmSpDAfQfRUnrxMOqR5D/Kube8Lt7lOUo4l6rkbFG5qU+SfIg1PWx9r6QEk5djd3kPkplFFeGtLupa1N6b/n6naq0o1I6yJ0rAjIOR3ivVQq2u3T2jEeTmPRypem35BzCH6D+deroeIreS/qJxf6/5+hy52FRPy8yTVzmnVBqYgDy1G5NuynlpHmH5mm+adnOWYk+X/wB4VS48RUYr+lFt+/JfktT4fNvzPAs2rtIynA4IOQ7/ACmkMaEkAcSTgDz15pVssftk+UPsrzDqTu7hOo+cml+/Y6KiqVN69hxtdgE8ZGx5F4n08qe7W2WNdKjA9NdqK97acPt7X/jjz9erOJVrzqfMwrPe8Pvu5+cTfitWhKz3vD76ufnE34rVtyMcS8t2fedt83h/DWijdn3nbfN4fw1oqxUcqoXfHZ5gvJ0I4Fy6+VZDqGPSR9Bq+qi2/W6ovIwyYE6Dqk8Aw7UY/aD2HzmqyWSUzpuDtxbm1RcjpYlCOvb1eCt5iBnz5HZUlrPMck9pNkF4ZU4dxHkIPAg/SDUrt/VOuQMNHC578MufPg49GKKRLRbdFVT7KM/wEPpb86PZRn+Ah9LfnTZEYZa1FVT7KM/wEPpb86PZRn+Ah9LfnTZDDLWoqqfZRn+Ah9LfnR7KM/wEPpb86bIYZa1FVT7KM/wEPpb86PZRn+Ah9LfnTZDDLWoqqfZRn+Ah9LfnR7KM/wABD6W/OmyGGWtRVU+yjP8AAQ+lvzo9lGf4CH0t+dNkMMtavhFVV7KM/wABD6W/Oj2UZ/gIfS3502QwywV2BF/qP0/+KZdrW6xyFV5YHl51GPZRn+Ah9LfnTVtr1QJH4iJBIRxOSVAHAYHMnzn01w+IcJhVpKFtTSlle3Ln3N2hcyjLNSTxgl5NFU/ebRllYPJIzMDkHONJ/wBIHBfoqf7rbxCdNMhCyoMt2BlH747vLXHv/D9a0oqqnt647flG3RvoVJa9PQkJNFV3vXvMZswxHEXa3Iv/APz/ADpBsfeOe3wA2tPEfiP/AKnmv8vJWWn4ZuZ0PiZSl/1fp9fX2Ky4hTU9e3qW7u5Gs81wjcREIcY4cXDk/ZpqQwbHjRg6lsjy8P5VT+wN+JIJbiRIkPTMhwxPV0KVAGOfCnv2UZ/gIfS35137fhtClCCnBbJLPLvj8mjUr1JN4bw8lrUVVPsoz/AQ+lvzrzJ6qFzjqwwg951H7NQrobI18Msjb210tYXmkPADqjtZv3VHlP5nsqhY43uJgBxklk/6pG4nzZOaUbW2vPdyBpXZ25KoHAZ7FUf8mrF9T3c5oCLm4GJSOoniA82b/URwx2AntPCPmJ6E4toQiKg5KoUeZRj+lFdaKuVCiiigEG1djQXA0zRK+ORI4jzMOI+g1GJfU6sXZlV5VI5qsgJX6GUn01Jt4ul8FuPB89N0EvRY59JobRjy6sVH7MbLQWrwiLWZFEJi4zMz8H1Feu3AkyavFYtyqMIZEqeplaEZE1wR3hkP/br77F9r8LcfxJ/bpln29JBbaYp3jMUE0xC9Aqcbi4CmRp8s6sY8aYlBGDlustSVdsTmVbfX15WinQqF6tt0eqVeI4/tIzHnmBcJ28aaonLEnsX2vwtx/En9uuU/qcWSY13Ey55anjXPmyld9zttzzvA7zqwmhZ5IWaIGJlC5ESoOkARiUYSFjkjiDwKje2BnvbMJBBO3Q3Z0TtoTGbbLZEUnEfJ7Tx72qGWJE9TK0IBE1wQeRDIR+HQnqZWhGRNcEd4ZDy4H/4692Oz54LiG3Eq26ztczvFAFZE0eDARxmSPgCSzMdIyZX4A4I4QbanSIAONVyJooCEQLHcLeSIpwANWUkDkHstnPaSWqGWdfYvtfhbj+JP7dfD6mVpkDprjJzgakycc8fs65NvJKLxFWd2Q3bW5RxAiHTrVgiDM5dSvtiVU8SF0kU3pt1v8vdyXYZzY3k7p0av4MwWEsgRdJIRsqVc6iUOWHHDVDLHb2L7X4W4/iT+3R7F9r8LcfxJ/bpRuZtiWS5uIJJHkCRQSDpGgZ1aVpgysbYBAMRqQOJGrmQRUxpqhlkG9i+1+FuP4k/t0exfa/C3H8Sf26nNFNUMsg3sX2vwtx/En9uj2L7X4W4/iT+3U5opqhlkG9i+1+FuP4k/t1X3qj7vR2U8ccTOwaPUdZBOdRHDCjhwq+qpz1a/fUH+x/3GrLRS3KyfIryiiitsoFFFFATj1Nd1or0T9K0i9GY8aCB7YPnOVPi1NfYvtfhbj+JP7dM/qH8rvzw/ykq0a06qW7MifIg3sX2vwtx/En9uukXqZWg5vO3nZR/JBU1orHqicsadkbt21txhhVW8c9Zv4myR9FO1FFSQFFFFAFFFFAFcI7ONXMixoHb2zhQGPnOMmu9FAJmsIjpzHGdOdPVHV1c9PDhntrqkCgghVBVdIIAGF4dUdw4Dh5BXSigOMVqiszqiqze2YKAW+URxP017aIEhiBqAIBxxAOMgHszgegV7ooDw0QJDEDIyAccQDjIB7M4HopLePDCgZwqqhLL1RwY5yVHjHUeXjGu15dpEpdyAB9vkHeai1rA99L0kmVhU9Ve/yfmfoqrfZEnwbVeV2khs0bJGXK5YlTlcnHMEcOPCva3FyCWFlGGOSTo4ksADk9uQBnzCpXFGFAVQABwAHDFe6av1BEbe4uo/aWcacMdVdPDOccOzJz9NKrTeKRZFjuIuj1cjx7e/PZUkqMb8Dqw/LP8AKoeUs5BJ6KKKuQFFFFAFU56tfvqD/Y/7jVcdU56tfvqD/Y/7jVkpfMQ+hXlAHZXW0tXldY40Z3Y4VVGSTV07i7gJaYnnxJcdnaseexe9v9Xo8uzOaiVSKRoq6d+/U9W5zPbBUn5svtVk7yfFfy9vb3imrm3aN2jkVkdThlYYIPlFITUkGsFo+ofyu/PD/KSrRqrvUP5Xfnh/lJVo1rVfmZZdAooorGSFFFFAFFFFAFNu8U7JbyMpwccx2ZIHCnKmnekf5WTzD+YqH0Ax2G72uJJWuHXUM4/8k0oXdYEZFy5A5n/001bSv43tIYlOXUjIweHBhzxg869bFvo44J43OlmzgYPHq47Bw499YvKWHNN11PAXTE+Tj/Wvh3ZXl4U3pH50ybt3KQzq8nVXSeOCeYwOQpZsvZsd1cTk506iwI4e2Y45juosPsBd/hpPjbekfqo/w0nxtvSP1Uq/wdB3yekflR/g6Dvk9I/Kra+xGTjButGWGqdpAP3cj8zUlhiCqFUAADAA7qjN1ukFGqB2DjiMnnjyjlSvd3bRkzFLwlXhx4asf1qVyfQD9Ue3yvnjjVUJXWSCRzwByB7KkNJr+xSZNDjI9BB7weyrSWUQQXd3aEiToAzEMwUqTnOeGfo50+b8e1h/3P6U47N3fhhbWoYt2FjnHmpu349rD/uf0rHhqPMnuSeiiispAUUUUAVVvqnbEmu7+CKBNTdBxJ4Ko6RuLnsH2nszVpV8x21aMtXkhkd3P3RhsU6vXlYdeUjif9K+Kvk9OakdFFQ228skKjO+W50N8mT1JgOpKBx+S4/eX7R2VJqKJtc0CvfUp2PNaveQzppYGHHarDEnWU9oqwqKKSeXkBRRRUAKKKKAKKKKAK+MoIwRkHmDX2igEEWx4FbUIkBHEHHKvs+yIXYs0SEnmcc/P30uoqMICS42ZC4AaNSFGBw5DuFdbW0SMaUUKPIMemu1FTgBRRRQBTFt/YfSHpYjplXjnlqxy8x8tPtFQ1kEVt96Gj6lxEwcdo4Z+j8q7f4wi+Dk+z86kTIDzANfOiXxR6KjD9SSPf4wi+Dk+z86b728a+kjjjRgitksezvJ7uFTHol8UeivSqByGKjVvqwfaKKKuQFFFFAFFFFAFFFFAFFFFAFFFFAFFFFAFFFFAFFFF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" name="AutoShape 6" descr="data:image/jpeg;base64,/9j/4AAQSkZJRgABAQAAAQABAAD/2wCEAAkGBxQTEhUSExMUFRUXFRcZGBYXGCAUHBoYFRUXGhgYGBscHCghGBwlHBUdITEjJikrLi4uFx8zODMsNyguLisBCgoKDg0OGhAQGywkICQtLCwuOCwsLCs3NzAuKywrMiwsLCw3LDAvNy0vLC4sLywwLDc3LCw3NC8sLCwsLDcsLP/AABEIAM4A9QMBIgACEQEDEQH/xAAcAAABBQEBAQAAAAAAAAAAAAAABAUGBwgDAgH/xABMEAACAQMBBAQFEQYFBAIDAAABAgMABBESBQYhMRMiQVEUUmFxkQcVFzIzNFNUcnSBk6Gys9HSI0KSscHTFiRic/Giw+HwQ4JjlOL/xAAaAQEAAgMBAAAAAAAAAAAAAAAAAQIDBAUG/8QAMREAAgEEAAQEBQMEAwAAAAAAAAECAwQREgUhMUEGIlFhEzJxwdGRoeEjsfDxM1KB/9oADAMBAAIRAxEAPwC8aKKb9t7XitYjNKcAcABxLMeSqO00A4V4eZRwLAec4qlNv773Nyxw5hj7EjOOH+phgsfQPJTJBsyaQa0hlcH95Y2YH6QONV2LamhPCU8dfSKPCU8dfSKz96x3Hxaf6pv00esdx8Wn+qb9NR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fVnU8Ayn6RWffWO4+LT/VN+mvMmx51BLW8wA5kxMB/Kmw1NEUVQ2xN6rm2I6OUsnwbnWpHdg+1+jFW7urvNHex6l6si+3jJyVzyIP7ynvqyeSGh8oooqSAql/VI2wZ7towepDlFH+rhrPnzw/+oq6KzptRyZZSeZkkJ85Y1WRaJYnqdbnoY1u511FuMSHiAo5OR2k8x2AYPPlY9JtmIBDEBwAjQAeQKKTbw7ZS0ga4kV2VWjUrGNTEySJGMLnjxccBx7snhUpYKscqKbk2xG00UK5YywPOjjBQojRLzznJ6ZSOGMZpRHfxMupZIyurTqDAjVnGnOfbZOMVIFNFJo7+JtOmWM686MMDq089PHrY7cUn2ZtmKZNSsFxrJViAwVHZCzAE4UlDg0A40UlbaUIXUZYwurTq1rjV4uc+28ldxMuopqGoAMVzxAYkAkcwCVOD/pPdQHuim/b+1ktIHuJFZlTTkJgsdTBRjJA5t30pN7GAxMiYVgjHUODnGFPHgx1Dhz6w76A70VwF7H0nRdInSYzo1DVjv05zivMN/E5CpLGxIyArBiQCQSADyyMZ8lAKaKQTbVVbmO2KsGkikkR+Gk9EyBk551YkB5YwDx4Vxtd4IX6QlhGsczQ65GVFd0A1aCW44YlezirUA60U3DbCeFG0w2sQCfVw0aGkZMZznVlc8sY7a52+8EL3BtkOoiDpukUq0enpDGV1Bs6gVOeGPLQDrRSQ7Th6Ppemi6PONetdOc4xqzjOa7W1yki643V1P7ykMOHPiOFAdaKKKAKKKKAKKKKAKKKKAiG+250dzG0sShbhQSCox0mB7Vu8nsP9Kq7dvazWtxHMOQOHHehPWB+jj5wK0BWetvIBc3AHITzAeYSNVJFkaEVsjI5GikG7zlrW3Y8zBET5zGtFXKjhWctpe6S/Lf7xrRtZy2l7pL8t/vGqSLRNC2HuUfyF+6Kbt7bJ5rcJGupvCLV8ZA6sV3DI5ySBwVCfo4U42HuUfyF+6K47a2kLeLpWUsOkhjwO+eZIgePYDID9FXKkR2puvcGeZIgOgNldJExfTpe5lgdoG/eCZjYhgCFV9PDSM+bzYMs7F1sxAhk2eGhLRdZbe7EksjBGKaRGcDjqIyMDABmMW1oGlaBZ4jMgy0QkUuo4cWTORzHMdteLfbttIrOlzA6qyozLIrBXdgqqxB4MWIAHaSKAi8u7TgzskCBjtS1mjI0AiBDaGUqc9UdWbK8CctwOrijt93J9CILQRPG17I0oaM9KLhblUi4Nqyxljc6sKOjXiSOE6uNowxhy8saCMAyFnChA2dJfJ6oODjPdXNts24jSU3EIjkIEbmRQrluQRs4YnHIUBEtp7uyL4KY4XZI7YxNFCLfUrt0eTi4UoVITDEHPVHBgeEm3ftTDFFCY2BjgiUuXWTJUEdHrAVnK45lFB1jHHIHMbwr4Ab/Q2gW7T6OGrSqF9PdnAxSu12xbye0niYh+jIWRWxJgkxnB4PgE6efA0BG98rW9uOktEgR7ebodM4cIYdMgaXpVZsvwUFdA7cHvpu2nsS7/AM3AluXWfaFvdLKJI1URo9rrUhnD6x0DHGMEducAzpb+Iv0YkjL5YaAw1ZQKWGM54CRSe7WveKQbd26IGjiSGW4nl1FIo9IOlManZnZVRQWUZJ5sAM0BEJ9hXj3kMpgKiPaBlJToEjaEiVRICP27yaXXXrIHA4B4V12BurLEmzSbdUkhurl5iCmoJKtyASwPWzrj4Anszy4Smw3jjaF5p1a06NykguCselhj97UUZTqGGUkHPfwpNtnfG3hFsVeOXwmTREUlQKcAlm1swGkcBwz1mUdtAe977KVo457eMSXFvKssaFgmsEGOVNR4DVHI3PhkCo1tHdq5WOC3SMSKLaRZJo1g6Q3EzapS5nB0QuxLHo1LZ8wqX2+20e7ktQ0RMaKxxMhk1EnK9EMsoUaSWbHtxgHnXbam14bcDpZY0ZgdCs6oXKjOEBPWPmoCAHdK8kg6LT0bNsOG1LM6kdOrNqjOkk4xzYAjDc6+bW3Zubl7horQWYksIogC0XWeO51tGwjLqA0Y0ZIIwwyP3am1lvNbvDbSvLHCbmNHjjkkVGPSKrBQCesRqA4Up25tZLWIyuGbrKqog1O7uwVEQdrEkDmB3kCgIVb7KuoYriSK2uXmmMKaJvAhpCaszqkLLEzKpwNRy2EB4DhLt1bYRW6xLby26pkBJWR3btMjNG7glmJJJOSc1z2Pt9pZHhmtZ7aRUD/tNDIyEkZWSNmXIxxUkEZFerree3FtcXMUsc626O7iGRX9opYqSCQCQO2gHmim+bbVuhjWWaKJ5QCiPIqM2ccFBOW544UTbbtkk6J7iBZNQXQ0iq2plDBdJOclSDjuIoBwopivt67dI45UkSaOS4SAvHIrKrOTkswOAFxxpS23oSkcsUsMsckqxB1lTSWY4wrZw7Z4aRxPZQDpRSFNs25mNuJ4TOOcIkUyDAycpnUOHHlS6gCiiigCs97w++7n5xN+K1aErPe8Pvu5+cTfitVZFol5bs+87b5vD+GtFG7PvO2+bw/hrRVio5VnLaXukvy3+8a0bWctpe6S/Lf7xqki0TQth7lH8hfuikG9Vg88AjjALdPavxOOrDdQyP8A9KGl9h7lH8hfuikO9O1za2zTqqMweFAHfo1zNPHFlmCnSo6TJODyq5Uj43dnFydKqIDLO7BnWSIidZdTIhTpYpWaTDaXC4L456aQxbsXhidMABUt9CSyLKS9tcRzKkcwjEghwjL+01HLg4GDqkuyduOys9wbRVDRqpt52uRqkbSBITEmjiVAPHmeXb2ut6LWM4aXj+0wAjtnoXVJcaVOdLMAccsN4pwAwbQ2LdzStcdGEIlt5FiEoyyxRToyltJUODMHHAjKLxHth0tdhzxyx3IgVifCRJC8wbHhBgxLq0aQcQdZVH/ysQWOdT1LvJAhYvKnR/sdDLqcsZlYpwC4OrT1dJOfJwz7XeW2Mgh6XrkhfaMAHYKVjZ9OlJCGGEYhuI4UA1xbDmGxTZaV6fwF4dIPV6QwsgAPdk86b9sWTpHPczJFbdFBAsIVtWqW2laSL2qg6S5VFQdY62GOODNre4Dglc4DMvFSvFGKtwYAkZU4PIjBGQQaYl3nDbQWyWGTT0crGZgUUtEYwUjyOvjpBlhw5AZ44AVbu20kUMSunXfXLMwbIWWVukdRniRqdgO4IKR7wbPuFuYr21SOV0ilheF3MWpJGjcMj6WAYNEOBGCGPEYrnsPeeaW6NtNbCFjG0qgTCZ0VXVQLhVGImYMCuGYHDceFfd6t5JbaeCCKOBjMkz6p5vB1UQmIYzobJPS/ZQCa9tdpSQqzdEJDc6zHEULRQBCFSOWWMq0mrBLFRwZgMYBpBsPde5jNuZFX9ntK6uG64fEc8UwU5wNR1SgHgO04qRQ7xokMb3TRI8hbSkDNdAhWwShVNTADBY6cLniaR3G+0CXXQsy9EbSO5WVCZNSySunBUUnQAgYvyAPHA40Ay7C3PuIp4hK8zpDdTTowliEf7VpSCV6DpSxWUqyl8cSc8gHbb2x5zczTRwxTrPZi3w76OjKtK3HKnMbdLxxxyg4HPCTx3SNGJVYNGU1hl6wKkZDLjmCOPCo3srfMSrdyNbzotvIiKuhmlk6REZD0QGVLdIMA8gQW08cARf8AwPdCNEJkKybPtbaWOKWJMNDG6urGWF8xnXkFCDnPA8CJnvDsWSW3hWJgZreSGWPpCcO0PDS7AZ6ykjUBwJzjsrtufts3tpHctH0RcyAx6tWno5XjwTgZPU+2nmgIbfWG0L6C6inWG1SW3aKONZOnPSNnMjuEXCYwukAnBYnsFI9rbv3VytxJ0EUDNs2W1SJZA2t5MFSWCgCNMYXPH9o3Be2ek1HU3gcE5UMuTjsOOzjWnd39G1cfivGTLSoTqZ17DPtLd25zeKkMUwvLeOINI+noWSExlWGklo89caeOpm4DOabdt7qSLDfq4SQzy7O0MxGqVLVbYS6vq3OD3nvqbrt6PSSQwPdjn5jTBeXbSNqb6B2Adwrn33G6NKnmi1KT6e31/Bno2c5S8/JCHa27dxLNPNFHFIj39jcIGcKrR28CLJngdJ1LjkfNXaTdq5d2nKKhk2na3BiDhtEUEaI7EgAF20FiBns486cNl7SMRweKHmO7yinW42+g9qC3/SPz+ysltxu2qUt6ktX3X49SKlnUjLEVkjHrDfNdQSSAFYr6SUlXRU6N1mVTHGsYYtiRdRdichsZB4T+mLZ+2WeUK2ApyAB39nH6Ptp9retLyldQc6fRPBgq0pU3iQUUUVtGMKz3vD77ufnE34rVoSs97w++7n5xN+K1VkWiXluz7ztvm8P4a0Ubs+87b5vD+GtFWKjlWctpe6S/Lf7xrRtZy2l7pL8t/vGqSLRNC2HuUfyF+6Kbt7tmSXFq0UQjL9JA4EhKoehuIpSrEKxAIjI5HnTjYe5R/IX7opNtzaDQouhQ8kkiRxqTpGpzzY+KqgscccLwq5Ua12fdSQywvBZwCQBCYZGl6rHEhKtAg1BCdOcjPPhza12ZdQXVqkKxP0VndRq76lTo+ntOj1lVOJdK5I5MUb2ueq5bT2he2tvdSy+Dy9HbTSo6I0QDxISI5I2kYsDz1Kw5EYHAlwn3hiSQRusozIsXSGNhH0j40prIwclgoI4ZOM54UAy7P3PeEwqroyReBgE5DEWscqMcYwCS4IGe/lXPbG7F1NcCTpEKLdW8ylpphiOGaN2iEC/sg3UOJDqJzgge2D428sARJCWAeJ5QNJLBYygYMoydWqRU0gEljgClOy9rpOXULIjppLRyIY2AfOhsHmp0kAjIyrDmCAArty+DrCg6mxpJYadR0EkgcSuCR2EkZPMtd5sp3vre5BXRFBcRsMnUTM0JUgYxj9kc5PaOdNm1duTLdTRLc2VukUcT/wCYRmLdJ0mTqE6BQNHceddbbenXbC4I6LoreO5uEKlyInhkfTHxXrZTmRyHLJ4AcLDd66a6E1zLBiNJUV4FaKWYS6QDN2LpCjAXPEA5HKvEm4sbXFu0n+ZgjS41Ldu102uboNGjpQw0gQt2jBbhzNLLXepennilVgqXMcKSLGxQdLBbtGJH4gM0kxUch7XOMgnls/esaC9wyqAJSVSNiTovGgjC4YlmbCroCklm4c8UBx2/ugWkgltFSMQxSRdAs0timmV0fKvbcVwU4rpIbV2EA0ltN1bm2nE1qLYILJLfo5HlbD9PLKzByGYqOk4A8Ty6uAakR3hTRkR3BbWUMQiYurBdXWHJRpIOonByADk4pVs3aqTqjxhyjq51FdIUxsEZHzxV9RIxj9xu6gGvYW6i262w6e4ZreFIsCV0ifQpBZoQ2k5yTxzjA7qU7H2U8VzezMVK3EsToATkBLeKM6sjgdSHlnhinmigGPczY72lokEhUsrzsShJGJbiSReYB5OM8OeaeXkA5kDznFe6hm0o9Mrj/UfQeI/nXM4nfuzpqajnLx1wbFtQVaTWcD9tXaSdGwVwWIxwOefA/ZUYopXs+waU8OAHNu78zXkLq5rcRrRxHn0SR1qdOFvB8xJXRIWPJWPmBNSu02XHHyXJ724n/wAUtrq0fDcms1Z4fss/uas+IrPlRBnjI5gjzjFeKnZGedNt7sZH4qNDeTl9Iqlx4cqRWaUtvZ8iafEIt4ksEYjcqQw5ggj6Kl8O0Ym5OvmJx/OopdWzRtpYYP2HyiuNc+y4hVsJShr16p+xsVqEa6TyTtWB5EGvtRnduPMhPcv2k/8ANSavZ8Pu3dUVVccde+TkV6Xwp65yFZ73h993Pzib8Vq0JWe94ffdz84m/FatuRjiXluz7ztvm8P4a0Ubs+87b5vD+GtFWKjlWctpe6S/Lf7xrRtZy2l7pL8t/vGqSLRNC2HuUfyF+6K47Y2d08ejUUZWV0dcEq6MCpweBHDBHaCR212sPco/kL90Uoq5UjF9u9c3EU0dxdqekt5oVWGIwxjpl0mSRGlcyMOzrADJ4ZOQk2juS0tyJzLEdNzDOpaDXMvRSIxiWUyYWMhCMKoPW4k8Q0yooCM3G56OLpWfqzkaF0giL9oZm4NkPqnYucjBGlSOHFXu3sLwbWzC21PpB8HtxarhNWMjUzMcsebYHYBxy90ju9orGwTDO5GdCDUcd57h56ATJsRPCZbhwjmRYlAKAlei18Qx79fkxim7eDdmWc3PR3CxpdW3QSq0XSEYWVVaNta6fdeIIbIXhpPGnT11/wDwXH8A/VS21uFkQOpyDy7POCOw5qMgjsm68hkl/wAwvQTXMU8kfRdYmGO3VUWTXhQWtwWypyDgaTxPJdzTpwZuIyykJykF74XGxGriFYAEduDxGallFSCLbR3cuJ0UTXMMjCQsyPblrcqUChehEwY4xqBZ24s3DGArhuzsZrSGO3EiNGnTco+jJMkxdNIDaUVVZlIA48CNIGC80UAUUUUB8ZgBk8BUS2xOrylk4jAGe8jurtty4kLlG4L2AciOw+WmuvGcb4n8ZuhGOEnzz1yjr2dtp52+p1tYC7hBzJ/5NTK3gCKFXgB/7mmLdmLLO3cAPSf/ABUirpeHrWMKHxn1l/Zfya1/Vbnp2QUUUV6E0QooooBHtOyEqEfvDip8v5GogR2VO6iO2otMzeXB9I4/bXlvEdrHWNddc4f2Olw+o8uD+os3cuEUspOGYjGeRx2Z7+NSKoHUh3fuJGyDxQdp557vLUcD4n8trKP0a/Xn+Sb2261Ex7rPe8Pvu5+cTfitWhKz3vD77ufnE34rV6iRzol5bs+87b5vD+GtFG7PvO2+bw/hrRVio5VnLaXukvy3+8a0bWctpe6S/Lf7xqki0TQth7lH8hfuilFJ7D3KP5C/dFKKuVI/HtSVmUdLEhcyaFMTMcRsw4sHx+75K8LtZyqsJ4yG1acW8jE6cauAfPDIpxfYUBJOg5JJyGYYySTp49XOTyrpabJijbUiYOMDiSBnGcAnAzgVTDJGs7Ul+FH/AOrL+qnPZEKBNav0hfrNJ2sf6AcgOyl9NsllIjl4CgDHLxvkKT4yke1PfwwanGAcV2hN4X0XRfsse3wfFznVy58MV32B7gPlSfivRquvFt/43/RXfZlqY41QnJGSSOAyzFjjyZNF1IFVFFFWAUUUUAUUUUAk2lZCVcHgR7U9x/KoewwcVKtt3eiMge2bgP6n0fzqKV4zxFKl8eKivNjn9jr8PUtHnp2H3dduMg+Sf50/1D9lXXRyBjyPA+Y1Lwa6/AK6na6d4t/vzNS+g41c+p9oooruGmFFFFAFRTb75mPkAH2Z/rUnuJgilm5AVCp5SzFjzJJ9Neb8R14qlGl3bz/4jocPg3JyOljb9I4TOM9vm548tTG3hCKFUYAqFRSFSGHMHI+ipnaTh0DjtH/IrD4blS86x5/t/svxBS5Pt9ztWe94ffdz84m/FatCVnveH33c/OJvxWr1EjnRLy3Z9523zeH8NaKN2fedt83h/DWirFRyrOW0vdJflv8AeNaNrOW0vdJflv8AeNUkWiaFsPco/kL90UopPs/3KP5C/dFKKuVCiiigCiiigCiiigCiiigCiiigCiiigEl9s9JfbZyORB5f0pjvNiOmSpDAfQfRUnrxMOqR5D/Kube8Lt7lOUo4l6rkbFG5qU+SfIg1PWx9r6QEk5djd3kPkplFFeGtLupa1N6b/n6naq0o1I6yJ0rAjIOR3ivVQq2u3T2jEeTmPRypem35BzCH6D+deroeIreS/qJxf6/5+hy52FRPy8yTVzmnVBqYgDy1G5NuynlpHmH5mm+adnOWYk+X/wB4VS48RUYr+lFt+/JfktT4fNvzPAs2rtIynA4IOQ7/ACmkMaEkAcSTgDz15pVssftk+UPsrzDqTu7hOo+cml+/Y6KiqVN69hxtdgE8ZGx5F4n08qe7W2WNdKjA9NdqK97acPt7X/jjz9erOJVrzqfMwrPe8Pvu5+cTfitWhKz3vD76ufnE34rVtyMcS8t2fedt83h/DWijdn3nbfN4fw1oqxUcqoXfHZ5gvJ0I4Fy6+VZDqGPSR9Bq+qi2/W6ovIwyYE6Dqk8Aw7UY/aD2HzmqyWSUzpuDtxbm1RcjpYlCOvb1eCt5iBnz5HZUlrPMck9pNkF4ZU4dxHkIPAg/SDUrt/VOuQMNHC578MufPg49GKKRLRbdFVT7KM/wEPpb86PZRn+Ah9LfnTZEYZa1FVT7KM/wEPpb86PZRn+Ah9LfnTZDDLWoqqfZRn+Ah9LfnR7KM/wEPpb86bIYZa1FVT7KM/wEPpb86PZRn+Ah9LfnTZDDLWoqqfZRn+Ah9LfnR7KM/wABD6W/OmyGGWtRVU+yjP8AAQ+lvzo9lGf4CH0t+dNkMMtavhFVV7KM/wABD6W/Oj2UZ/gIfS3502QwywV2BF/qP0/+KZdrW6xyFV5YHl51GPZRn+Ah9LfnTVtr1QJH4iJBIRxOSVAHAYHMnzn01w+IcJhVpKFtTSlle3Ln3N2hcyjLNSTxgl5NFU/ebRllYPJIzMDkHONJ/wBIHBfoqf7rbxCdNMhCyoMt2BlH747vLXHv/D9a0oqqnt647flG3RvoVJa9PQkJNFV3vXvMZswxHEXa3Iv/APz/ADpBsfeOe3wA2tPEfiP/AKnmv8vJWWn4ZuZ0PiZSl/1fp9fX2Ky4hTU9e3qW7u5Gs81wjcREIcY4cXDk/ZpqQwbHjRg6lsjy8P5VT+wN+JIJbiRIkPTMhwxPV0KVAGOfCnv2UZ/gIfS35137fhtClCCnBbJLPLvj8mjUr1JN4bw8lrUVVPsoz/AQ+lvzrzJ6qFzjqwwg951H7NQrobI18Msjb210tYXmkPADqjtZv3VHlP5nsqhY43uJgBxklk/6pG4nzZOaUbW2vPdyBpXZ25KoHAZ7FUf8mrF9T3c5oCLm4GJSOoniA82b/URwx2AntPCPmJ6E4toQiKg5KoUeZRj+lFdaKuVCiiigEG1djQXA0zRK+ORI4jzMOI+g1GJfU6sXZlV5VI5qsgJX6GUn01Jt4ul8FuPB89N0EvRY59JobRjy6sVH7MbLQWrwiLWZFEJi4zMz8H1Feu3AkyavFYtyqMIZEqeplaEZE1wR3hkP/br77F9r8LcfxJ/bpln29JBbaYp3jMUE0xC9Aqcbi4CmRp8s6sY8aYlBGDlustSVdsTmVbfX15WinQqF6tt0eqVeI4/tIzHnmBcJ28aaonLEnsX2vwtx/En9uuU/qcWSY13Ey55anjXPmyld9zttzzvA7zqwmhZ5IWaIGJlC5ESoOkARiUYSFjkjiDwKje2BnvbMJBBO3Q3Z0TtoTGbbLZEUnEfJ7Tx72qGWJE9TK0IBE1wQeRDIR+HQnqZWhGRNcEd4ZDy4H/4692Oz54LiG3Eq26ztczvFAFZE0eDARxmSPgCSzMdIyZX4A4I4QbanSIAONVyJooCEQLHcLeSIpwANWUkDkHstnPaSWqGWdfYvtfhbj+JP7dfD6mVpkDprjJzgakycc8fs65NvJKLxFWd2Q3bW5RxAiHTrVgiDM5dSvtiVU8SF0kU3pt1v8vdyXYZzY3k7p0av4MwWEsgRdJIRsqVc6iUOWHHDVDLHb2L7X4W4/iT+3R7F9r8LcfxJ/bpRuZtiWS5uIJJHkCRQSDpGgZ1aVpgysbYBAMRqQOJGrmQRUxpqhlkG9i+1+FuP4k/t0exfa/C3H8Sf26nNFNUMsg3sX2vwtx/En9uj2L7X4W4/iT+3U5opqhlkG9i+1+FuP4k/t1X3qj7vR2U8ccTOwaPUdZBOdRHDCjhwq+qpz1a/fUH+x/3GrLRS3KyfIryiiitsoFFFFATj1Nd1or0T9K0i9GY8aCB7YPnOVPi1NfYvtfhbj+JP7dM/qH8rvzw/ykq0a06qW7MifIg3sX2vwtx/En9uukXqZWg5vO3nZR/JBU1orHqicsadkbt21txhhVW8c9Zv4myR9FO1FFSQFFFFAFFFFAFcI7ONXMixoHb2zhQGPnOMmu9FAJmsIjpzHGdOdPVHV1c9PDhntrqkCgghVBVdIIAGF4dUdw4Dh5BXSigOMVqiszqiqze2YKAW+URxP017aIEhiBqAIBxxAOMgHszgegV7ooDw0QJDEDIyAccQDjIB7M4HopLePDCgZwqqhLL1RwY5yVHjHUeXjGu15dpEpdyAB9vkHeai1rA99L0kmVhU9Ve/yfmfoqrfZEnwbVeV2khs0bJGXK5YlTlcnHMEcOPCva3FyCWFlGGOSTo4ksADk9uQBnzCpXFGFAVQABwAHDFe6av1BEbe4uo/aWcacMdVdPDOccOzJz9NKrTeKRZFjuIuj1cjx7e/PZUkqMb8Dqw/LP8AKoeUs5BJ6KKKuQFFFFAFU56tfvqD/Y/7jVcdU56tfvqD/Y/7jVkpfMQ+hXlAHZXW0tXldY40Z3Y4VVGSTV07i7gJaYnnxJcdnaseexe9v9Xo8uzOaiVSKRoq6d+/U9W5zPbBUn5svtVk7yfFfy9vb3imrm3aN2jkVkdThlYYIPlFITUkGsFo+ofyu/PD/KSrRqrvUP5Xfnh/lJVo1rVfmZZdAooorGSFFFFAFFFFAFNu8U7JbyMpwccx2ZIHCnKmnekf5WTzD+YqH0Ax2G72uJJWuHXUM4/8k0oXdYEZFy5A5n/001bSv43tIYlOXUjIweHBhzxg869bFvo44J43OlmzgYPHq47Bw499YvKWHNN11PAXTE+Tj/Wvh3ZXl4U3pH50ybt3KQzq8nVXSeOCeYwOQpZsvZsd1cTk506iwI4e2Y45juosPsBd/hpPjbekfqo/w0nxtvSP1Uq/wdB3yekflR/g6Dvk9I/Kra+xGTjButGWGqdpAP3cj8zUlhiCqFUAADAA7qjN1ukFGqB2DjiMnnjyjlSvd3bRkzFLwlXhx4asf1qVyfQD9Ue3yvnjjVUJXWSCRzwByB7KkNJr+xSZNDjI9BB7weyrSWUQQXd3aEiToAzEMwUqTnOeGfo50+b8e1h/3P6U47N3fhhbWoYt2FjnHmpu349rD/uf0rHhqPMnuSeiiispAUUUUAVVvqnbEmu7+CKBNTdBxJ4Ko6RuLnsH2nszVpV8x21aMtXkhkd3P3RhsU6vXlYdeUjif9K+Kvk9OakdFFQ228skKjO+W50N8mT1JgOpKBx+S4/eX7R2VJqKJtc0CvfUp2PNaveQzppYGHHarDEnWU9oqwqKKSeXkBRRRUAKKKKAKKKKAK+MoIwRkHmDX2igEEWx4FbUIkBHEHHKvs+yIXYs0SEnmcc/P30uoqMICS42ZC4AaNSFGBw5DuFdbW0SMaUUKPIMemu1FTgBRRRQBTFt/YfSHpYjplXjnlqxy8x8tPtFQ1kEVt96Gj6lxEwcdo4Z+j8q7f4wi+Dk+z86kTIDzANfOiXxR6KjD9SSPf4wi+Dk+z86b728a+kjjjRgitksezvJ7uFTHol8UeivSqByGKjVvqwfaKKKuQFFFFAFFFFAFFFFAFFFFAFFFFAFFFFAFFFFAFFFFA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" name="10 Rectángulo redondeado"/>
          <p:cNvSpPr/>
          <p:nvPr/>
        </p:nvSpPr>
        <p:spPr>
          <a:xfrm>
            <a:off x="899592" y="3933056"/>
            <a:ext cx="1512168" cy="5432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CLIENTE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6876256" y="3933056"/>
            <a:ext cx="1512168" cy="5432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SERVIDOR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30" name="29 Conector angular"/>
          <p:cNvCxnSpPr>
            <a:stCxn id="15" idx="2"/>
            <a:endCxn id="11" idx="2"/>
          </p:cNvCxnSpPr>
          <p:nvPr/>
        </p:nvCxnSpPr>
        <p:spPr>
          <a:xfrm rot="5400000">
            <a:off x="4644008" y="1487947"/>
            <a:ext cx="12700" cy="5976664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6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Servicios No orientados a la conexión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09120"/>
          </a:xfrm>
        </p:spPr>
        <p:txBody>
          <a:bodyPr>
            <a:normAutofit/>
          </a:bodyPr>
          <a:lstStyle/>
          <a:p>
            <a:pPr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42</a:t>
            </a:fld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8" name="AutoShape 2" descr="data:image/jpeg;base64,/9j/4AAQSkZJRgABAQAAAQABAAD/2wCEAAkGBxQTEhUSExMUFRUXFRcZGBYXGCAUHBoYFRUXGhgYGBscHCghGBwlHBUdITEjJikrLi4uFx8zODMsNyguLisBCgoKDg0OGhAQGywkICQtLCwuOCwsLCs3NzAuKywrMiwsLCw3LDAvNy0vLC4sLywwLDc3LCw3NC8sLCwsLDcsLP/AABEIAM4A9QMBIgACEQEDEQH/xAAcAAABBQEBAQAAAAAAAAAAAAAABAUGBwgDAgH/xABMEAACAQMBBAQFEQYFBAIDAAABAgMABBESBQYhMRMiQVEUUmFxkQcVFzIzNFNUcnSBk6Gys9HSI0KSscHTFiRic/Giw+HwQ4JjlOL/xAAaAQEAAgMBAAAAAAAAAAAAAAAAAQIDBAUG/8QAMREAAgEEAAQEBQMEAwAAAAAAAAECAwQREgUhMUEGIlFhEzJxwdGRoeEjsfDxM1KB/9oADAMBAAIRAxEAPwC8aKKb9t7XitYjNKcAcABxLMeSqO00A4V4eZRwLAec4qlNv773Nyxw5hj7EjOOH+phgsfQPJTJBsyaQa0hlcH95Y2YH6QONV2LamhPCU8dfSKPCU8dfSKz96x3Hxaf6pv00esdx8Wn+qb9NR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fVnU8Ayn6RWffWO4+LT/VN+mvMmx51BLW8wA5kxMB/Kmw1NEUVQ2xN6rm2I6OUsnwbnWpHdg+1+jFW7urvNHex6l6si+3jJyVzyIP7ynvqyeSGh8oooqSAql/VI2wZ7towepDlFH+rhrPnzw/+oq6KzptRyZZSeZkkJ85Y1WRaJYnqdbnoY1u511FuMSHiAo5OR2k8x2AYPPlY9JtmIBDEBwAjQAeQKKTbw7ZS0ga4kV2VWjUrGNTEySJGMLnjxccBx7snhUpYKscqKbk2xG00UK5YywPOjjBQojRLzznJ6ZSOGMZpRHfxMupZIyurTqDAjVnGnOfbZOMVIFNFJo7+JtOmWM686MMDq089PHrY7cUn2ZtmKZNSsFxrJViAwVHZCzAE4UlDg0A40UlbaUIXUZYwurTq1rjV4uc+28ldxMuopqGoAMVzxAYkAkcwCVOD/pPdQHuim/b+1ktIHuJFZlTTkJgsdTBRjJA5t30pN7GAxMiYVgjHUODnGFPHgx1Dhz6w76A70VwF7H0nRdInSYzo1DVjv05zivMN/E5CpLGxIyArBiQCQSADyyMZ8lAKaKQTbVVbmO2KsGkikkR+Gk9EyBk551YkB5YwDx4Vxtd4IX6QlhGsczQ65GVFd0A1aCW44YlezirUA60U3DbCeFG0w2sQCfVw0aGkZMZznVlc8sY7a52+8EL3BtkOoiDpukUq0enpDGV1Bs6gVOeGPLQDrRSQ7Th6Ppemi6PONetdOc4xqzjOa7W1yki643V1P7ykMOHPiOFAdaKKKAKKKKAKKKKAKKKKAiG+250dzG0sShbhQSCox0mB7Vu8nsP9Kq7dvazWtxHMOQOHHehPWB+jj5wK0BWetvIBc3AHITzAeYSNVJFkaEVsjI5GikG7zlrW3Y8zBET5zGtFXKjhWctpe6S/Lf7xrRtZy2l7pL8t/vGqSLRNC2HuUfyF+6Kbt7bJ5rcJGupvCLV8ZA6sV3DI5ySBwVCfo4U42HuUfyF+6K47a2kLeLpWUsOkhjwO+eZIgePYDID9FXKkR2puvcGeZIgOgNldJExfTpe5lgdoG/eCZjYhgCFV9PDSM+bzYMs7F1sxAhk2eGhLRdZbe7EksjBGKaRGcDjqIyMDABmMW1oGlaBZ4jMgy0QkUuo4cWTORzHMdteLfbttIrOlzA6qyozLIrBXdgqqxB4MWIAHaSKAi8u7TgzskCBjtS1mjI0AiBDaGUqc9UdWbK8CctwOrijt93J9CILQRPG17I0oaM9KLhblUi4Nqyxljc6sKOjXiSOE6uNowxhy8saCMAyFnChA2dJfJ6oODjPdXNts24jSU3EIjkIEbmRQrluQRs4YnHIUBEtp7uyL4KY4XZI7YxNFCLfUrt0eTi4UoVITDEHPVHBgeEm3ftTDFFCY2BjgiUuXWTJUEdHrAVnK45lFB1jHHIHMbwr4Ab/Q2gW7T6OGrSqF9PdnAxSu12xbye0niYh+jIWRWxJgkxnB4PgE6efA0BG98rW9uOktEgR7ebodM4cIYdMgaXpVZsvwUFdA7cHvpu2nsS7/AM3AluXWfaFvdLKJI1URo9rrUhnD6x0DHGMEducAzpb+Iv0YkjL5YaAw1ZQKWGM54CRSe7WveKQbd26IGjiSGW4nl1FIo9IOlManZnZVRQWUZJ5sAM0BEJ9hXj3kMpgKiPaBlJToEjaEiVRICP27yaXXXrIHA4B4V12BurLEmzSbdUkhurl5iCmoJKtyASwPWzrj4Anszy4Smw3jjaF5p1a06NykguCselhj97UUZTqGGUkHPfwpNtnfG3hFsVeOXwmTREUlQKcAlm1swGkcBwz1mUdtAe977KVo457eMSXFvKssaFgmsEGOVNR4DVHI3PhkCo1tHdq5WOC3SMSKLaRZJo1g6Q3EzapS5nB0QuxLHo1LZ8wqX2+20e7ktQ0RMaKxxMhk1EnK9EMsoUaSWbHtxgHnXbam14bcDpZY0ZgdCs6oXKjOEBPWPmoCAHdK8kg6LT0bNsOG1LM6kdOrNqjOkk4xzYAjDc6+bW3Zubl7horQWYksIogC0XWeO51tGwjLqA0Y0ZIIwwyP3am1lvNbvDbSvLHCbmNHjjkkVGPSKrBQCesRqA4Up25tZLWIyuGbrKqog1O7uwVEQdrEkDmB3kCgIVb7KuoYriSK2uXmmMKaJvAhpCaszqkLLEzKpwNRy2EB4DhLt1bYRW6xLby26pkBJWR3btMjNG7glmJJJOSc1z2Pt9pZHhmtZ7aRUD/tNDIyEkZWSNmXIxxUkEZFerree3FtcXMUsc626O7iGRX9opYqSCQCQO2gHmim+bbVuhjWWaKJ5QCiPIqM2ccFBOW544UTbbtkk6J7iBZNQXQ0iq2plDBdJOclSDjuIoBwopivt67dI45UkSaOS4SAvHIrKrOTkswOAFxxpS23oSkcsUsMsckqxB1lTSWY4wrZw7Z4aRxPZQDpRSFNs25mNuJ4TOOcIkUyDAycpnUOHHlS6gCiiigCs97w++7n5xN+K1aErPe8Pvu5+cTfitVZFol5bs+87b5vD+GtFG7PvO2+bw/hrRVio5VnLaXukvy3+8a0bWctpe6S/Lf7xqki0TQth7lH8hfuikG9Vg88AjjALdPavxOOrDdQyP8A9KGl9h7lH8hfuikO9O1za2zTqqMweFAHfo1zNPHFlmCnSo6TJODyq5Uj43dnFydKqIDLO7BnWSIidZdTIhTpYpWaTDaXC4L456aQxbsXhidMABUt9CSyLKS9tcRzKkcwjEghwjL+01HLg4GDqkuyduOys9wbRVDRqpt52uRqkbSBITEmjiVAPHmeXb2ut6LWM4aXj+0wAjtnoXVJcaVOdLMAccsN4pwAwbQ2LdzStcdGEIlt5FiEoyyxRToyltJUODMHHAjKLxHth0tdhzxyx3IgVifCRJC8wbHhBgxLq0aQcQdZVH/ysQWOdT1LvJAhYvKnR/sdDLqcsZlYpwC4OrT1dJOfJwz7XeW2Mgh6XrkhfaMAHYKVjZ9OlJCGGEYhuI4UA1xbDmGxTZaV6fwF4dIPV6QwsgAPdk86b9sWTpHPczJFbdFBAsIVtWqW2laSL2qg6S5VFQdY62GOODNre4Dglc4DMvFSvFGKtwYAkZU4PIjBGQQaYl3nDbQWyWGTT0crGZgUUtEYwUjyOvjpBlhw5AZ44AVbu20kUMSunXfXLMwbIWWVukdRniRqdgO4IKR7wbPuFuYr21SOV0ilheF3MWpJGjcMj6WAYNEOBGCGPEYrnsPeeaW6NtNbCFjG0qgTCZ0VXVQLhVGImYMCuGYHDceFfd6t5JbaeCCKOBjMkz6p5vB1UQmIYzobJPS/ZQCa9tdpSQqzdEJDc6zHEULRQBCFSOWWMq0mrBLFRwZgMYBpBsPde5jNuZFX9ntK6uG64fEc8UwU5wNR1SgHgO04qRQ7xokMb3TRI8hbSkDNdAhWwShVNTADBY6cLniaR3G+0CXXQsy9EbSO5WVCZNSySunBUUnQAgYvyAPHA40Ay7C3PuIp4hK8zpDdTTowliEf7VpSCV6DpSxWUqyl8cSc8gHbb2x5zczTRwxTrPZi3w76OjKtK3HKnMbdLxxxyg4HPCTx3SNGJVYNGU1hl6wKkZDLjmCOPCo3srfMSrdyNbzotvIiKuhmlk6REZD0QGVLdIMA8gQW08cARf8AwPdCNEJkKybPtbaWOKWJMNDG6urGWF8xnXkFCDnPA8CJnvDsWSW3hWJgZreSGWPpCcO0PDS7AZ6ykjUBwJzjsrtufts3tpHctH0RcyAx6tWno5XjwTgZPU+2nmgIbfWG0L6C6inWG1SW3aKONZOnPSNnMjuEXCYwukAnBYnsFI9rbv3VytxJ0EUDNs2W1SJZA2t5MFSWCgCNMYXPH9o3Be2ek1HU3gcE5UMuTjsOOzjWnd39G1cfivGTLSoTqZ17DPtLd25zeKkMUwvLeOINI+noWSExlWGklo89caeOpm4DOabdt7qSLDfq4SQzy7O0MxGqVLVbYS6vq3OD3nvqbrt6PSSQwPdjn5jTBeXbSNqb6B2Adwrn33G6NKnmi1KT6e31/Bno2c5S8/JCHa27dxLNPNFHFIj39jcIGcKrR28CLJngdJ1LjkfNXaTdq5d2nKKhk2na3BiDhtEUEaI7EgAF20FiBns486cNl7SMRweKHmO7yinW42+g9qC3/SPz+ysltxu2qUt6ktX3X49SKlnUjLEVkjHrDfNdQSSAFYr6SUlXRU6N1mVTHGsYYtiRdRdichsZB4T+mLZ+2WeUK2ApyAB39nH6Ptp9retLyldQc6fRPBgq0pU3iQUUUVtGMKz3vD77ufnE34rVoSs97w++7n5xN+K1VkWiXluz7ztvm8P4a0Ubs+87b5vD+GtFWKjlWctpe6S/Lf7xrRtZy2l7pL8t/vGqSLRNC2HuUfyF+6Kbt7tmSXFq0UQjL9JA4EhKoehuIpSrEKxAIjI5HnTjYe5R/IX7opNtzaDQouhQ8kkiRxqTpGpzzY+KqgscccLwq5Ua12fdSQywvBZwCQBCYZGl6rHEhKtAg1BCdOcjPPhza12ZdQXVqkKxP0VndRq76lTo+ntOj1lVOJdK5I5MUb2ueq5bT2he2tvdSy+Dy9HbTSo6I0QDxISI5I2kYsDz1Kw5EYHAlwn3hiSQRusozIsXSGNhH0j40prIwclgoI4ZOM54UAy7P3PeEwqroyReBgE5DEWscqMcYwCS4IGe/lXPbG7F1NcCTpEKLdW8ylpphiOGaN2iEC/sg3UOJDqJzgge2D428sARJCWAeJ5QNJLBYygYMoydWqRU0gEljgClOy9rpOXULIjppLRyIY2AfOhsHmp0kAjIyrDmCAArty+DrCg6mxpJYadR0EkgcSuCR2EkZPMtd5sp3vre5BXRFBcRsMnUTM0JUgYxj9kc5PaOdNm1duTLdTRLc2VukUcT/wCYRmLdJ0mTqE6BQNHceddbbenXbC4I6LoreO5uEKlyInhkfTHxXrZTmRyHLJ4AcLDd66a6E1zLBiNJUV4FaKWYS6QDN2LpCjAXPEA5HKvEm4sbXFu0n+ZgjS41Ldu102uboNGjpQw0gQt2jBbhzNLLXepennilVgqXMcKSLGxQdLBbtGJH4gM0kxUch7XOMgnls/esaC9wyqAJSVSNiTovGgjC4YlmbCroCklm4c8UBx2/ugWkgltFSMQxSRdAs0timmV0fKvbcVwU4rpIbV2EA0ltN1bm2nE1qLYILJLfo5HlbD9PLKzByGYqOk4A8Ty6uAakR3hTRkR3BbWUMQiYurBdXWHJRpIOonByADk4pVs3aqTqjxhyjq51FdIUxsEZHzxV9RIxj9xu6gGvYW6i262w6e4ZreFIsCV0ifQpBZoQ2k5yTxzjA7qU7H2U8VzezMVK3EsToATkBLeKM6sjgdSHlnhinmigGPczY72lokEhUsrzsShJGJbiSReYB5OM8OeaeXkA5kDznFe6hm0o9Mrj/UfQeI/nXM4nfuzpqajnLx1wbFtQVaTWcD9tXaSdGwVwWIxwOefA/ZUYopXs+waU8OAHNu78zXkLq5rcRrRxHn0SR1qdOFvB8xJXRIWPJWPmBNSu02XHHyXJ724n/wAUtrq0fDcms1Z4fss/uas+IrPlRBnjI5gjzjFeKnZGedNt7sZH4qNDeTl9Iqlx4cqRWaUtvZ8iafEIt4ksEYjcqQw5ggj6Kl8O0Ym5OvmJx/OopdWzRtpYYP2HyiuNc+y4hVsJShr16p+xsVqEa6TyTtWB5EGvtRnduPMhPcv2k/8ANSavZ8Pu3dUVVccde+TkV6Xwp65yFZ73h993Pzib8Vq0JWe94ffdz84m/FatuRjiXluz7ztvm8P4a0Ubs+87b5vD+GtFWKjlWctpe6S/Lf7xrRtZy2l7pL8t/vGqSLRNC2HuUfyF+6K47Y2d08ejUUZWV0dcEq6MCpweBHDBHaCR212sPco/kL90Uoq5UjF9u9c3EU0dxdqekt5oVWGIwxjpl0mSRGlcyMOzrADJ4ZOQk2juS0tyJzLEdNzDOpaDXMvRSIxiWUyYWMhCMKoPW4k8Q0yooCM3G56OLpWfqzkaF0giL9oZm4NkPqnYucjBGlSOHFXu3sLwbWzC21PpB8HtxarhNWMjUzMcsebYHYBxy90ju9orGwTDO5GdCDUcd57h56ATJsRPCZbhwjmRYlAKAlei18Qx79fkxim7eDdmWc3PR3CxpdW3QSq0XSEYWVVaNta6fdeIIbIXhpPGnT11/wDwXH8A/VS21uFkQOpyDy7POCOw5qMgjsm68hkl/wAwvQTXMU8kfRdYmGO3VUWTXhQWtwWypyDgaTxPJdzTpwZuIyykJykF74XGxGriFYAEduDxGallFSCLbR3cuJ0UTXMMjCQsyPblrcqUChehEwY4xqBZ24s3DGArhuzsZrSGO3EiNGnTco+jJMkxdNIDaUVVZlIA48CNIGC80UAUUUUB8ZgBk8BUS2xOrylk4jAGe8jurtty4kLlG4L2AciOw+WmuvGcb4n8ZuhGOEnzz1yjr2dtp52+p1tYC7hBzJ/5NTK3gCKFXgB/7mmLdmLLO3cAPSf/ABUirpeHrWMKHxn1l/Zfya1/Vbnp2QUUUV6E0QooooBHtOyEqEfvDip8v5GogR2VO6iO2otMzeXB9I4/bXlvEdrHWNddc4f2Olw+o8uD+os3cuEUspOGYjGeRx2Z7+NSKoHUh3fuJGyDxQdp557vLUcD4n8trKP0a/Xn+Sb2261Ex7rPe8Pvu5+cTfitWhKz3vD77ufnE34rV6iRzol5bs+87b5vD+GtFG7PvO2+bw/hrRVio5VnLaXukvy3+8a0bWctpe6S/Lf7xqki0TQth7lH8hfuilFJ7D3KP5C/dFKKuVI/HtSVmUdLEhcyaFMTMcRsw4sHx+75K8LtZyqsJ4yG1acW8jE6cauAfPDIpxfYUBJOg5JJyGYYySTp49XOTyrpabJijbUiYOMDiSBnGcAnAzgVTDJGs7Ul+FH/AOrL+qnPZEKBNav0hfrNJ2sf6AcgOyl9NsllIjl4CgDHLxvkKT4yke1PfwwanGAcV2hN4X0XRfsse3wfFznVy58MV32B7gPlSfivRquvFt/43/RXfZlqY41QnJGSSOAyzFjjyZNF1IFVFFFWAUUUUAUUUUAk2lZCVcHgR7U9x/KoewwcVKtt3eiMge2bgP6n0fzqKV4zxFKl8eKivNjn9jr8PUtHnp2H3dduMg+Sf50/1D9lXXRyBjyPA+Y1Lwa6/AK6na6d4t/vzNS+g41c+p9oooruGmFFFFAFRTb75mPkAH2Z/rUnuJgilm5AVCp5SzFjzJJ9Neb8R14qlGl3bz/4jocPg3JyOljb9I4TOM9vm548tTG3hCKFUYAqFRSFSGHMHI+ipnaTh0DjtH/IrD4blS86x5/t/svxBS5Pt9ztWe94ffdz84m/FatCVnveH33c/OJvxWr1EjnRLy3Z9523zeH8NaKN2fedt83h/DWirFRyrOW0vdJflv8AeNaNrOW0vdJflv8AeNUkWiaFsPco/kL90UopPs/3KP5C/dFKKuVCiiigCiiigCiiigCiiigCiiigCiiigEl9s9JfbZyORB5f0pjvNiOmSpDAfQfRUnrxMOqR5D/Kube8Lt7lOUo4l6rkbFG5qU+SfIg1PWx9r6QEk5djd3kPkplFFeGtLupa1N6b/n6naq0o1I6yJ0rAjIOR3ivVQq2u3T2jEeTmPRypem35BzCH6D+deroeIreS/qJxf6/5+hy52FRPy8yTVzmnVBqYgDy1G5NuynlpHmH5mm+adnOWYk+X/wB4VS48RUYr+lFt+/JfktT4fNvzPAs2rtIynA4IOQ7/ACmkMaEkAcSTgDz15pVssftk+UPsrzDqTu7hOo+cml+/Y6KiqVN69hxtdgE8ZGx5F4n08qe7W2WNdKjA9NdqK97acPt7X/jjz9erOJVrzqfMwrPe8Pvu5+cTfitWhKz3vD76ufnE34rVtyMcS8t2fedt83h/DWijdn3nbfN4fw1oqxUcqoXfHZ5gvJ0I4Fy6+VZDqGPSR9Bq+qi2/W6ovIwyYE6Dqk8Aw7UY/aD2HzmqyWSUzpuDtxbm1RcjpYlCOvb1eCt5iBnz5HZUlrPMck9pNkF4ZU4dxHkIPAg/SDUrt/VOuQMNHC578MufPg49GKKRLRbdFVT7KM/wEPpb86PZRn+Ah9LfnTZEYZa1FVT7KM/wEPpb86PZRn+Ah9LfnTZDDLWoqqfZRn+Ah9LfnR7KM/wEPpb86bIYZa1FVT7KM/wEPpb86PZRn+Ah9LfnTZDDLWoqqfZRn+Ah9LfnR7KM/wABD6W/OmyGGWtRVU+yjP8AAQ+lvzo9lGf4CH0t+dNkMMtavhFVV7KM/wABD6W/Oj2UZ/gIfS3502QwywV2BF/qP0/+KZdrW6xyFV5YHl51GPZRn+Ah9LfnTVtr1QJH4iJBIRxOSVAHAYHMnzn01w+IcJhVpKFtTSlle3Ln3N2hcyjLNSTxgl5NFU/ebRllYPJIzMDkHONJ/wBIHBfoqf7rbxCdNMhCyoMt2BlH747vLXHv/D9a0oqqnt647flG3RvoVJa9PQkJNFV3vXvMZswxHEXa3Iv/APz/ADpBsfeOe3wA2tPEfiP/AKnmv8vJWWn4ZuZ0PiZSl/1fp9fX2Ky4hTU9e3qW7u5Gs81wjcREIcY4cXDk/ZpqQwbHjRg6lsjy8P5VT+wN+JIJbiRIkPTMhwxPV0KVAGOfCnv2UZ/gIfS35137fhtClCCnBbJLPLvj8mjUr1JN4bw8lrUVVPsoz/AQ+lvzrzJ6qFzjqwwg951H7NQrobI18Msjb210tYXmkPADqjtZv3VHlP5nsqhY43uJgBxklk/6pG4nzZOaUbW2vPdyBpXZ25KoHAZ7FUf8mrF9T3c5oCLm4GJSOoniA82b/URwx2AntPCPmJ6E4toQiKg5KoUeZRj+lFdaKuVCiiigEG1djQXA0zRK+ORI4jzMOI+g1GJfU6sXZlV5VI5qsgJX6GUn01Jt4ul8FuPB89N0EvRY59JobRjy6sVH7MbLQWrwiLWZFEJi4zMz8H1Feu3AkyavFYtyqMIZEqeplaEZE1wR3hkP/br77F9r8LcfxJ/bpln29JBbaYp3jMUE0xC9Aqcbi4CmRp8s6sY8aYlBGDlustSVdsTmVbfX15WinQqF6tt0eqVeI4/tIzHnmBcJ28aaonLEnsX2vwtx/En9uuU/qcWSY13Ey55anjXPmyld9zttzzvA7zqwmhZ5IWaIGJlC5ESoOkARiUYSFjkjiDwKje2BnvbMJBBO3Q3Z0TtoTGbbLZEUnEfJ7Tx72qGWJE9TK0IBE1wQeRDIR+HQnqZWhGRNcEd4ZDy4H/4692Oz54LiG3Eq26ztczvFAFZE0eDARxmSPgCSzMdIyZX4A4I4QbanSIAONVyJooCEQLHcLeSIpwANWUkDkHstnPaSWqGWdfYvtfhbj+JP7dfD6mVpkDprjJzgakycc8fs65NvJKLxFWd2Q3bW5RxAiHTrVgiDM5dSvtiVU8SF0kU3pt1v8vdyXYZzY3k7p0av4MwWEsgRdJIRsqVc6iUOWHHDVDLHb2L7X4W4/iT+3R7F9r8LcfxJ/bpRuZtiWS5uIJJHkCRQSDpGgZ1aVpgysbYBAMRqQOJGrmQRUxpqhlkG9i+1+FuP4k/t0exfa/C3H8Sf26nNFNUMsg3sX2vwtx/En9uj2L7X4W4/iT+3U5opqhlkG9i+1+FuP4k/t1X3qj7vR2U8ccTOwaPUdZBOdRHDCjhwq+qpz1a/fUH+x/3GrLRS3KyfIryiiitsoFFFFATj1Nd1or0T9K0i9GY8aCB7YPnOVPi1NfYvtfhbj+JP7dM/qH8rvzw/ykq0a06qW7MifIg3sX2vwtx/En9uukXqZWg5vO3nZR/JBU1orHqicsadkbt21txhhVW8c9Zv4myR9FO1FFSQFFFFAFFFFAFcI7ONXMixoHb2zhQGPnOMmu9FAJmsIjpzHGdOdPVHV1c9PDhntrqkCgghVBVdIIAGF4dUdw4Dh5BXSigOMVqiszqiqze2YKAW+URxP017aIEhiBqAIBxxAOMgHszgegV7ooDw0QJDEDIyAccQDjIB7M4HopLePDCgZwqqhLL1RwY5yVHjHUeXjGu15dpEpdyAB9vkHeai1rA99L0kmVhU9Ve/yfmfoqrfZEnwbVeV2khs0bJGXK5YlTlcnHMEcOPCva3FyCWFlGGOSTo4ksADk9uQBnzCpXFGFAVQABwAHDFe6av1BEbe4uo/aWcacMdVdPDOccOzJz9NKrTeKRZFjuIuj1cjx7e/PZUkqMb8Dqw/LP8AKoeUs5BJ6KKKuQFFFFAFU56tfvqD/Y/7jVcdU56tfvqD/Y/7jVkpfMQ+hXlAHZXW0tXldY40Z3Y4VVGSTV07i7gJaYnnxJcdnaseexe9v9Xo8uzOaiVSKRoq6d+/U9W5zPbBUn5svtVk7yfFfy9vb3imrm3aN2jkVkdThlYYIPlFITUkGsFo+ofyu/PD/KSrRqrvUP5Xfnh/lJVo1rVfmZZdAooorGSFFFFAFFFFAFNu8U7JbyMpwccx2ZIHCnKmnekf5WTzD+YqH0Ax2G72uJJWuHXUM4/8k0oXdYEZFy5A5n/001bSv43tIYlOXUjIweHBhzxg869bFvo44J43OlmzgYPHq47Bw499YvKWHNN11PAXTE+Tj/Wvh3ZXl4U3pH50ybt3KQzq8nVXSeOCeYwOQpZsvZsd1cTk506iwI4e2Y45juosPsBd/hpPjbekfqo/w0nxtvSP1Uq/wdB3yekflR/g6Dvk9I/Kra+xGTjButGWGqdpAP3cj8zUlhiCqFUAADAA7qjN1ukFGqB2DjiMnnjyjlSvd3bRkzFLwlXhx4asf1qVyfQD9Ue3yvnjjVUJXWSCRzwByB7KkNJr+xSZNDjI9BB7weyrSWUQQXd3aEiToAzEMwUqTnOeGfo50+b8e1h/3P6U47N3fhhbWoYt2FjnHmpu349rD/uf0rHhqPMnuSeiiispAUUUUAVVvqnbEmu7+CKBNTdBxJ4Ko6RuLnsH2nszVpV8x21aMtXkhkd3P3RhsU6vXlYdeUjif9K+Kvk9OakdFFQ228skKjO+W50N8mT1JgOpKBx+S4/eX7R2VJqKJtc0CvfUp2PNaveQzppYGHHarDEnWU9oqwqKKSeXkBRRRUAKKKKAKKKKAK+MoIwRkHmDX2igEEWx4FbUIkBHEHHKvs+yIXYs0SEnmcc/P30uoqMICS42ZC4AaNSFGBw5DuFdbW0SMaUUKPIMemu1FTgBRRRQBTFt/YfSHpYjplXjnlqxy8x8tPtFQ1kEVt96Gj6lxEwcdo4Z+j8q7f4wi+Dk+z86kTIDzANfOiXxR6KjD9SSPf4wi+Dk+z86b728a+kjjjRgitksezvJ7uFTHol8UeivSqByGKjVvqwfaKKKuQFFFFAFFFFAFFFFAFFFFAFFFFAFFFFAFFFFAFFFF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9" name="AutoShape 4" descr="data:image/jpeg;base64,/9j/4AAQSkZJRgABAQAAAQABAAD/2wCEAAkGBxQTEhUSExMUFRUXFRcZGBYXGCAUHBoYFRUXGhgYGBscHCghGBwlHBUdITEjJikrLi4uFx8zODMsNyguLisBCgoKDg0OGhAQGywkICQtLCwuOCwsLCs3NzAuKywrMiwsLCw3LDAvNy0vLC4sLywwLDc3LCw3NC8sLCwsLDcsLP/AABEIAM4A9QMBIgACEQEDEQH/xAAcAAABBQEBAQAAAAAAAAAAAAAABAUGBwgDAgH/xABMEAACAQMBBAQFEQYFBAIDAAABAgMABBESBQYhMRMiQVEUUmFxkQcVFzIzNFNUcnSBk6Gys9HSI0KSscHTFiRic/Giw+HwQ4JjlOL/xAAaAQEAAgMBAAAAAAAAAAAAAAAAAQIDBAUG/8QAMREAAgEEAAQEBQMEAwAAAAAAAAECAwQREgUhMUEGIlFhEzJxwdGRoeEjsfDxM1KB/9oADAMBAAIRAxEAPwC8aKKb9t7XitYjNKcAcABxLMeSqO00A4V4eZRwLAec4qlNv773Nyxw5hj7EjOOH+phgsfQPJTJBsyaQa0hlcH95Y2YH6QONV2LamhPCU8dfSKPCU8dfSKz96x3Hxaf6pv00esdx8Wn+qb9NR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fVnU8Ayn6RWffWO4+LT/VN+mvMmx51BLW8wA5kxMB/Kmw1NEUVQ2xN6rm2I6OUsnwbnWpHdg+1+jFW7urvNHex6l6si+3jJyVzyIP7ynvqyeSGh8oooqSAql/VI2wZ7towepDlFH+rhrPnzw/+oq6KzptRyZZSeZkkJ85Y1WRaJYnqdbnoY1u511FuMSHiAo5OR2k8x2AYPPlY9JtmIBDEBwAjQAeQKKTbw7ZS0ga4kV2VWjUrGNTEySJGMLnjxccBx7snhUpYKscqKbk2xG00UK5YywPOjjBQojRLzznJ6ZSOGMZpRHfxMupZIyurTqDAjVnGnOfbZOMVIFNFJo7+JtOmWM686MMDq089PHrY7cUn2ZtmKZNSsFxrJViAwVHZCzAE4UlDg0A40UlbaUIXUZYwurTq1rjV4uc+28ldxMuopqGoAMVzxAYkAkcwCVOD/pPdQHuim/b+1ktIHuJFZlTTkJgsdTBRjJA5t30pN7GAxMiYVgjHUODnGFPHgx1Dhz6w76A70VwF7H0nRdInSYzo1DVjv05zivMN/E5CpLGxIyArBiQCQSADyyMZ8lAKaKQTbVVbmO2KsGkikkR+Gk9EyBk551YkB5YwDx4Vxtd4IX6QlhGsczQ65GVFd0A1aCW44YlezirUA60U3DbCeFG0w2sQCfVw0aGkZMZznVlc8sY7a52+8EL3BtkOoiDpukUq0enpDGV1Bs6gVOeGPLQDrRSQ7Th6Ppemi6PONetdOc4xqzjOa7W1yki643V1P7ykMOHPiOFAdaKKKAKKKKAKKKKAKKKKAiG+250dzG0sShbhQSCox0mB7Vu8nsP9Kq7dvazWtxHMOQOHHehPWB+jj5wK0BWetvIBc3AHITzAeYSNVJFkaEVsjI5GikG7zlrW3Y8zBET5zGtFXKjhWctpe6S/Lf7xrRtZy2l7pL8t/vGqSLRNC2HuUfyF+6Kbt7bJ5rcJGupvCLV8ZA6sV3DI5ySBwVCfo4U42HuUfyF+6K47a2kLeLpWUsOkhjwO+eZIgePYDID9FXKkR2puvcGeZIgOgNldJExfTpe5lgdoG/eCZjYhgCFV9PDSM+bzYMs7F1sxAhk2eGhLRdZbe7EksjBGKaRGcDjqIyMDABmMW1oGlaBZ4jMgy0QkUuo4cWTORzHMdteLfbttIrOlzA6qyozLIrBXdgqqxB4MWIAHaSKAi8u7TgzskCBjtS1mjI0AiBDaGUqc9UdWbK8CctwOrijt93J9CILQRPG17I0oaM9KLhblUi4Nqyxljc6sKOjXiSOE6uNowxhy8saCMAyFnChA2dJfJ6oODjPdXNts24jSU3EIjkIEbmRQrluQRs4YnHIUBEtp7uyL4KY4XZI7YxNFCLfUrt0eTi4UoVITDEHPVHBgeEm3ftTDFFCY2BjgiUuXWTJUEdHrAVnK45lFB1jHHIHMbwr4Ab/Q2gW7T6OGrSqF9PdnAxSu12xbye0niYh+jIWRWxJgkxnB4PgE6efA0BG98rW9uOktEgR7ebodM4cIYdMgaXpVZsvwUFdA7cHvpu2nsS7/AM3AluXWfaFvdLKJI1URo9rrUhnD6x0DHGMEducAzpb+Iv0YkjL5YaAw1ZQKWGM54CRSe7WveKQbd26IGjiSGW4nl1FIo9IOlManZnZVRQWUZJ5sAM0BEJ9hXj3kMpgKiPaBlJToEjaEiVRICP27yaXXXrIHA4B4V12BurLEmzSbdUkhurl5iCmoJKtyASwPWzrj4Anszy4Smw3jjaF5p1a06NykguCselhj97UUZTqGGUkHPfwpNtnfG3hFsVeOXwmTREUlQKcAlm1swGkcBwz1mUdtAe977KVo457eMSXFvKssaFgmsEGOVNR4DVHI3PhkCo1tHdq5WOC3SMSKLaRZJo1g6Q3EzapS5nB0QuxLHo1LZ8wqX2+20e7ktQ0RMaKxxMhk1EnK9EMsoUaSWbHtxgHnXbam14bcDpZY0ZgdCs6oXKjOEBPWPmoCAHdK8kg6LT0bNsOG1LM6kdOrNqjOkk4xzYAjDc6+bW3Zubl7horQWYksIogC0XWeO51tGwjLqA0Y0ZIIwwyP3am1lvNbvDbSvLHCbmNHjjkkVGPSKrBQCesRqA4Up25tZLWIyuGbrKqog1O7uwVEQdrEkDmB3kCgIVb7KuoYriSK2uXmmMKaJvAhpCaszqkLLEzKpwNRy2EB4DhLt1bYRW6xLby26pkBJWR3btMjNG7glmJJJOSc1z2Pt9pZHhmtZ7aRUD/tNDIyEkZWSNmXIxxUkEZFerree3FtcXMUsc626O7iGRX9opYqSCQCQO2gHmim+bbVuhjWWaKJ5QCiPIqM2ccFBOW544UTbbtkk6J7iBZNQXQ0iq2plDBdJOclSDjuIoBwopivt67dI45UkSaOS4SAvHIrKrOTkswOAFxxpS23oSkcsUsMsckqxB1lTSWY4wrZw7Z4aRxPZQDpRSFNs25mNuJ4TOOcIkUyDAycpnUOHHlS6gCiiigCs97w++7n5xN+K1aErPe8Pvu5+cTfitVZFol5bs+87b5vD+GtFG7PvO2+bw/hrRVio5VnLaXukvy3+8a0bWctpe6S/Lf7xqki0TQth7lH8hfuikG9Vg88AjjALdPavxOOrDdQyP8A9KGl9h7lH8hfuikO9O1za2zTqqMweFAHfo1zNPHFlmCnSo6TJODyq5Uj43dnFydKqIDLO7BnWSIidZdTIhTpYpWaTDaXC4L456aQxbsXhidMABUt9CSyLKS9tcRzKkcwjEghwjL+01HLg4GDqkuyduOys9wbRVDRqpt52uRqkbSBITEmjiVAPHmeXb2ut6LWM4aXj+0wAjtnoXVJcaVOdLMAccsN4pwAwbQ2LdzStcdGEIlt5FiEoyyxRToyltJUODMHHAjKLxHth0tdhzxyx3IgVifCRJC8wbHhBgxLq0aQcQdZVH/ysQWOdT1LvJAhYvKnR/sdDLqcsZlYpwC4OrT1dJOfJwz7XeW2Mgh6XrkhfaMAHYKVjZ9OlJCGGEYhuI4UA1xbDmGxTZaV6fwF4dIPV6QwsgAPdk86b9sWTpHPczJFbdFBAsIVtWqW2laSL2qg6S5VFQdY62GOODNre4Dglc4DMvFSvFGKtwYAkZU4PIjBGQQaYl3nDbQWyWGTT0crGZgUUtEYwUjyOvjpBlhw5AZ44AVbu20kUMSunXfXLMwbIWWVukdRniRqdgO4IKR7wbPuFuYr21SOV0ilheF3MWpJGjcMj6WAYNEOBGCGPEYrnsPeeaW6NtNbCFjG0qgTCZ0VXVQLhVGImYMCuGYHDceFfd6t5JbaeCCKOBjMkz6p5vB1UQmIYzobJPS/ZQCa9tdpSQqzdEJDc6zHEULRQBCFSOWWMq0mrBLFRwZgMYBpBsPde5jNuZFX9ntK6uG64fEc8UwU5wNR1SgHgO04qRQ7xokMb3TRI8hbSkDNdAhWwShVNTADBY6cLniaR3G+0CXXQsy9EbSO5WVCZNSySunBUUnQAgYvyAPHA40Ay7C3PuIp4hK8zpDdTTowliEf7VpSCV6DpSxWUqyl8cSc8gHbb2x5zczTRwxTrPZi3w76OjKtK3HKnMbdLxxxyg4HPCTx3SNGJVYNGU1hl6wKkZDLjmCOPCo3srfMSrdyNbzotvIiKuhmlk6REZD0QGVLdIMA8gQW08cARf8AwPdCNEJkKybPtbaWOKWJMNDG6urGWF8xnXkFCDnPA8CJnvDsWSW3hWJgZreSGWPpCcO0PDS7AZ6ykjUBwJzjsrtufts3tpHctH0RcyAx6tWno5XjwTgZPU+2nmgIbfWG0L6C6inWG1SW3aKONZOnPSNnMjuEXCYwukAnBYnsFI9rbv3VytxJ0EUDNs2W1SJZA2t5MFSWCgCNMYXPH9o3Be2ek1HU3gcE5UMuTjsOOzjWnd39G1cfivGTLSoTqZ17DPtLd25zeKkMUwvLeOINI+noWSExlWGklo89caeOpm4DOabdt7qSLDfq4SQzy7O0MxGqVLVbYS6vq3OD3nvqbrt6PSSQwPdjn5jTBeXbSNqb6B2Adwrn33G6NKnmi1KT6e31/Bno2c5S8/JCHa27dxLNPNFHFIj39jcIGcKrR28CLJngdJ1LjkfNXaTdq5d2nKKhk2na3BiDhtEUEaI7EgAF20FiBns486cNl7SMRweKHmO7yinW42+g9qC3/SPz+ysltxu2qUt6ktX3X49SKlnUjLEVkjHrDfNdQSSAFYr6SUlXRU6N1mVTHGsYYtiRdRdichsZB4T+mLZ+2WeUK2ApyAB39nH6Ptp9retLyldQc6fRPBgq0pU3iQUUUVtGMKz3vD77ufnE34rVoSs97w++7n5xN+K1VkWiXluz7ztvm8P4a0Ubs+87b5vD+GtFWKjlWctpe6S/Lf7xrRtZy2l7pL8t/vGqSLRNC2HuUfyF+6Kbt7tmSXFq0UQjL9JA4EhKoehuIpSrEKxAIjI5HnTjYe5R/IX7opNtzaDQouhQ8kkiRxqTpGpzzY+KqgscccLwq5Ua12fdSQywvBZwCQBCYZGl6rHEhKtAg1BCdOcjPPhza12ZdQXVqkKxP0VndRq76lTo+ntOj1lVOJdK5I5MUb2ueq5bT2he2tvdSy+Dy9HbTSo6I0QDxISI5I2kYsDz1Kw5EYHAlwn3hiSQRusozIsXSGNhH0j40prIwclgoI4ZOM54UAy7P3PeEwqroyReBgE5DEWscqMcYwCS4IGe/lXPbG7F1NcCTpEKLdW8ylpphiOGaN2iEC/sg3UOJDqJzgge2D428sARJCWAeJ5QNJLBYygYMoydWqRU0gEljgClOy9rpOXULIjppLRyIY2AfOhsHmp0kAjIyrDmCAArty+DrCg6mxpJYadR0EkgcSuCR2EkZPMtd5sp3vre5BXRFBcRsMnUTM0JUgYxj9kc5PaOdNm1duTLdTRLc2VukUcT/wCYRmLdJ0mTqE6BQNHceddbbenXbC4I6LoreO5uEKlyInhkfTHxXrZTmRyHLJ4AcLDd66a6E1zLBiNJUV4FaKWYS6QDN2LpCjAXPEA5HKvEm4sbXFu0n+ZgjS41Ldu102uboNGjpQw0gQt2jBbhzNLLXepennilVgqXMcKSLGxQdLBbtGJH4gM0kxUch7XOMgnls/esaC9wyqAJSVSNiTovGgjC4YlmbCroCklm4c8UBx2/ugWkgltFSMQxSRdAs0timmV0fKvbcVwU4rpIbV2EA0ltN1bm2nE1qLYILJLfo5HlbD9PLKzByGYqOk4A8Ty6uAakR3hTRkR3BbWUMQiYurBdXWHJRpIOonByADk4pVs3aqTqjxhyjq51FdIUxsEZHzxV9RIxj9xu6gGvYW6i262w6e4ZreFIsCV0ifQpBZoQ2k5yTxzjA7qU7H2U8VzezMVK3EsToATkBLeKM6sjgdSHlnhinmigGPczY72lokEhUsrzsShJGJbiSReYB5OM8OeaeXkA5kDznFe6hm0o9Mrj/UfQeI/nXM4nfuzpqajnLx1wbFtQVaTWcD9tXaSdGwVwWIxwOefA/ZUYopXs+waU8OAHNu78zXkLq5rcRrRxHn0SR1qdOFvB8xJXRIWPJWPmBNSu02XHHyXJ724n/wAUtrq0fDcms1Z4fss/uas+IrPlRBnjI5gjzjFeKnZGedNt7sZH4qNDeTl9Iqlx4cqRWaUtvZ8iafEIt4ksEYjcqQw5ggj6Kl8O0Ym5OvmJx/OopdWzRtpYYP2HyiuNc+y4hVsJShr16p+xsVqEa6TyTtWB5EGvtRnduPMhPcv2k/8ANSavZ8Pu3dUVVccde+TkV6Xwp65yFZ73h993Pzib8Vq0JWe94ffdz84m/FatuRjiXluz7ztvm8P4a0Ubs+87b5vD+GtFWKjlWctpe6S/Lf7xrRtZy2l7pL8t/vGqSLRNC2HuUfyF+6K47Y2d08ejUUZWV0dcEq6MCpweBHDBHaCR212sPco/kL90Uoq5UjF9u9c3EU0dxdqekt5oVWGIwxjpl0mSRGlcyMOzrADJ4ZOQk2juS0tyJzLEdNzDOpaDXMvRSIxiWUyYWMhCMKoPW4k8Q0yooCM3G56OLpWfqzkaF0giL9oZm4NkPqnYucjBGlSOHFXu3sLwbWzC21PpB8HtxarhNWMjUzMcsebYHYBxy90ju9orGwTDO5GdCDUcd57h56ATJsRPCZbhwjmRYlAKAlei18Qx79fkxim7eDdmWc3PR3CxpdW3QSq0XSEYWVVaNta6fdeIIbIXhpPGnT11/wDwXH8A/VS21uFkQOpyDy7POCOw5qMgjsm68hkl/wAwvQTXMU8kfRdYmGO3VUWTXhQWtwWypyDgaTxPJdzTpwZuIyykJykF74XGxGriFYAEduDxGallFSCLbR3cuJ0UTXMMjCQsyPblrcqUChehEwY4xqBZ24s3DGArhuzsZrSGO3EiNGnTco+jJMkxdNIDaUVVZlIA48CNIGC80UAUUUUB8ZgBk8BUS2xOrylk4jAGe8jurtty4kLlG4L2AciOw+WmuvGcb4n8ZuhGOEnzz1yjr2dtp52+p1tYC7hBzJ/5NTK3gCKFXgB/7mmLdmLLO3cAPSf/ABUirpeHrWMKHxn1l/Zfya1/Vbnp2QUUUV6E0QooooBHtOyEqEfvDip8v5GogR2VO6iO2otMzeXB9I4/bXlvEdrHWNddc4f2Olw+o8uD+os3cuEUspOGYjGeRx2Z7+NSKoHUh3fuJGyDxQdp557vLUcD4n8trKP0a/Xn+Sb2261Ex7rPe8Pvu5+cTfitWhKz3vD77ufnE34rV6iRzol5bs+87b5vD+GtFG7PvO2+bw/hrRVio5VnLaXukvy3+8a0bWctpe6S/Lf7xqki0TQth7lH8hfuilFJ7D3KP5C/dFKKuVI/HtSVmUdLEhcyaFMTMcRsw4sHx+75K8LtZyqsJ4yG1acW8jE6cauAfPDIpxfYUBJOg5JJyGYYySTp49XOTyrpabJijbUiYOMDiSBnGcAnAzgVTDJGs7Ul+FH/AOrL+qnPZEKBNav0hfrNJ2sf6AcgOyl9NsllIjl4CgDHLxvkKT4yke1PfwwanGAcV2hN4X0XRfsse3wfFznVy58MV32B7gPlSfivRquvFt/43/RXfZlqY41QnJGSSOAyzFjjyZNF1IFVFFFWAUUUUAUUUUAk2lZCVcHgR7U9x/KoewwcVKtt3eiMge2bgP6n0fzqKV4zxFKl8eKivNjn9jr8PUtHnp2H3dduMg+Sf50/1D9lXXRyBjyPA+Y1Lwa6/AK6na6d4t/vzNS+g41c+p9oooruGmFFFFAFRTb75mPkAH2Z/rUnuJgilm5AVCp5SzFjzJJ9Neb8R14qlGl3bz/4jocPg3JyOljb9I4TOM9vm548tTG3hCKFUYAqFRSFSGHMHI+ipnaTh0DjtH/IrD4blS86x5/t/svxBS5Pt9ztWe94ffdz84m/FatCVnveH33c/OJvxWr1EjnRLy3Z9523zeH8NaKN2fedt83h/DWirFRyrOW0vdJflv8AeNaNrOW0vdJflv8AeNUkWiaFsPco/kL90UopPs/3KP5C/dFKKuVCiiigCiiigCiiigCiiigCiiigCiiigEl9s9JfbZyORB5f0pjvNiOmSpDAfQfRUnrxMOqR5D/Kube8Lt7lOUo4l6rkbFG5qU+SfIg1PWx9r6QEk5djd3kPkplFFeGtLupa1N6b/n6naq0o1I6yJ0rAjIOR3ivVQq2u3T2jEeTmPRypem35BzCH6D+deroeIreS/qJxf6/5+hy52FRPy8yTVzmnVBqYgDy1G5NuynlpHmH5mm+adnOWYk+X/wB4VS48RUYr+lFt+/JfktT4fNvzPAs2rtIynA4IOQ7/ACmkMaEkAcSTgDz15pVssftk+UPsrzDqTu7hOo+cml+/Y6KiqVN69hxtdgE8ZGx5F4n08qe7W2WNdKjA9NdqK97acPt7X/jjz9erOJVrzqfMwrPe8Pvu5+cTfitWhKz3vD76ufnE34rVtyMcS8t2fedt83h/DWijdn3nbfN4fw1oqxUcqoXfHZ5gvJ0I4Fy6+VZDqGPSR9Bq+qi2/W6ovIwyYE6Dqk8Aw7UY/aD2HzmqyWSUzpuDtxbm1RcjpYlCOvb1eCt5iBnz5HZUlrPMck9pNkF4ZU4dxHkIPAg/SDUrt/VOuQMNHC578MufPg49GKKRLRbdFVT7KM/wEPpb86PZRn+Ah9LfnTZEYZa1FVT7KM/wEPpb86PZRn+Ah9LfnTZDDLWoqqfZRn+Ah9LfnR7KM/wEPpb86bIYZa1FVT7KM/wEPpb86PZRn+Ah9LfnTZDDLWoqqfZRn+Ah9LfnR7KM/wABD6W/OmyGGWtRVU+yjP8AAQ+lvzo9lGf4CH0t+dNkMMtavhFVV7KM/wABD6W/Oj2UZ/gIfS3502QwywV2BF/qP0/+KZdrW6xyFV5YHl51GPZRn+Ah9LfnTVtr1QJH4iJBIRxOSVAHAYHMnzn01w+IcJhVpKFtTSlle3Ln3N2hcyjLNSTxgl5NFU/ebRllYPJIzMDkHONJ/wBIHBfoqf7rbxCdNMhCyoMt2BlH747vLXHv/D9a0oqqnt647flG3RvoVJa9PQkJNFV3vXvMZswxHEXa3Iv/APz/ADpBsfeOe3wA2tPEfiP/AKnmv8vJWWn4ZuZ0PiZSl/1fp9fX2Ky4hTU9e3qW7u5Gs81wjcREIcY4cXDk/ZpqQwbHjRg6lsjy8P5VT+wN+JIJbiRIkPTMhwxPV0KVAGOfCnv2UZ/gIfS35137fhtClCCnBbJLPLvj8mjUr1JN4bw8lrUVVPsoz/AQ+lvzrzJ6qFzjqwwg951H7NQrobI18Msjb210tYXmkPADqjtZv3VHlP5nsqhY43uJgBxklk/6pG4nzZOaUbW2vPdyBpXZ25KoHAZ7FUf8mrF9T3c5oCLm4GJSOoniA82b/URwx2AntPCPmJ6E4toQiKg5KoUeZRj+lFdaKuVCiiigEG1djQXA0zRK+ORI4jzMOI+g1GJfU6sXZlV5VI5qsgJX6GUn01Jt4ul8FuPB89N0EvRY59JobRjy6sVH7MbLQWrwiLWZFEJi4zMz8H1Feu3AkyavFYtyqMIZEqeplaEZE1wR3hkP/br77F9r8LcfxJ/bpln29JBbaYp3jMUE0xC9Aqcbi4CmRp8s6sY8aYlBGDlustSVdsTmVbfX15WinQqF6tt0eqVeI4/tIzHnmBcJ28aaonLEnsX2vwtx/En9uuU/qcWSY13Ey55anjXPmyld9zttzzvA7zqwmhZ5IWaIGJlC5ESoOkARiUYSFjkjiDwKje2BnvbMJBBO3Q3Z0TtoTGbbLZEUnEfJ7Tx72qGWJE9TK0IBE1wQeRDIR+HQnqZWhGRNcEd4ZDy4H/4692Oz54LiG3Eq26ztczvFAFZE0eDARxmSPgCSzMdIyZX4A4I4QbanSIAONVyJooCEQLHcLeSIpwANWUkDkHstnPaSWqGWdfYvtfhbj+JP7dfD6mVpkDprjJzgakycc8fs65NvJKLxFWd2Q3bW5RxAiHTrVgiDM5dSvtiVU8SF0kU3pt1v8vdyXYZzY3k7p0av4MwWEsgRdJIRsqVc6iUOWHHDVDLHb2L7X4W4/iT+3R7F9r8LcfxJ/bpRuZtiWS5uIJJHkCRQSDpGgZ1aVpgysbYBAMRqQOJGrmQRUxpqhlkG9i+1+FuP4k/t0exfa/C3H8Sf26nNFNUMsg3sX2vwtx/En9uj2L7X4W4/iT+3U5opqhlkG9i+1+FuP4k/t1X3qj7vR2U8ccTOwaPUdZBOdRHDCjhwq+qpz1a/fUH+x/3GrLRS3KyfIryiiitsoFFFFATj1Nd1or0T9K0i9GY8aCB7YPnOVPi1NfYvtfhbj+JP7dM/qH8rvzw/ykq0a06qW7MifIg3sX2vwtx/En9uukXqZWg5vO3nZR/JBU1orHqicsadkbt21txhhVW8c9Zv4myR9FO1FFSQFFFFAFFFFAFcI7ONXMixoHb2zhQGPnOMmu9FAJmsIjpzHGdOdPVHV1c9PDhntrqkCgghVBVdIIAGF4dUdw4Dh5BXSigOMVqiszqiqze2YKAW+URxP017aIEhiBqAIBxxAOMgHszgegV7ooDw0QJDEDIyAccQDjIB7M4HopLePDCgZwqqhLL1RwY5yVHjHUeXjGu15dpEpdyAB9vkHeai1rA99L0kmVhU9Ve/yfmfoqrfZEnwbVeV2khs0bJGXK5YlTlcnHMEcOPCva3FyCWFlGGOSTo4ksADk9uQBnzCpXFGFAVQABwAHDFe6av1BEbe4uo/aWcacMdVdPDOccOzJz9NKrTeKRZFjuIuj1cjx7e/PZUkqMb8Dqw/LP8AKoeUs5BJ6KKKuQFFFFAFU56tfvqD/Y/7jVcdU56tfvqD/Y/7jVkpfMQ+hXlAHZXW0tXldY40Z3Y4VVGSTV07i7gJaYnnxJcdnaseexe9v9Xo8uzOaiVSKRoq6d+/U9W5zPbBUn5svtVk7yfFfy9vb3imrm3aN2jkVkdThlYYIPlFITUkGsFo+ofyu/PD/KSrRqrvUP5Xfnh/lJVo1rVfmZZdAooorGSFFFFAFFFFAFNu8U7JbyMpwccx2ZIHCnKmnekf5WTzD+YqH0Ax2G72uJJWuHXUM4/8k0oXdYEZFy5A5n/001bSv43tIYlOXUjIweHBhzxg869bFvo44J43OlmzgYPHq47Bw499YvKWHNN11PAXTE+Tj/Wvh3ZXl4U3pH50ybt3KQzq8nVXSeOCeYwOQpZsvZsd1cTk506iwI4e2Y45juosPsBd/hpPjbekfqo/w0nxtvSP1Uq/wdB3yekflR/g6Dvk9I/Kra+xGTjButGWGqdpAP3cj8zUlhiCqFUAADAA7qjN1ukFGqB2DjiMnnjyjlSvd3bRkzFLwlXhx4asf1qVyfQD9Ue3yvnjjVUJXWSCRzwByB7KkNJr+xSZNDjI9BB7weyrSWUQQXd3aEiToAzEMwUqTnOeGfo50+b8e1h/3P6U47N3fhhbWoYt2FjnHmpu349rD/uf0rHhqPMnuSeiiispAUUUUAVVvqnbEmu7+CKBNTdBxJ4Ko6RuLnsH2nszVpV8x21aMtXkhkd3P3RhsU6vXlYdeUjif9K+Kvk9OakdFFQ228skKjO+W50N8mT1JgOpKBx+S4/eX7R2VJqKJtc0CvfUp2PNaveQzppYGHHarDEnWU9oqwqKKSeXkBRRRUAKKKKAKKKKAK+MoIwRkHmDX2igEEWx4FbUIkBHEHHKvs+yIXYs0SEnmcc/P30uoqMICS42ZC4AaNSFGBw5DuFdbW0SMaUUKPIMemu1FTgBRRRQBTFt/YfSHpYjplXjnlqxy8x8tPtFQ1kEVt96Gj6lxEwcdo4Z+j8q7f4wi+Dk+z86kTIDzANfOiXxR6KjD9SSPf4wi+Dk+z86b728a+kjjjRgitksezvJ7uFTHol8UeivSqByGKjVvqwfaKKKuQFFFFAFFFFAFFFFAFFFFAFFFFAFFFFAFFFFAFFFF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" name="AutoShape 6" descr="data:image/jpeg;base64,/9j/4AAQSkZJRgABAQAAAQABAAD/2wCEAAkGBxQTEhUSExMUFRUXFRcZGBYXGCAUHBoYFRUXGhgYGBscHCghGBwlHBUdITEjJikrLi4uFx8zODMsNyguLisBCgoKDg0OGhAQGywkICQtLCwuOCwsLCs3NzAuKywrMiwsLCw3LDAvNy0vLC4sLywwLDc3LCw3NC8sLCwsLDcsLP/AABEIAM4A9QMBIgACEQEDEQH/xAAcAAABBQEBAQAAAAAAAAAAAAAABAUGBwgDAgH/xABMEAACAQMBBAQFEQYFBAIDAAABAgMABBESBQYhMRMiQVEUUmFxkQcVFzIzNFNUcnSBk6Gys9HSI0KSscHTFiRic/Giw+HwQ4JjlOL/xAAaAQEAAgMBAAAAAAAAAAAAAAAAAQIDBAUG/8QAMREAAgEEAAQEBQMEAwAAAAAAAAECAwQREgUhMUEGIlFhEzJxwdGRoeEjsfDxM1KB/9oADAMBAAIRAxEAPwC8aKKb9t7XitYjNKcAcABxLMeSqO00A4V4eZRwLAec4qlNv773Nyxw5hj7EjOOH+phgsfQPJTJBsyaQa0hlcH95Y2YH6QONV2LamhPCU8dfSKPCU8dfSKz96x3Hxaf6pv00esdx8Wn+qb9NR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HhKeOvpFZ+9Y7j4tP9U36aPWO4+LT/AFTfppsNTQPhKeOvpFfVnU8Ayn6RWffWO4+LT/VN+mvMmx51BLW8wA5kxMB/Kmw1NEUVQ2xN6rm2I6OUsnwbnWpHdg+1+jFW7urvNHex6l6si+3jJyVzyIP7ynvqyeSGh8oooqSAql/VI2wZ7towepDlFH+rhrPnzw/+oq6KzptRyZZSeZkkJ85Y1WRaJYnqdbnoY1u511FuMSHiAo5OR2k8x2AYPPlY9JtmIBDEBwAjQAeQKKTbw7ZS0ga4kV2VWjUrGNTEySJGMLnjxccBx7snhUpYKscqKbk2xG00UK5YywPOjjBQojRLzznJ6ZSOGMZpRHfxMupZIyurTqDAjVnGnOfbZOMVIFNFJo7+JtOmWM686MMDq089PHrY7cUn2ZtmKZNSsFxrJViAwVHZCzAE4UlDg0A40UlbaUIXUZYwurTq1rjV4uc+28ldxMuopqGoAMVzxAYkAkcwCVOD/pPdQHuim/b+1ktIHuJFZlTTkJgsdTBRjJA5t30pN7GAxMiYVgjHUODnGFPHgx1Dhz6w76A70VwF7H0nRdInSYzo1DVjv05zivMN/E5CpLGxIyArBiQCQSADyyMZ8lAKaKQTbVVbmO2KsGkikkR+Gk9EyBk551YkB5YwDx4Vxtd4IX6QlhGsczQ65GVFd0A1aCW44YlezirUA60U3DbCeFG0w2sQCfVw0aGkZMZznVlc8sY7a52+8EL3BtkOoiDpukUq0enpDGV1Bs6gVOeGPLQDrRSQ7Th6Ppemi6PONetdOc4xqzjOa7W1yki643V1P7ykMOHPiOFAdaKKKAKKKKAKKKKAKKKKAiG+250dzG0sShbhQSCox0mB7Vu8nsP9Kq7dvazWtxHMOQOHHehPWB+jj5wK0BWetvIBc3AHITzAeYSNVJFkaEVsjI5GikG7zlrW3Y8zBET5zGtFXKjhWctpe6S/Lf7xrRtZy2l7pL8t/vGqSLRNC2HuUfyF+6Kbt7bJ5rcJGupvCLV8ZA6sV3DI5ySBwVCfo4U42HuUfyF+6K47a2kLeLpWUsOkhjwO+eZIgePYDID9FXKkR2puvcGeZIgOgNldJExfTpe5lgdoG/eCZjYhgCFV9PDSM+bzYMs7F1sxAhk2eGhLRdZbe7EksjBGKaRGcDjqIyMDABmMW1oGlaBZ4jMgy0QkUuo4cWTORzHMdteLfbttIrOlzA6qyozLIrBXdgqqxB4MWIAHaSKAi8u7TgzskCBjtS1mjI0AiBDaGUqc9UdWbK8CctwOrijt93J9CILQRPG17I0oaM9KLhblUi4Nqyxljc6sKOjXiSOE6uNowxhy8saCMAyFnChA2dJfJ6oODjPdXNts24jSU3EIjkIEbmRQrluQRs4YnHIUBEtp7uyL4KY4XZI7YxNFCLfUrt0eTi4UoVITDEHPVHBgeEm3ftTDFFCY2BjgiUuXWTJUEdHrAVnK45lFB1jHHIHMbwr4Ab/Q2gW7T6OGrSqF9PdnAxSu12xbye0niYh+jIWRWxJgkxnB4PgE6efA0BG98rW9uOktEgR7ebodM4cIYdMgaXpVZsvwUFdA7cHvpu2nsS7/AM3AluXWfaFvdLKJI1URo9rrUhnD6x0DHGMEducAzpb+Iv0YkjL5YaAw1ZQKWGM54CRSe7WveKQbd26IGjiSGW4nl1FIo9IOlManZnZVRQWUZJ5sAM0BEJ9hXj3kMpgKiPaBlJToEjaEiVRICP27yaXXXrIHA4B4V12BurLEmzSbdUkhurl5iCmoJKtyASwPWzrj4Anszy4Smw3jjaF5p1a06NykguCselhj97UUZTqGGUkHPfwpNtnfG3hFsVeOXwmTREUlQKcAlm1swGkcBwz1mUdtAe977KVo457eMSXFvKssaFgmsEGOVNR4DVHI3PhkCo1tHdq5WOC3SMSKLaRZJo1g6Q3EzapS5nB0QuxLHo1LZ8wqX2+20e7ktQ0RMaKxxMhk1EnK9EMsoUaSWbHtxgHnXbam14bcDpZY0ZgdCs6oXKjOEBPWPmoCAHdK8kg6LT0bNsOG1LM6kdOrNqjOkk4xzYAjDc6+bW3Zubl7horQWYksIogC0XWeO51tGwjLqA0Y0ZIIwwyP3am1lvNbvDbSvLHCbmNHjjkkVGPSKrBQCesRqA4Up25tZLWIyuGbrKqog1O7uwVEQdrEkDmB3kCgIVb7KuoYriSK2uXmmMKaJvAhpCaszqkLLEzKpwNRy2EB4DhLt1bYRW6xLby26pkBJWR3btMjNG7glmJJJOSc1z2Pt9pZHhmtZ7aRUD/tNDIyEkZWSNmXIxxUkEZFerree3FtcXMUsc626O7iGRX9opYqSCQCQO2gHmim+bbVuhjWWaKJ5QCiPIqM2ccFBOW544UTbbtkk6J7iBZNQXQ0iq2plDBdJOclSDjuIoBwopivt67dI45UkSaOS4SAvHIrKrOTkswOAFxxpS23oSkcsUsMsckqxB1lTSWY4wrZw7Z4aRxPZQDpRSFNs25mNuJ4TOOcIkUyDAycpnUOHHlS6gCiiigCs97w++7n5xN+K1aErPe8Pvu5+cTfitVZFol5bs+87b5vD+GtFG7PvO2+bw/hrRVio5VnLaXukvy3+8a0bWctpe6S/Lf7xqki0TQth7lH8hfuikG9Vg88AjjALdPavxOOrDdQyP8A9KGl9h7lH8hfuikO9O1za2zTqqMweFAHfo1zNPHFlmCnSo6TJODyq5Uj43dnFydKqIDLO7BnWSIidZdTIhTpYpWaTDaXC4L456aQxbsXhidMABUt9CSyLKS9tcRzKkcwjEghwjL+01HLg4GDqkuyduOys9wbRVDRqpt52uRqkbSBITEmjiVAPHmeXb2ut6LWM4aXj+0wAjtnoXVJcaVOdLMAccsN4pwAwbQ2LdzStcdGEIlt5FiEoyyxRToyltJUODMHHAjKLxHth0tdhzxyx3IgVifCRJC8wbHhBgxLq0aQcQdZVH/ysQWOdT1LvJAhYvKnR/sdDLqcsZlYpwC4OrT1dJOfJwz7XeW2Mgh6XrkhfaMAHYKVjZ9OlJCGGEYhuI4UA1xbDmGxTZaV6fwF4dIPV6QwsgAPdk86b9sWTpHPczJFbdFBAsIVtWqW2laSL2qg6S5VFQdY62GOODNre4Dglc4DMvFSvFGKtwYAkZU4PIjBGQQaYl3nDbQWyWGTT0crGZgUUtEYwUjyOvjpBlhw5AZ44AVbu20kUMSunXfXLMwbIWWVukdRniRqdgO4IKR7wbPuFuYr21SOV0ilheF3MWpJGjcMj6WAYNEOBGCGPEYrnsPeeaW6NtNbCFjG0qgTCZ0VXVQLhVGImYMCuGYHDceFfd6t5JbaeCCKOBjMkz6p5vB1UQmIYzobJPS/ZQCa9tdpSQqzdEJDc6zHEULRQBCFSOWWMq0mrBLFRwZgMYBpBsPde5jNuZFX9ntK6uG64fEc8UwU5wNR1SgHgO04qRQ7xokMb3TRI8hbSkDNdAhWwShVNTADBY6cLniaR3G+0CXXQsy9EbSO5WVCZNSySunBUUnQAgYvyAPHA40Ay7C3PuIp4hK8zpDdTTowliEf7VpSCV6DpSxWUqyl8cSc8gHbb2x5zczTRwxTrPZi3w76OjKtK3HKnMbdLxxxyg4HPCTx3SNGJVYNGU1hl6wKkZDLjmCOPCo3srfMSrdyNbzotvIiKuhmlk6REZD0QGVLdIMA8gQW08cARf8AwPdCNEJkKybPtbaWOKWJMNDG6urGWF8xnXkFCDnPA8CJnvDsWSW3hWJgZreSGWPpCcO0PDS7AZ6ykjUBwJzjsrtufts3tpHctH0RcyAx6tWno5XjwTgZPU+2nmgIbfWG0L6C6inWG1SW3aKONZOnPSNnMjuEXCYwukAnBYnsFI9rbv3VytxJ0EUDNs2W1SJZA2t5MFSWCgCNMYXPH9o3Be2ek1HU3gcE5UMuTjsOOzjWnd39G1cfivGTLSoTqZ17DPtLd25zeKkMUwvLeOINI+noWSExlWGklo89caeOpm4DOabdt7qSLDfq4SQzy7O0MxGqVLVbYS6vq3OD3nvqbrt6PSSQwPdjn5jTBeXbSNqb6B2Adwrn33G6NKnmi1KT6e31/Bno2c5S8/JCHa27dxLNPNFHFIj39jcIGcKrR28CLJngdJ1LjkfNXaTdq5d2nKKhk2na3BiDhtEUEaI7EgAF20FiBns486cNl7SMRweKHmO7yinW42+g9qC3/SPz+ysltxu2qUt6ktX3X49SKlnUjLEVkjHrDfNdQSSAFYr6SUlXRU6N1mVTHGsYYtiRdRdichsZB4T+mLZ+2WeUK2ApyAB39nH6Ptp9retLyldQc6fRPBgq0pU3iQUUUVtGMKz3vD77ufnE34rVoSs97w++7n5xN+K1VkWiXluz7ztvm8P4a0Ubs+87b5vD+GtFWKjlWctpe6S/Lf7xrRtZy2l7pL8t/vGqSLRNC2HuUfyF+6Kbt7tmSXFq0UQjL9JA4EhKoehuIpSrEKxAIjI5HnTjYe5R/IX7opNtzaDQouhQ8kkiRxqTpGpzzY+KqgscccLwq5Ua12fdSQywvBZwCQBCYZGl6rHEhKtAg1BCdOcjPPhza12ZdQXVqkKxP0VndRq76lTo+ntOj1lVOJdK5I5MUb2ueq5bT2he2tvdSy+Dy9HbTSo6I0QDxISI5I2kYsDz1Kw5EYHAlwn3hiSQRusozIsXSGNhH0j40prIwclgoI4ZOM54UAy7P3PeEwqroyReBgE5DEWscqMcYwCS4IGe/lXPbG7F1NcCTpEKLdW8ylpphiOGaN2iEC/sg3UOJDqJzgge2D428sARJCWAeJ5QNJLBYygYMoydWqRU0gEljgClOy9rpOXULIjppLRyIY2AfOhsHmp0kAjIyrDmCAArty+DrCg6mxpJYadR0EkgcSuCR2EkZPMtd5sp3vre5BXRFBcRsMnUTM0JUgYxj9kc5PaOdNm1duTLdTRLc2VukUcT/wCYRmLdJ0mTqE6BQNHceddbbenXbC4I6LoreO5uEKlyInhkfTHxXrZTmRyHLJ4AcLDd66a6E1zLBiNJUV4FaKWYS6QDN2LpCjAXPEA5HKvEm4sbXFu0n+ZgjS41Ldu102uboNGjpQw0gQt2jBbhzNLLXepennilVgqXMcKSLGxQdLBbtGJH4gM0kxUch7XOMgnls/esaC9wyqAJSVSNiTovGgjC4YlmbCroCklm4c8UBx2/ugWkgltFSMQxSRdAs0timmV0fKvbcVwU4rpIbV2EA0ltN1bm2nE1qLYILJLfo5HlbD9PLKzByGYqOk4A8Ty6uAakR3hTRkR3BbWUMQiYurBdXWHJRpIOonByADk4pVs3aqTqjxhyjq51FdIUxsEZHzxV9RIxj9xu6gGvYW6i262w6e4ZreFIsCV0ifQpBZoQ2k5yTxzjA7qU7H2U8VzezMVK3EsToATkBLeKM6sjgdSHlnhinmigGPczY72lokEhUsrzsShJGJbiSReYB5OM8OeaeXkA5kDznFe6hm0o9Mrj/UfQeI/nXM4nfuzpqajnLx1wbFtQVaTWcD9tXaSdGwVwWIxwOefA/ZUYopXs+waU8OAHNu78zXkLq5rcRrRxHn0SR1qdOFvB8xJXRIWPJWPmBNSu02XHHyXJ724n/wAUtrq0fDcms1Z4fss/uas+IrPlRBnjI5gjzjFeKnZGedNt7sZH4qNDeTl9Iqlx4cqRWaUtvZ8iafEIt4ksEYjcqQw5ggj6Kl8O0Ym5OvmJx/OopdWzRtpYYP2HyiuNc+y4hVsJShr16p+xsVqEa6TyTtWB5EGvtRnduPMhPcv2k/8ANSavZ8Pu3dUVVccde+TkV6Xwp65yFZ73h993Pzib8Vq0JWe94ffdz84m/FatuRjiXluz7ztvm8P4a0Ubs+87b5vD+GtFWKjlWctpe6S/Lf7xrRtZy2l7pL8t/vGqSLRNC2HuUfyF+6K47Y2d08ejUUZWV0dcEq6MCpweBHDBHaCR212sPco/kL90Uoq5UjF9u9c3EU0dxdqekt5oVWGIwxjpl0mSRGlcyMOzrADJ4ZOQk2juS0tyJzLEdNzDOpaDXMvRSIxiWUyYWMhCMKoPW4k8Q0yooCM3G56OLpWfqzkaF0giL9oZm4NkPqnYucjBGlSOHFXu3sLwbWzC21PpB8HtxarhNWMjUzMcsebYHYBxy90ju9orGwTDO5GdCDUcd57h56ATJsRPCZbhwjmRYlAKAlei18Qx79fkxim7eDdmWc3PR3CxpdW3QSq0XSEYWVVaNta6fdeIIbIXhpPGnT11/wDwXH8A/VS21uFkQOpyDy7POCOw5qMgjsm68hkl/wAwvQTXMU8kfRdYmGO3VUWTXhQWtwWypyDgaTxPJdzTpwZuIyykJykF74XGxGriFYAEduDxGallFSCLbR3cuJ0UTXMMjCQsyPblrcqUChehEwY4xqBZ24s3DGArhuzsZrSGO3EiNGnTco+jJMkxdNIDaUVVZlIA48CNIGC80UAUUUUB8ZgBk8BUS2xOrylk4jAGe8jurtty4kLlG4L2AciOw+WmuvGcb4n8ZuhGOEnzz1yjr2dtp52+p1tYC7hBzJ/5NTK3gCKFXgB/7mmLdmLLO3cAPSf/ABUirpeHrWMKHxn1l/Zfya1/Vbnp2QUUUV6E0QooooBHtOyEqEfvDip8v5GogR2VO6iO2otMzeXB9I4/bXlvEdrHWNddc4f2Olw+o8uD+os3cuEUspOGYjGeRx2Z7+NSKoHUh3fuJGyDxQdp557vLUcD4n8trKP0a/Xn+Sb2261Ex7rPe8Pvu5+cTfitWhKz3vD77ufnE34rV6iRzol5bs+87b5vD+GtFG7PvO2+bw/hrRVio5VnLaXukvy3+8a0bWctpe6S/Lf7xqki0TQth7lH8hfuilFJ7D3KP5C/dFKKuVI/HtSVmUdLEhcyaFMTMcRsw4sHx+75K8LtZyqsJ4yG1acW8jE6cauAfPDIpxfYUBJOg5JJyGYYySTp49XOTyrpabJijbUiYOMDiSBnGcAnAzgVTDJGs7Ul+FH/AOrL+qnPZEKBNav0hfrNJ2sf6AcgOyl9NsllIjl4CgDHLxvkKT4yke1PfwwanGAcV2hN4X0XRfsse3wfFznVy58MV32B7gPlSfivRquvFt/43/RXfZlqY41QnJGSSOAyzFjjyZNF1IFVFFFWAUUUUAUUUUAk2lZCVcHgR7U9x/KoewwcVKtt3eiMge2bgP6n0fzqKV4zxFKl8eKivNjn9jr8PUtHnp2H3dduMg+Sf50/1D9lXXRyBjyPA+Y1Lwa6/AK6na6d4t/vzNS+g41c+p9oooruGmFFFFAFRTb75mPkAH2Z/rUnuJgilm5AVCp5SzFjzJJ9Neb8R14qlGl3bz/4jocPg3JyOljb9I4TOM9vm548tTG3hCKFUYAqFRSFSGHMHI+ipnaTh0DjtH/IrD4blS86x5/t/svxBS5Pt9ztWe94ffdz84m/FatCVnveH33c/OJvxWr1EjnRLy3Z9523zeH8NaKN2fedt83h/DWirFRyrOW0vdJflv8AeNaNrOW0vdJflv8AeNUkWiaFsPco/kL90UopPs/3KP5C/dFKKuVCiiigCiiigCiiigCiiigCiiigCiiigEl9s9JfbZyORB5f0pjvNiOmSpDAfQfRUnrxMOqR5D/Kube8Lt7lOUo4l6rkbFG5qU+SfIg1PWx9r6QEk5djd3kPkplFFeGtLupa1N6b/n6naq0o1I6yJ0rAjIOR3ivVQq2u3T2jEeTmPRypem35BzCH6D+deroeIreS/qJxf6/5+hy52FRPy8yTVzmnVBqYgDy1G5NuynlpHmH5mm+adnOWYk+X/wB4VS48RUYr+lFt+/JfktT4fNvzPAs2rtIynA4IOQ7/ACmkMaEkAcSTgDz15pVssftk+UPsrzDqTu7hOo+cml+/Y6KiqVN69hxtdgE8ZGx5F4n08qe7W2WNdKjA9NdqK97acPt7X/jjz9erOJVrzqfMwrPe8Pvu5+cTfitWhKz3vD76ufnE34rVtyMcS8t2fedt83h/DWijdn3nbfN4fw1oqxUcqoXfHZ5gvJ0I4Fy6+VZDqGPSR9Bq+qi2/W6ovIwyYE6Dqk8Aw7UY/aD2HzmqyWSUzpuDtxbm1RcjpYlCOvb1eCt5iBnz5HZUlrPMck9pNkF4ZU4dxHkIPAg/SDUrt/VOuQMNHC578MufPg49GKKRLRbdFVT7KM/wEPpb86PZRn+Ah9LfnTZEYZa1FVT7KM/wEPpb86PZRn+Ah9LfnTZDDLWoqqfZRn+Ah9LfnR7KM/wEPpb86bIYZa1FVT7KM/wEPpb86PZRn+Ah9LfnTZDDLWoqqfZRn+Ah9LfnR7KM/wABD6W/OmyGGWtRVU+yjP8AAQ+lvzo9lGf4CH0t+dNkMMtavhFVV7KM/wABD6W/Oj2UZ/gIfS3502QwywV2BF/qP0/+KZdrW6xyFV5YHl51GPZRn+Ah9LfnTVtr1QJH4iJBIRxOSVAHAYHMnzn01w+IcJhVpKFtTSlle3Ln3N2hcyjLNSTxgl5NFU/ebRllYPJIzMDkHONJ/wBIHBfoqf7rbxCdNMhCyoMt2BlH747vLXHv/D9a0oqqnt647flG3RvoVJa9PQkJNFV3vXvMZswxHEXa3Iv/APz/ADpBsfeOe3wA2tPEfiP/AKnmv8vJWWn4ZuZ0PiZSl/1fp9fX2Ky4hTU9e3qW7u5Gs81wjcREIcY4cXDk/ZpqQwbHjRg6lsjy8P5VT+wN+JIJbiRIkPTMhwxPV0KVAGOfCnv2UZ/gIfS35137fhtClCCnBbJLPLvj8mjUr1JN4bw8lrUVVPsoz/AQ+lvzrzJ6qFzjqwwg951H7NQrobI18Msjb210tYXmkPADqjtZv3VHlP5nsqhY43uJgBxklk/6pG4nzZOaUbW2vPdyBpXZ25KoHAZ7FUf8mrF9T3c5oCLm4GJSOoniA82b/URwx2AntPCPmJ6E4toQiKg5KoUeZRj+lFdaKuVCiiigEG1djQXA0zRK+ORI4jzMOI+g1GJfU6sXZlV5VI5qsgJX6GUn01Jt4ul8FuPB89N0EvRY59JobRjy6sVH7MbLQWrwiLWZFEJi4zMz8H1Feu3AkyavFYtyqMIZEqeplaEZE1wR3hkP/br77F9r8LcfxJ/bpln29JBbaYp3jMUE0xC9Aqcbi4CmRp8s6sY8aYlBGDlustSVdsTmVbfX15WinQqF6tt0eqVeI4/tIzHnmBcJ28aaonLEnsX2vwtx/En9uuU/qcWSY13Ey55anjXPmyld9zttzzvA7zqwmhZ5IWaIGJlC5ESoOkARiUYSFjkjiDwKje2BnvbMJBBO3Q3Z0TtoTGbbLZEUnEfJ7Tx72qGWJE9TK0IBE1wQeRDIR+HQnqZWhGRNcEd4ZDy4H/4692Oz54LiG3Eq26ztczvFAFZE0eDARxmSPgCSzMdIyZX4A4I4QbanSIAONVyJooCEQLHcLeSIpwANWUkDkHstnPaSWqGWdfYvtfhbj+JP7dfD6mVpkDprjJzgakycc8fs65NvJKLxFWd2Q3bW5RxAiHTrVgiDM5dSvtiVU8SF0kU3pt1v8vdyXYZzY3k7p0av4MwWEsgRdJIRsqVc6iUOWHHDVDLHb2L7X4W4/iT+3R7F9r8LcfxJ/bpRuZtiWS5uIJJHkCRQSDpGgZ1aVpgysbYBAMRqQOJGrmQRUxpqhlkG9i+1+FuP4k/t0exfa/C3H8Sf26nNFNUMsg3sX2vwtx/En9uj2L7X4W4/iT+3U5opqhlkG9i+1+FuP4k/t1X3qj7vR2U8ccTOwaPUdZBOdRHDCjhwq+qpz1a/fUH+x/3GrLRS3KyfIryiiitsoFFFFATj1Nd1or0T9K0i9GY8aCB7YPnOVPi1NfYvtfhbj+JP7dM/qH8rvzw/ykq0a06qW7MifIg3sX2vwtx/En9uukXqZWg5vO3nZR/JBU1orHqicsadkbt21txhhVW8c9Zv4myR9FO1FFSQFFFFAFFFFAFcI7ONXMixoHb2zhQGPnOMmu9FAJmsIjpzHGdOdPVHV1c9PDhntrqkCgghVBVdIIAGF4dUdw4Dh5BXSigOMVqiszqiqze2YKAW+URxP017aIEhiBqAIBxxAOMgHszgegV7ooDw0QJDEDIyAccQDjIB7M4HopLePDCgZwqqhLL1RwY5yVHjHUeXjGu15dpEpdyAB9vkHeai1rA99L0kmVhU9Ve/yfmfoqrfZEnwbVeV2khs0bJGXK5YlTlcnHMEcOPCva3FyCWFlGGOSTo4ksADk9uQBnzCpXFGFAVQABwAHDFe6av1BEbe4uo/aWcacMdVdPDOccOzJz9NKrTeKRZFjuIuj1cjx7e/PZUkqMb8Dqw/LP8AKoeUs5BJ6KKKuQFFFFAFU56tfvqD/Y/7jVcdU56tfvqD/Y/7jVkpfMQ+hXlAHZXW0tXldY40Z3Y4VVGSTV07i7gJaYnnxJcdnaseexe9v9Xo8uzOaiVSKRoq6d+/U9W5zPbBUn5svtVk7yfFfy9vb3imrm3aN2jkVkdThlYYIPlFITUkGsFo+ofyu/PD/KSrRqrvUP5Xfnh/lJVo1rVfmZZdAooorGSFFFFAFFFFAFNu8U7JbyMpwccx2ZIHCnKmnekf5WTzD+YqH0Ax2G72uJJWuHXUM4/8k0oXdYEZFy5A5n/001bSv43tIYlOXUjIweHBhzxg869bFvo44J43OlmzgYPHq47Bw499YvKWHNN11PAXTE+Tj/Wvh3ZXl4U3pH50ybt3KQzq8nVXSeOCeYwOQpZsvZsd1cTk506iwI4e2Y45juosPsBd/hpPjbekfqo/w0nxtvSP1Uq/wdB3yekflR/g6Dvk9I/Kra+xGTjButGWGqdpAP3cj8zUlhiCqFUAADAA7qjN1ukFGqB2DjiMnnjyjlSvd3bRkzFLwlXhx4asf1qVyfQD9Ue3yvnjjVUJXWSCRzwByB7KkNJr+xSZNDjI9BB7weyrSWUQQXd3aEiToAzEMwUqTnOeGfo50+b8e1h/3P6U47N3fhhbWoYt2FjnHmpu349rD/uf0rHhqPMnuSeiiispAUUUUAVVvqnbEmu7+CKBNTdBxJ4Ko6RuLnsH2nszVpV8x21aMtXkhkd3P3RhsU6vXlYdeUjif9K+Kvk9OakdFFQ228skKjO+W50N8mT1JgOpKBx+S4/eX7R2VJqKJtc0CvfUp2PNaveQzppYGHHarDEnWU9oqwqKKSeXkBRRRUAKKKKAKKKKAK+MoIwRkHmDX2igEEWx4FbUIkBHEHHKvs+yIXYs0SEnmcc/P30uoqMICS42ZC4AaNSFGBw5DuFdbW0SMaUUKPIMemu1FTgBRRRQBTFt/YfSHpYjplXjnlqxy8x8tPtFQ1kEVt96Gj6lxEwcdo4Z+j8q7f4wi+Dk+z86kTIDzANfOiXxR6KjD9SSPf4wi+Dk+z86b728a+kjjjRgitksezvJ7uFTHol8UeivSqByGKjVvqwfaKKKuQFFFFAFFFFAFFFFAFFFFAFFFFAFFFFAFFFFAFFFFA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" y="1916832"/>
            <a:ext cx="846718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3563888" y="545625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Seis diferentes tipos de servicio [1]</a:t>
            </a:r>
            <a:endParaRPr lang="es-MX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3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Es el modelo de ejecución que siguen todas las aplicaciones de red.</a:t>
            </a:r>
          </a:p>
          <a:p>
            <a:pPr algn="just"/>
            <a:endParaRPr lang="es-MX" dirty="0" smtClean="0">
              <a:solidFill>
                <a:schemeClr val="bg1"/>
              </a:solidFill>
            </a:endParaRP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Un SERVIDOR es un proceso que se está ejecutando en un nodo de la red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Su función es gestionar el acceso a un determinado recurso.</a:t>
            </a:r>
          </a:p>
          <a:p>
            <a:pPr lvl="1" algn="just"/>
            <a:endParaRPr lang="es-MX" dirty="0" smtClean="0">
              <a:solidFill>
                <a:schemeClr val="bg1"/>
              </a:solidFill>
            </a:endParaRP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Un CLIENTE es un proceso que se ejecuta en el mismo o diferente nodo y realiza peticiones al servidor.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Las peticiones están originadas por la necesidad de acceder al recurso que gestiona el servidor.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43</a:t>
            </a:fld>
            <a:endParaRPr lang="es-MX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096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/>
              <a:t>1.2  Modelo Cliente-Servidor</a:t>
            </a:r>
            <a:endParaRPr lang="es-MX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316878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MODELO CLIENTE/SERVIDOR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La comunicación entre cliente y servidor puede ser orientada a la conexión o bien sin conexión.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44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270922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SERVIDOR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Está continuamente esperando peticiones de servicio.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Cuando se produce una petición, el servidor despierta y atiende al cliente.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Cuando el servicio concluye, el servidor vuelve al estado de espera.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45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120028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SERVIDOR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De acuerdo con la forma de prestar servicio , se pueden considerar 2 tipos de servidores:</a:t>
            </a:r>
          </a:p>
          <a:p>
            <a:pPr marL="0" indent="0" algn="just">
              <a:buNone/>
            </a:pPr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46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pic>
        <p:nvPicPr>
          <p:cNvPr id="1026" name="Picture 2" descr="http://estaticos.muyinteresante.es/rcs/articles/2790/multitarea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302099"/>
            <a:ext cx="2664296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251520" y="2924944"/>
            <a:ext cx="5832648" cy="3312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 smtClean="0">
                <a:solidFill>
                  <a:srgbClr val="92D050"/>
                </a:solidFill>
              </a:rPr>
              <a:t>SERVIDORES INTERACTIVOS</a:t>
            </a:r>
            <a:r>
              <a:rPr lang="es-MX" dirty="0" smtClean="0"/>
              <a:t>: El servidor no solo recoge la petición de servicio, sino que él mismo se encarga de atenderla.</a:t>
            </a:r>
          </a:p>
          <a:p>
            <a:pPr lvl="1" algn="just"/>
            <a:r>
              <a:rPr lang="es-MX" dirty="0" smtClean="0"/>
              <a:t>Inconveniente: Si el servidor es lento en atender a los clientes y hay una demanda de servicio muy elevada, se van a originar tiempos de espera muy grandes.</a:t>
            </a:r>
          </a:p>
          <a:p>
            <a:pPr algn="just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50999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SERVIDOR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55777" y="1600199"/>
            <a:ext cx="6264696" cy="482351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dirty="0" smtClean="0">
                <a:solidFill>
                  <a:srgbClr val="92D050"/>
                </a:solidFill>
              </a:rPr>
              <a:t>SERVIDORES CONCURRENTES</a:t>
            </a:r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El servidor recoge cada un de las peticiones de servicio y crea otros procesos para que se encarguen de atenderlas.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Este tipo de servidores solo es aplicable en sistemas multiproceso.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Ventaja: El servidor puede recoger peticiones a muy alta velocidad, porque esta descargado de la tarea de atención al cliente.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En aplicaciones donde los tiempos de servicio son variables, es recomendable implementar este tipo de servidores.</a:t>
            </a:r>
          </a:p>
          <a:p>
            <a:pPr algn="just"/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47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pic>
        <p:nvPicPr>
          <p:cNvPr id="2050" name="Picture 2" descr="http://www.elfinancierocr.com/negocios/Gerencia-delegar-gestion-liderazgo_ELFIMA20140814_001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204864"/>
            <a:ext cx="250452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3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SERVIDOR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Su papel es </a:t>
            </a:r>
            <a:r>
              <a:rPr lang="es-MX" u="sng" dirty="0" smtClean="0">
                <a:solidFill>
                  <a:schemeClr val="bg1"/>
                </a:solidFill>
              </a:rPr>
              <a:t>pasivo</a:t>
            </a:r>
            <a:r>
              <a:rPr lang="es-MX" dirty="0" smtClean="0">
                <a:solidFill>
                  <a:schemeClr val="bg1"/>
                </a:solidFill>
              </a:rPr>
              <a:t> en el establecimiento de la comunicación.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Para esto dispone de un socket de escucha, enlazado al puerto TCP correspondiente al servicio, sobre el que espera las peticiones de conexión.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Cuando llega al sistema una petición de este tipo, se despierta el proceso servidor y se crea un </a:t>
            </a:r>
            <a:r>
              <a:rPr lang="es-MX" b="1" dirty="0" smtClean="0">
                <a:solidFill>
                  <a:schemeClr val="bg1"/>
                </a:solidFill>
              </a:rPr>
              <a:t>nuevo socket</a:t>
            </a:r>
            <a:r>
              <a:rPr lang="es-MX" dirty="0" smtClean="0">
                <a:solidFill>
                  <a:schemeClr val="bg1"/>
                </a:solidFill>
              </a:rPr>
              <a:t>, que se llama </a:t>
            </a:r>
            <a:r>
              <a:rPr lang="es-MX" i="1" dirty="0" smtClean="0">
                <a:solidFill>
                  <a:schemeClr val="bg1"/>
                </a:solidFill>
              </a:rPr>
              <a:t>socket de servicio</a:t>
            </a:r>
            <a:r>
              <a:rPr lang="es-MX" dirty="0" smtClean="0">
                <a:solidFill>
                  <a:schemeClr val="bg1"/>
                </a:solidFill>
              </a:rPr>
              <a:t>, el cual se conecta al cliente.</a:t>
            </a:r>
          </a:p>
          <a:p>
            <a:pPr lvl="1" algn="just"/>
            <a:endParaRPr lang="es-MX" dirty="0" smtClean="0">
              <a:solidFill>
                <a:schemeClr val="bg1"/>
              </a:solidFill>
            </a:endParaRPr>
          </a:p>
          <a:p>
            <a:pPr algn="just"/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48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177223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SERVIDOR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Entonces el servidor podrá: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Delegar el trabajo necesario para la realización del servicio a un nuevo proceso (creado por </a:t>
            </a:r>
            <a:r>
              <a:rPr lang="es-MX" dirty="0" err="1" smtClean="0">
                <a:solidFill>
                  <a:schemeClr val="bg1"/>
                </a:solidFill>
              </a:rPr>
              <a:t>fork</a:t>
            </a:r>
            <a:r>
              <a:rPr lang="es-MX" dirty="0" smtClean="0">
                <a:solidFill>
                  <a:schemeClr val="bg1"/>
                </a:solidFill>
              </a:rPr>
              <a:t>), que utilizará entonces la conexión.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Volverá al socket de escucha.</a:t>
            </a:r>
          </a:p>
          <a:p>
            <a:pPr algn="just"/>
            <a:endParaRPr lang="es-MX" dirty="0" smtClean="0">
              <a:solidFill>
                <a:schemeClr val="bg1"/>
              </a:solidFill>
            </a:endParaRPr>
          </a:p>
          <a:p>
            <a:pPr lvl="1" algn="just"/>
            <a:endParaRPr lang="es-MX" dirty="0" smtClean="0">
              <a:solidFill>
                <a:schemeClr val="bg1"/>
              </a:solidFill>
            </a:endParaRPr>
          </a:p>
          <a:p>
            <a:pPr algn="just"/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49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363299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5</a:t>
            </a:fld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11" y="923925"/>
            <a:ext cx="62484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024167" y="5877272"/>
            <a:ext cx="3276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Figura 1. Capas, protocolos e interfaces [1]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6" name="5 Elipse"/>
          <p:cNvSpPr/>
          <p:nvPr/>
        </p:nvSpPr>
        <p:spPr>
          <a:xfrm>
            <a:off x="7668344" y="2367857"/>
            <a:ext cx="1475656" cy="64807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smtClean="0">
                <a:solidFill>
                  <a:schemeClr val="tx1"/>
                </a:solidFill>
              </a:rPr>
              <a:t>Comunicación virtual</a:t>
            </a:r>
            <a:endParaRPr lang="es-MX" sz="1100" b="1" dirty="0">
              <a:solidFill>
                <a:schemeClr val="tx1"/>
              </a:solidFill>
            </a:endParaRPr>
          </a:p>
        </p:txBody>
      </p:sp>
      <p:cxnSp>
        <p:nvCxnSpPr>
          <p:cNvPr id="11" name="10 Conector angular"/>
          <p:cNvCxnSpPr>
            <a:stCxn id="6" idx="2"/>
          </p:cNvCxnSpPr>
          <p:nvPr/>
        </p:nvCxnSpPr>
        <p:spPr>
          <a:xfrm rot="10800000" flipV="1">
            <a:off x="6444208" y="2691893"/>
            <a:ext cx="1224136" cy="377066"/>
          </a:xfrm>
          <a:prstGeom prst="bentConnector3">
            <a:avLst>
              <a:gd name="adj1" fmla="val 100377"/>
            </a:avLst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Elipse"/>
          <p:cNvSpPr/>
          <p:nvPr/>
        </p:nvSpPr>
        <p:spPr>
          <a:xfrm>
            <a:off x="62017" y="4869160"/>
            <a:ext cx="1418193" cy="64807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smtClean="0">
                <a:solidFill>
                  <a:schemeClr val="tx1"/>
                </a:solidFill>
              </a:rPr>
              <a:t>Comunicación real</a:t>
            </a:r>
            <a:endParaRPr lang="es-MX" sz="1100" b="1" dirty="0">
              <a:solidFill>
                <a:schemeClr val="tx1"/>
              </a:solidFill>
            </a:endParaRPr>
          </a:p>
        </p:txBody>
      </p:sp>
      <p:cxnSp>
        <p:nvCxnSpPr>
          <p:cNvPr id="21" name="20 Conector angular"/>
          <p:cNvCxnSpPr>
            <a:stCxn id="20" idx="6"/>
          </p:cNvCxnSpPr>
          <p:nvPr/>
        </p:nvCxnSpPr>
        <p:spPr>
          <a:xfrm>
            <a:off x="1480210" y="5193196"/>
            <a:ext cx="2155686" cy="12700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50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CLIENTE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Es la entidad </a:t>
            </a:r>
            <a:r>
              <a:rPr lang="es-MX" u="sng" dirty="0" smtClean="0">
                <a:solidFill>
                  <a:schemeClr val="bg1"/>
                </a:solidFill>
              </a:rPr>
              <a:t>activa</a:t>
            </a:r>
            <a:r>
              <a:rPr lang="es-MX" dirty="0" smtClean="0">
                <a:solidFill>
                  <a:schemeClr val="bg1"/>
                </a:solidFill>
              </a:rPr>
              <a:t> en el establecimiento de una conexión, puesto que es el que toma la iniciativa de la demanda de conexión a un servidor.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Esta demanda se realiza por medio de la primitiva </a:t>
            </a:r>
            <a:r>
              <a:rPr lang="es-MX" b="1" dirty="0" err="1" smtClean="0">
                <a:solidFill>
                  <a:schemeClr val="bg1"/>
                </a:solidFill>
              </a:rPr>
              <a:t>connect</a:t>
            </a:r>
            <a:r>
              <a:rPr lang="es-MX" b="1" dirty="0" smtClean="0">
                <a:solidFill>
                  <a:schemeClr val="bg1"/>
                </a:solidFill>
              </a:rPr>
              <a:t>() </a:t>
            </a:r>
            <a:r>
              <a:rPr lang="es-MX" dirty="0" smtClean="0">
                <a:solidFill>
                  <a:schemeClr val="bg1"/>
                </a:solidFill>
              </a:rPr>
              <a:t>solicitando el establecimiento de una conexión que será conocida por los dos extremos.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Además el cliente está informado del éxito o el fracaso del establecimiento de la conexión.</a:t>
            </a:r>
          </a:p>
          <a:p>
            <a:pPr algn="just"/>
            <a:endParaRPr lang="es-MX" dirty="0" smtClean="0">
              <a:solidFill>
                <a:schemeClr val="bg1"/>
              </a:solidFill>
            </a:endParaRPr>
          </a:p>
          <a:p>
            <a:pPr lvl="1" algn="just"/>
            <a:endParaRPr lang="es-MX" dirty="0" smtClean="0">
              <a:solidFill>
                <a:schemeClr val="bg1"/>
              </a:solidFill>
            </a:endParaRPr>
          </a:p>
          <a:p>
            <a:pPr algn="just"/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50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174164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Comunicación entre procesos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51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pic>
        <p:nvPicPr>
          <p:cNvPr id="3074" name="Picture 2" descr="http://www.muycomputerpro.com/wp-content/uploads/2012/04/comunicac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7095055" cy="41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9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Comunicación entre procesos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Sistemas </a:t>
            </a:r>
            <a:r>
              <a:rPr lang="es-MX" dirty="0" smtClean="0"/>
              <a:t>en red</a:t>
            </a:r>
            <a:r>
              <a:rPr lang="es-MX" dirty="0" smtClean="0">
                <a:solidFill>
                  <a:schemeClr val="bg1"/>
                </a:solidFill>
              </a:rPr>
              <a:t> requieren dar soporte a la comunicación entre procesos</a:t>
            </a:r>
          </a:p>
          <a:p>
            <a:pPr lvl="1" algn="just"/>
            <a:r>
              <a:rPr lang="es-MX" dirty="0" smtClean="0"/>
              <a:t>Permite que 2 procesos colaboren en una tarea</a:t>
            </a:r>
            <a:endParaRPr lang="es-MX" dirty="0" smtClean="0">
              <a:solidFill>
                <a:schemeClr val="bg1"/>
              </a:solidFill>
            </a:endParaRPr>
          </a:p>
          <a:p>
            <a:pPr algn="just"/>
            <a:r>
              <a:rPr lang="es-MX" dirty="0" smtClean="0"/>
              <a:t>Comunicación entre procesos en una misma máquina</a:t>
            </a:r>
          </a:p>
          <a:p>
            <a:pPr lvl="1" algn="just"/>
            <a:r>
              <a:rPr lang="es-MX" dirty="0" smtClean="0"/>
              <a:t>Pipes, memoria compartida, señales, semáforos, etc.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Comunicación entre procesos en máquinas distintas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52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89476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Comunicación entre procesos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pPr lvl="1"/>
            <a:r>
              <a:rPr lang="es-MX" dirty="0" smtClean="0"/>
              <a:t>Intercambio de mensajes (emisor-receptor(es))</a:t>
            </a:r>
          </a:p>
          <a:p>
            <a:pPr lvl="2"/>
            <a:r>
              <a:rPr lang="es-MX" dirty="0" smtClean="0">
                <a:solidFill>
                  <a:schemeClr val="bg1"/>
                </a:solidFill>
              </a:rPr>
              <a:t>Uno a uno (</a:t>
            </a:r>
            <a:r>
              <a:rPr lang="es-MX" dirty="0" err="1" smtClean="0">
                <a:solidFill>
                  <a:schemeClr val="bg1"/>
                </a:solidFill>
              </a:rPr>
              <a:t>unicast</a:t>
            </a:r>
            <a:r>
              <a:rPr lang="es-MX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s-MX" dirty="0" smtClean="0"/>
              <a:t>Uno a muchos (</a:t>
            </a:r>
            <a:r>
              <a:rPr lang="es-MX" dirty="0" err="1" smtClean="0"/>
              <a:t>multicast</a:t>
            </a:r>
            <a:r>
              <a:rPr lang="es-MX" dirty="0" smtClean="0"/>
              <a:t>)</a:t>
            </a:r>
            <a:endParaRPr lang="es-MX" dirty="0" smtClean="0">
              <a:solidFill>
                <a:schemeClr val="bg1"/>
              </a:solidFill>
            </a:endParaRPr>
          </a:p>
          <a:p>
            <a:r>
              <a:rPr lang="es-MX" dirty="0" smtClean="0"/>
              <a:t>Esquema típico: mecanismo </a:t>
            </a:r>
            <a:r>
              <a:rPr lang="es-MX" u="sng" dirty="0" smtClean="0"/>
              <a:t>petición-respuesta</a:t>
            </a:r>
          </a:p>
          <a:p>
            <a:pPr lvl="1"/>
            <a:r>
              <a:rPr lang="es-MX" dirty="0" smtClean="0"/>
              <a:t>Distintos niveles de abstracción</a:t>
            </a:r>
          </a:p>
          <a:p>
            <a:pPr lvl="1"/>
            <a:r>
              <a:rPr lang="es-MX" dirty="0" smtClean="0"/>
              <a:t>Ejemplos: interfaz sockets, mecanismos RPC (llamada a procedimiento remoto)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53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1914622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496" y="1556792"/>
            <a:ext cx="2448272" cy="648072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¿Qué es…?</a:t>
            </a:r>
            <a:endParaRPr lang="es-MX" sz="3600" b="1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54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4" name="3 Recortar rectángulo de esquina diagonal"/>
          <p:cNvSpPr/>
          <p:nvPr/>
        </p:nvSpPr>
        <p:spPr>
          <a:xfrm>
            <a:off x="1619672" y="2204864"/>
            <a:ext cx="5832648" cy="3960440"/>
          </a:xfrm>
          <a:prstGeom prst="snip2Diag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 smtClean="0">
                <a:solidFill>
                  <a:schemeClr val="tx1"/>
                </a:solidFill>
              </a:rPr>
              <a:t>Primitiva de servicio: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</a:rPr>
              <a:t>Un servicio está definido por un conjunto de operaciones  más sencillas llamadas PRIMITIVAS.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</a:rPr>
              <a:t>En general, las primitivas se utilizan para realizar alguna acción  o para informar de un suceso ocurrido en una entidad par.</a:t>
            </a:r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74848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/>
              <a:t>Sincronización en mecanismos de paso de mensajes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568269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Sincronización en mecanismos de paso de mensajes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Conceptualmente todo mecanismo de paso de mensajes contará con las siguientes primitivas básicas:</a:t>
            </a:r>
          </a:p>
          <a:p>
            <a:pPr lvl="1"/>
            <a:r>
              <a:rPr lang="es-MX" u="sng" dirty="0" smtClean="0"/>
              <a:t>Enviar</a:t>
            </a:r>
            <a:r>
              <a:rPr lang="es-MX" dirty="0" smtClean="0"/>
              <a:t>: proceso emisor transmite datos a un proceso receptor.</a:t>
            </a:r>
          </a:p>
          <a:p>
            <a:pPr lvl="1"/>
            <a:r>
              <a:rPr lang="es-MX" u="sng" dirty="0" smtClean="0"/>
              <a:t>Recibir</a:t>
            </a:r>
            <a:r>
              <a:rPr lang="es-MX" dirty="0" smtClean="0"/>
              <a:t>: proceso receptor acepta los datos de un emisor.</a:t>
            </a:r>
          </a:p>
          <a:p>
            <a:pPr lvl="1"/>
            <a:r>
              <a:rPr lang="es-MX" u="sng" dirty="0" smtClean="0"/>
              <a:t>Iniciar conexión</a:t>
            </a:r>
            <a:r>
              <a:rPr lang="es-MX" dirty="0" smtClean="0"/>
              <a:t>: (opcional, en sistemas orientados a conexión) un proceso indica que desea iniciar una conexión con otro</a:t>
            </a:r>
          </a:p>
          <a:p>
            <a:pPr lvl="2"/>
            <a:r>
              <a:rPr lang="es-MX" dirty="0" smtClean="0"/>
              <a:t>Proceso activo, típica mente un cliente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55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406406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Sincronización en mecanismos de paso de mensajes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pPr lvl="1"/>
            <a:r>
              <a:rPr lang="es-MX" u="sng" dirty="0" smtClean="0"/>
              <a:t>Esperar conexión</a:t>
            </a:r>
            <a:r>
              <a:rPr lang="es-MX" dirty="0" smtClean="0"/>
              <a:t>: (opcional, en sistemas orientados a conexión) un proceso indica que está dispuesto a recibir conexiones</a:t>
            </a:r>
          </a:p>
          <a:p>
            <a:pPr lvl="2"/>
            <a:r>
              <a:rPr lang="es-MX" dirty="0" smtClean="0"/>
              <a:t>Proceso pasivo, típicamente un servidor</a:t>
            </a:r>
          </a:p>
          <a:p>
            <a:pPr lvl="1"/>
            <a:r>
              <a:rPr lang="es-MX" u="sng" dirty="0" smtClean="0"/>
              <a:t>Aceptar conexión</a:t>
            </a:r>
            <a:r>
              <a:rPr lang="es-MX" dirty="0" smtClean="0"/>
              <a:t>: </a:t>
            </a:r>
            <a:r>
              <a:rPr lang="es-MX" dirty="0"/>
              <a:t>(opcional, en sistemas orientados a conexión) </a:t>
            </a:r>
            <a:r>
              <a:rPr lang="es-MX" dirty="0" smtClean="0"/>
              <a:t>un proceso acepta la comunicación con otro</a:t>
            </a:r>
          </a:p>
          <a:p>
            <a:pPr lvl="2"/>
            <a:r>
              <a:rPr lang="es-MX" dirty="0" smtClean="0"/>
              <a:t>Proceso pasivo, típicamente un servidor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56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15964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Sincronización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91264" cy="4866927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Para asegurar el establecimiento de la conexión: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Para asegurar la transferencia de un mensaje:</a:t>
            </a:r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endParaRPr lang="es-MX" sz="2000" dirty="0" smtClean="0"/>
          </a:p>
          <a:p>
            <a:pPr algn="just"/>
            <a:r>
              <a:rPr lang="es-MX" dirty="0" smtClean="0"/>
              <a:t>Esquemas de </a:t>
            </a:r>
            <a:r>
              <a:rPr lang="es-MX" dirty="0" err="1" smtClean="0"/>
              <a:t>petición+respuesta</a:t>
            </a:r>
            <a:r>
              <a:rPr lang="es-MX" dirty="0" smtClean="0"/>
              <a:t> (2 mensajes):</a:t>
            </a:r>
          </a:p>
          <a:p>
            <a:pPr algn="just"/>
            <a:endParaRPr lang="es-MX" dirty="0" smtClean="0"/>
          </a:p>
          <a:p>
            <a:pPr algn="just"/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57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4" name="3 Redondear rectángulo de esquina diagonal"/>
          <p:cNvSpPr/>
          <p:nvPr/>
        </p:nvSpPr>
        <p:spPr>
          <a:xfrm>
            <a:off x="1435879" y="2708920"/>
            <a:ext cx="2488049" cy="576064"/>
          </a:xfrm>
          <a:prstGeom prst="round2DiagRect">
            <a:avLst/>
          </a:prstGeom>
          <a:solidFill>
            <a:srgbClr val="29D1E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INICIAR CONEXIÓN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8" name="7 Redondear rectángulo de esquina diagonal"/>
          <p:cNvSpPr/>
          <p:nvPr/>
        </p:nvSpPr>
        <p:spPr>
          <a:xfrm>
            <a:off x="5180295" y="2708920"/>
            <a:ext cx="2488049" cy="576064"/>
          </a:xfrm>
          <a:prstGeom prst="round2DiagRect">
            <a:avLst/>
          </a:prstGeom>
          <a:solidFill>
            <a:srgbClr val="29D1E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ACEPTAR CONEXIÓN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9" name="8 Redondear rectángulo de esquina diagonal"/>
          <p:cNvSpPr/>
          <p:nvPr/>
        </p:nvSpPr>
        <p:spPr>
          <a:xfrm>
            <a:off x="1403648" y="3861048"/>
            <a:ext cx="2488049" cy="576064"/>
          </a:xfrm>
          <a:prstGeom prst="round2DiagRect">
            <a:avLst/>
          </a:prstGeom>
          <a:solidFill>
            <a:srgbClr val="29D1E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ENVIAR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0" name="9 Redondear rectángulo de esquina diagonal"/>
          <p:cNvSpPr/>
          <p:nvPr/>
        </p:nvSpPr>
        <p:spPr>
          <a:xfrm>
            <a:off x="5180295" y="3861048"/>
            <a:ext cx="2488049" cy="576064"/>
          </a:xfrm>
          <a:prstGeom prst="round2DiagRect">
            <a:avLst/>
          </a:prstGeom>
          <a:solidFill>
            <a:srgbClr val="29D1E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RECIBIR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1" name="10 Redondear rectángulo de esquina diagonal"/>
          <p:cNvSpPr/>
          <p:nvPr/>
        </p:nvSpPr>
        <p:spPr>
          <a:xfrm>
            <a:off x="1403648" y="5589240"/>
            <a:ext cx="2488049" cy="576064"/>
          </a:xfrm>
          <a:prstGeom prst="round2DiagRect">
            <a:avLst/>
          </a:prstGeom>
          <a:solidFill>
            <a:srgbClr val="29D1E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ENVIAR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2" name="11 Redondear rectángulo de esquina diagonal"/>
          <p:cNvSpPr/>
          <p:nvPr/>
        </p:nvSpPr>
        <p:spPr>
          <a:xfrm>
            <a:off x="5148064" y="5589240"/>
            <a:ext cx="2488049" cy="576064"/>
          </a:xfrm>
          <a:prstGeom prst="round2DiagRect">
            <a:avLst/>
          </a:prstGeom>
          <a:solidFill>
            <a:srgbClr val="29D1E3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RECIBIR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16" name="15 Conector recto de flecha"/>
          <p:cNvCxnSpPr>
            <a:stCxn id="4" idx="0"/>
            <a:endCxn id="8" idx="2"/>
          </p:cNvCxnSpPr>
          <p:nvPr/>
        </p:nvCxnSpPr>
        <p:spPr>
          <a:xfrm>
            <a:off x="3923928" y="2996952"/>
            <a:ext cx="1256367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9" idx="0"/>
            <a:endCxn id="10" idx="2"/>
          </p:cNvCxnSpPr>
          <p:nvPr/>
        </p:nvCxnSpPr>
        <p:spPr>
          <a:xfrm>
            <a:off x="3891697" y="4149080"/>
            <a:ext cx="1288598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3859466" y="5733256"/>
            <a:ext cx="1288598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3859466" y="6021288"/>
            <a:ext cx="1288598" cy="0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¿Qué es un socket?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3" name="22 Redondear rectángulo de esquina diagonal"/>
          <p:cNvSpPr/>
          <p:nvPr/>
        </p:nvSpPr>
        <p:spPr>
          <a:xfrm>
            <a:off x="683568" y="2276872"/>
            <a:ext cx="2376264" cy="316835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23 Proceso alternativo"/>
          <p:cNvSpPr/>
          <p:nvPr/>
        </p:nvSpPr>
        <p:spPr>
          <a:xfrm>
            <a:off x="899592" y="2708920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25" name="24 Proceso alternativo"/>
          <p:cNvSpPr/>
          <p:nvPr/>
        </p:nvSpPr>
        <p:spPr>
          <a:xfrm>
            <a:off x="899592" y="3645024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>
                <a:solidFill>
                  <a:schemeClr val="tx1"/>
                </a:solidFill>
              </a:rPr>
              <a:t>    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26" name="25 Proceso alternativo"/>
          <p:cNvSpPr/>
          <p:nvPr/>
        </p:nvSpPr>
        <p:spPr>
          <a:xfrm>
            <a:off x="899592" y="4581128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331640" y="2276872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solidFill>
                  <a:schemeClr val="bg1">
                    <a:lumMod val="50000"/>
                  </a:schemeClr>
                </a:solidFill>
              </a:rPr>
              <a:t>Aplicación</a:t>
            </a:r>
            <a:endParaRPr lang="es-MX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27 Redondear rectángulo de esquina diagonal"/>
          <p:cNvSpPr/>
          <p:nvPr/>
        </p:nvSpPr>
        <p:spPr>
          <a:xfrm>
            <a:off x="5868144" y="2276872"/>
            <a:ext cx="2376264" cy="3168352"/>
          </a:xfrm>
          <a:prstGeom prst="round2DiagRect">
            <a:avLst>
              <a:gd name="adj1" fmla="val 0"/>
              <a:gd name="adj2" fmla="val 1780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Proceso alternativo"/>
          <p:cNvSpPr/>
          <p:nvPr/>
        </p:nvSpPr>
        <p:spPr>
          <a:xfrm>
            <a:off x="6084168" y="2708920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30" name="29 Proceso alternativo"/>
          <p:cNvSpPr/>
          <p:nvPr/>
        </p:nvSpPr>
        <p:spPr>
          <a:xfrm>
            <a:off x="6084168" y="3645024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>
                <a:solidFill>
                  <a:schemeClr val="tx1"/>
                </a:solidFill>
              </a:rPr>
              <a:t>        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31" name="30 Proceso alternativo"/>
          <p:cNvSpPr/>
          <p:nvPr/>
        </p:nvSpPr>
        <p:spPr>
          <a:xfrm>
            <a:off x="6084168" y="4581128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6516216" y="2276872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solidFill>
                  <a:schemeClr val="bg1">
                    <a:lumMod val="50000"/>
                  </a:schemeClr>
                </a:solidFill>
              </a:rPr>
              <a:t>Aplicación</a:t>
            </a:r>
            <a:endParaRPr lang="es-MX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58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852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¿Qué es un socket?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3" name="22 Redondear rectángulo de esquina diagonal"/>
          <p:cNvSpPr/>
          <p:nvPr/>
        </p:nvSpPr>
        <p:spPr>
          <a:xfrm>
            <a:off x="683568" y="2276872"/>
            <a:ext cx="2376264" cy="3168352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23 Proceso alternativo"/>
          <p:cNvSpPr/>
          <p:nvPr/>
        </p:nvSpPr>
        <p:spPr>
          <a:xfrm>
            <a:off x="899592" y="2708920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25" name="24 Proceso alternativo"/>
          <p:cNvSpPr/>
          <p:nvPr/>
        </p:nvSpPr>
        <p:spPr>
          <a:xfrm>
            <a:off x="899592" y="3645024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>
                <a:solidFill>
                  <a:schemeClr val="tx1"/>
                </a:solidFill>
              </a:rPr>
              <a:t>    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26" name="25 Proceso alternativo"/>
          <p:cNvSpPr/>
          <p:nvPr/>
        </p:nvSpPr>
        <p:spPr>
          <a:xfrm>
            <a:off x="899592" y="4581128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331640" y="2276872"/>
            <a:ext cx="1063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Aplicación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27 Redondear rectángulo de esquina diagonal"/>
          <p:cNvSpPr/>
          <p:nvPr/>
        </p:nvSpPr>
        <p:spPr>
          <a:xfrm>
            <a:off x="5868144" y="2276872"/>
            <a:ext cx="2376264" cy="3168352"/>
          </a:xfrm>
          <a:prstGeom prst="round2DiagRect">
            <a:avLst>
              <a:gd name="adj1" fmla="val 0"/>
              <a:gd name="adj2" fmla="val 17804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Proceso alternativo"/>
          <p:cNvSpPr/>
          <p:nvPr/>
        </p:nvSpPr>
        <p:spPr>
          <a:xfrm>
            <a:off x="6084168" y="2708920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30" name="29 Proceso alternativo"/>
          <p:cNvSpPr/>
          <p:nvPr/>
        </p:nvSpPr>
        <p:spPr>
          <a:xfrm>
            <a:off x="6084168" y="3645024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>
                <a:solidFill>
                  <a:schemeClr val="tx1"/>
                </a:solidFill>
              </a:rPr>
              <a:t>        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31" name="30 Proceso alternativo"/>
          <p:cNvSpPr/>
          <p:nvPr/>
        </p:nvSpPr>
        <p:spPr>
          <a:xfrm>
            <a:off x="6084168" y="4581128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6516216" y="2276872"/>
            <a:ext cx="1063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Aplicación</a:t>
            </a:r>
            <a:endParaRPr lang="es-MX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1462970" y="400506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Cliente</a:t>
            </a:r>
            <a:endParaRPr lang="es-MX" sz="12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4005064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Servidor</a:t>
            </a:r>
            <a:endParaRPr lang="es-MX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59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999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MX" u="sng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Arquitectura de red</a:t>
            </a:r>
            <a:r>
              <a:rPr lang="es-MX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: </a:t>
            </a:r>
            <a:r>
              <a:rPr lang="es-MX" dirty="0" smtClean="0"/>
              <a:t>Conjunto de capas y protocolos</a:t>
            </a:r>
          </a:p>
          <a:p>
            <a:pPr lvl="1" algn="just"/>
            <a:r>
              <a:rPr lang="es-MX" dirty="0" smtClean="0"/>
              <a:t>Su especificación debe contener información suficiente para permitir que un implementador escriba el programa o construya el hardware para cada capa de modo que se cumpla correctamente con el protocolo apropiado.</a:t>
            </a:r>
          </a:p>
          <a:p>
            <a:pPr lvl="1" algn="just"/>
            <a:r>
              <a:rPr lang="es-MX" dirty="0" smtClean="0"/>
              <a:t>Ni los detalles de implementación, ni las especificaciones de las interfaces  son parte de la arquitectura porque están ocultas en las máquinas.</a:t>
            </a:r>
          </a:p>
          <a:p>
            <a:pPr lvl="1" algn="just"/>
            <a:r>
              <a:rPr lang="es-MX" dirty="0" smtClean="0"/>
              <a:t>Las interfaces no necesitan ser las mismas, siempre y cuando utilice correctamente los protocolos.</a:t>
            </a:r>
          </a:p>
          <a:p>
            <a:pPr algn="just"/>
            <a:r>
              <a:rPr lang="es-MX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Pila de protocolos</a:t>
            </a:r>
            <a:r>
              <a:rPr lang="es-MX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es-MX" dirty="0" smtClean="0"/>
              <a:t>Lista de protocolos utilizados por un sistema  (un protocolo por capa)</a:t>
            </a:r>
          </a:p>
          <a:p>
            <a:pPr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6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161392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2553449" y="3789040"/>
            <a:ext cx="3962767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¿Qué es un socket?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3" name="22 Redondear rectángulo de esquina diagonal"/>
          <p:cNvSpPr/>
          <p:nvPr/>
        </p:nvSpPr>
        <p:spPr>
          <a:xfrm>
            <a:off x="683568" y="2276872"/>
            <a:ext cx="2376264" cy="316835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23 Proceso alternativo"/>
          <p:cNvSpPr/>
          <p:nvPr/>
        </p:nvSpPr>
        <p:spPr>
          <a:xfrm>
            <a:off x="899592" y="2708920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25" name="24 Proceso alternativo"/>
          <p:cNvSpPr/>
          <p:nvPr/>
        </p:nvSpPr>
        <p:spPr>
          <a:xfrm>
            <a:off x="899592" y="3645024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>
                <a:solidFill>
                  <a:schemeClr val="tx1"/>
                </a:solidFill>
              </a:rPr>
              <a:t>    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26" name="25 Proceso alternativo"/>
          <p:cNvSpPr/>
          <p:nvPr/>
        </p:nvSpPr>
        <p:spPr>
          <a:xfrm>
            <a:off x="899592" y="4581128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331640" y="2276872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solidFill>
                  <a:schemeClr val="bg1">
                    <a:lumMod val="50000"/>
                  </a:schemeClr>
                </a:solidFill>
              </a:rPr>
              <a:t>Aplicación</a:t>
            </a:r>
            <a:endParaRPr lang="es-MX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27 Redondear rectángulo de esquina diagonal"/>
          <p:cNvSpPr/>
          <p:nvPr/>
        </p:nvSpPr>
        <p:spPr>
          <a:xfrm>
            <a:off x="5868144" y="2276872"/>
            <a:ext cx="2376264" cy="3168352"/>
          </a:xfrm>
          <a:prstGeom prst="round2DiagRect">
            <a:avLst>
              <a:gd name="adj1" fmla="val 0"/>
              <a:gd name="adj2" fmla="val 1780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Proceso alternativo"/>
          <p:cNvSpPr/>
          <p:nvPr/>
        </p:nvSpPr>
        <p:spPr>
          <a:xfrm>
            <a:off x="6084168" y="2708920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30" name="29 Proceso alternativo"/>
          <p:cNvSpPr/>
          <p:nvPr/>
        </p:nvSpPr>
        <p:spPr>
          <a:xfrm>
            <a:off x="6084168" y="3645024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>
                <a:solidFill>
                  <a:schemeClr val="tx1"/>
                </a:solidFill>
              </a:rPr>
              <a:t>        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31" name="30 Proceso alternativo"/>
          <p:cNvSpPr/>
          <p:nvPr/>
        </p:nvSpPr>
        <p:spPr>
          <a:xfrm>
            <a:off x="6084168" y="4581128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6516216" y="2276872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solidFill>
                  <a:schemeClr val="bg1">
                    <a:lumMod val="50000"/>
                  </a:schemeClr>
                </a:solidFill>
              </a:rPr>
              <a:t>Aplicación</a:t>
            </a:r>
            <a:endParaRPr lang="es-MX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1462970" y="400506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Cliente</a:t>
            </a:r>
            <a:endParaRPr lang="es-MX" sz="12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4005064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Servidor</a:t>
            </a:r>
            <a:endParaRPr lang="es-MX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40 Flecha izquierda y derecha"/>
          <p:cNvSpPr/>
          <p:nvPr/>
        </p:nvSpPr>
        <p:spPr>
          <a:xfrm>
            <a:off x="2843808" y="3861048"/>
            <a:ext cx="3240360" cy="576064"/>
          </a:xfrm>
          <a:prstGeom prst="leftRigh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60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10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2553449" y="3789040"/>
            <a:ext cx="3962767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¿Qué es un socket?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3" name="22 Redondear rectángulo de esquina diagonal"/>
          <p:cNvSpPr/>
          <p:nvPr/>
        </p:nvSpPr>
        <p:spPr>
          <a:xfrm>
            <a:off x="683568" y="2276872"/>
            <a:ext cx="2376264" cy="316835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23 Proceso alternativo"/>
          <p:cNvSpPr/>
          <p:nvPr/>
        </p:nvSpPr>
        <p:spPr>
          <a:xfrm>
            <a:off x="899592" y="2708920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25" name="24 Proceso alternativo"/>
          <p:cNvSpPr/>
          <p:nvPr/>
        </p:nvSpPr>
        <p:spPr>
          <a:xfrm>
            <a:off x="899592" y="3645024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>
                <a:solidFill>
                  <a:schemeClr val="tx1"/>
                </a:solidFill>
              </a:rPr>
              <a:t>    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26" name="25 Proceso alternativo"/>
          <p:cNvSpPr/>
          <p:nvPr/>
        </p:nvSpPr>
        <p:spPr>
          <a:xfrm>
            <a:off x="899592" y="4581128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331640" y="2276872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solidFill>
                  <a:schemeClr val="bg1">
                    <a:lumMod val="50000"/>
                  </a:schemeClr>
                </a:solidFill>
              </a:rPr>
              <a:t>Aplicación</a:t>
            </a:r>
            <a:endParaRPr lang="es-MX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27 Redondear rectángulo de esquina diagonal"/>
          <p:cNvSpPr/>
          <p:nvPr/>
        </p:nvSpPr>
        <p:spPr>
          <a:xfrm>
            <a:off x="5868144" y="2276872"/>
            <a:ext cx="2376264" cy="3168352"/>
          </a:xfrm>
          <a:prstGeom prst="round2DiagRect">
            <a:avLst>
              <a:gd name="adj1" fmla="val 0"/>
              <a:gd name="adj2" fmla="val 1780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Proceso alternativo"/>
          <p:cNvSpPr/>
          <p:nvPr/>
        </p:nvSpPr>
        <p:spPr>
          <a:xfrm>
            <a:off x="6084168" y="2708920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30" name="29 Proceso alternativo"/>
          <p:cNvSpPr/>
          <p:nvPr/>
        </p:nvSpPr>
        <p:spPr>
          <a:xfrm>
            <a:off x="6084168" y="3645024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 smtClean="0">
                <a:solidFill>
                  <a:schemeClr val="tx1"/>
                </a:solidFill>
              </a:rPr>
              <a:t>        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31" name="30 Proceso alternativo"/>
          <p:cNvSpPr/>
          <p:nvPr/>
        </p:nvSpPr>
        <p:spPr>
          <a:xfrm>
            <a:off x="6084168" y="4581128"/>
            <a:ext cx="1944216" cy="648072"/>
          </a:xfrm>
          <a:prstGeom prst="flowChartAlternate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Proceso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6516216" y="2276872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 smtClean="0">
                <a:solidFill>
                  <a:schemeClr val="bg1">
                    <a:lumMod val="50000"/>
                  </a:schemeClr>
                </a:solidFill>
              </a:rPr>
              <a:t>Aplicación</a:t>
            </a:r>
            <a:endParaRPr lang="es-MX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1462970" y="400506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Cliente</a:t>
            </a:r>
            <a:endParaRPr lang="es-MX" sz="12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4005064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Servidor</a:t>
            </a:r>
            <a:endParaRPr lang="es-MX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34 Almacenamiento de acceso secuencial"/>
          <p:cNvSpPr/>
          <p:nvPr/>
        </p:nvSpPr>
        <p:spPr>
          <a:xfrm rot="10800000">
            <a:off x="6117524" y="2985918"/>
            <a:ext cx="448526" cy="371073"/>
          </a:xfrm>
          <a:prstGeom prst="flowChartMagneticTape">
            <a:avLst/>
          </a:prstGeom>
          <a:solidFill>
            <a:srgbClr val="0070C0"/>
          </a:solidFill>
          <a:ln>
            <a:solidFill>
              <a:srgbClr val="002060"/>
            </a:solidFill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36" name="35 Almacenamiento de acceso secuencial"/>
          <p:cNvSpPr/>
          <p:nvPr/>
        </p:nvSpPr>
        <p:spPr>
          <a:xfrm>
            <a:off x="2395282" y="2996952"/>
            <a:ext cx="448526" cy="371073"/>
          </a:xfrm>
          <a:prstGeom prst="flowChartMagneticTap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S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37" name="36 Almacenamiento de acceso secuencial"/>
          <p:cNvSpPr/>
          <p:nvPr/>
        </p:nvSpPr>
        <p:spPr>
          <a:xfrm>
            <a:off x="2395282" y="3922023"/>
            <a:ext cx="448526" cy="371073"/>
          </a:xfrm>
          <a:prstGeom prst="flowChartMagneticTap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es-MX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37 Almacenamiento de acceso secuencial"/>
          <p:cNvSpPr/>
          <p:nvPr/>
        </p:nvSpPr>
        <p:spPr>
          <a:xfrm>
            <a:off x="2395282" y="4858127"/>
            <a:ext cx="448526" cy="371073"/>
          </a:xfrm>
          <a:prstGeom prst="flowChartMagneticTap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S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39" name="38 Almacenamiento de acceso secuencial"/>
          <p:cNvSpPr/>
          <p:nvPr/>
        </p:nvSpPr>
        <p:spPr>
          <a:xfrm rot="10800000">
            <a:off x="6117522" y="3922023"/>
            <a:ext cx="448526" cy="371073"/>
          </a:xfrm>
          <a:prstGeom prst="flowChartMagneticTape">
            <a:avLst/>
          </a:prstGeom>
          <a:solidFill>
            <a:srgbClr val="0070C0"/>
          </a:solidFill>
          <a:ln>
            <a:solidFill>
              <a:srgbClr val="002060"/>
            </a:solidFill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40" name="39 Almacenamiento de acceso secuencial"/>
          <p:cNvSpPr/>
          <p:nvPr/>
        </p:nvSpPr>
        <p:spPr>
          <a:xfrm rot="10800000">
            <a:off x="6117523" y="4858126"/>
            <a:ext cx="448526" cy="371073"/>
          </a:xfrm>
          <a:prstGeom prst="flowChartMagneticTape">
            <a:avLst/>
          </a:prstGeom>
          <a:solidFill>
            <a:srgbClr val="0070C0"/>
          </a:solidFill>
          <a:ln>
            <a:solidFill>
              <a:srgbClr val="002060"/>
            </a:solidFill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600" dirty="0">
              <a:solidFill>
                <a:schemeClr val="tx1"/>
              </a:solidFill>
            </a:endParaRPr>
          </a:p>
        </p:txBody>
      </p:sp>
      <p:sp>
        <p:nvSpPr>
          <p:cNvPr id="41" name="40 Flecha izquierda y derecha"/>
          <p:cNvSpPr/>
          <p:nvPr/>
        </p:nvSpPr>
        <p:spPr>
          <a:xfrm>
            <a:off x="2843808" y="3861048"/>
            <a:ext cx="3240360" cy="576064"/>
          </a:xfrm>
          <a:prstGeom prst="leftRigh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61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642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¿Qué es un socket?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340768"/>
            <a:ext cx="8064896" cy="4896544"/>
          </a:xfrm>
        </p:spPr>
        <p:txBody>
          <a:bodyPr>
            <a:noAutofit/>
          </a:bodyPr>
          <a:lstStyle/>
          <a:p>
            <a:pPr algn="just"/>
            <a:r>
              <a:rPr lang="es-MX" sz="2400" dirty="0" smtClean="0">
                <a:solidFill>
                  <a:schemeClr val="bg1"/>
                </a:solidFill>
              </a:rPr>
              <a:t>Aparecieron a principios de los 80’s con el sistema UNIX de Berkeley</a:t>
            </a:r>
          </a:p>
          <a:p>
            <a:pPr lvl="1" algn="just"/>
            <a:r>
              <a:rPr lang="es-MX" sz="2400" dirty="0" smtClean="0">
                <a:solidFill>
                  <a:schemeClr val="bg1"/>
                </a:solidFill>
              </a:rPr>
              <a:t>Con el fin de proporcionar un medio de comunicación a los procesos.</a:t>
            </a:r>
          </a:p>
          <a:p>
            <a:pPr algn="just"/>
            <a:r>
              <a:rPr lang="es-MX" sz="2400" dirty="0" smtClean="0">
                <a:solidFill>
                  <a:schemeClr val="bg1"/>
                </a:solidFill>
              </a:rPr>
              <a:t>Es un punto de comunicación por el cual un proceso puede emitir o recibir información</a:t>
            </a:r>
          </a:p>
          <a:p>
            <a:pPr algn="just"/>
            <a:r>
              <a:rPr lang="es-MX" sz="2400" dirty="0" smtClean="0">
                <a:solidFill>
                  <a:schemeClr val="bg1"/>
                </a:solidFill>
              </a:rPr>
              <a:t>En el interior de un proceso, un socket se identifica por un </a:t>
            </a:r>
            <a:r>
              <a:rPr lang="es-MX" sz="2400" b="1" dirty="0" smtClean="0">
                <a:solidFill>
                  <a:schemeClr val="bg1"/>
                </a:solidFill>
              </a:rPr>
              <a:t>descriptor</a:t>
            </a:r>
            <a:r>
              <a:rPr lang="es-MX" sz="2400" dirty="0" smtClean="0">
                <a:solidFill>
                  <a:schemeClr val="bg1"/>
                </a:solidFill>
              </a:rPr>
              <a:t> de la misma naturaleza que los que identifican a los archivos</a:t>
            </a:r>
          </a:p>
          <a:p>
            <a:pPr lvl="1" algn="just"/>
            <a:r>
              <a:rPr lang="es-MX" sz="2400" dirty="0" smtClean="0">
                <a:solidFill>
                  <a:schemeClr val="bg1"/>
                </a:solidFill>
              </a:rPr>
              <a:t>SD: Es un número entero asociado </a:t>
            </a:r>
            <a:r>
              <a:rPr lang="es-MX" sz="2400" dirty="0" smtClean="0"/>
              <a:t>a</a:t>
            </a:r>
            <a:r>
              <a:rPr lang="es-MX" sz="2400" dirty="0" smtClean="0">
                <a:solidFill>
                  <a:schemeClr val="bg1"/>
                </a:solidFill>
              </a:rPr>
              <a:t> un fichero (archivo) abierto (conexión de red, una terminal, etc.)</a:t>
            </a:r>
          </a:p>
          <a:p>
            <a:pPr algn="just"/>
            <a:endParaRPr lang="es-MX" sz="24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62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55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smtClean="0"/>
              <a:t>Interfaz de </a:t>
            </a:r>
            <a:r>
              <a:rPr lang="es-MX" b="1" dirty="0" smtClean="0">
                <a:solidFill>
                  <a:schemeClr val="bg1"/>
                </a:solidFill>
              </a:rPr>
              <a:t>Sockets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240486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Socket: Interfaz de programación (API) sobre el nivel de transporte </a:t>
            </a:r>
          </a:p>
          <a:p>
            <a:pPr lvl="1" algn="just"/>
            <a:r>
              <a:rPr lang="es-MX" dirty="0" smtClean="0"/>
              <a:t>Abstracción que facilita al programador el acceso a los servicios y recursos del nivel de transporte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Ofrece un servicio punto a punto entre emisor y receptor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63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30" y="3573016"/>
            <a:ext cx="5094466" cy="2850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Lágrima"/>
          <p:cNvSpPr/>
          <p:nvPr/>
        </p:nvSpPr>
        <p:spPr>
          <a:xfrm>
            <a:off x="163449" y="4134270"/>
            <a:ext cx="1584176" cy="1743002"/>
          </a:xfrm>
          <a:prstGeom prst="teardrop">
            <a:avLst>
              <a:gd name="adj" fmla="val 12886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Los procesos de las aplicaciones residen en el espacio de usuario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13" name="12 Lágrima"/>
          <p:cNvSpPr/>
          <p:nvPr/>
        </p:nvSpPr>
        <p:spPr>
          <a:xfrm rot="11124443">
            <a:off x="7481222" y="3670098"/>
            <a:ext cx="1584176" cy="1743002"/>
          </a:xfrm>
          <a:prstGeom prst="teardrop">
            <a:avLst>
              <a:gd name="adj" fmla="val 119835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596336" y="3933056"/>
            <a:ext cx="1296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Los procesos de los protocolos de transporte forman parte del S.O.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03250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Pila de protocolos TCP/IP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36263" y="1600200"/>
            <a:ext cx="5984209" cy="47091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dirty="0" smtClean="0"/>
              <a:t>Nivel de transporte:</a:t>
            </a:r>
          </a:p>
          <a:p>
            <a:pPr lvl="1" algn="just"/>
            <a:r>
              <a:rPr lang="es-MX" dirty="0"/>
              <a:t>S</a:t>
            </a:r>
            <a:r>
              <a:rPr lang="es-MX" dirty="0" smtClean="0"/>
              <a:t>ervicio de envío de datos extremo a extremo</a:t>
            </a:r>
          </a:p>
          <a:p>
            <a:pPr lvl="1" algn="just"/>
            <a:r>
              <a:rPr lang="es-MX" dirty="0" smtClean="0"/>
              <a:t>Hace uso de servicios del nivel de red (IP)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</a:rPr>
              <a:t>Protocolo TCP:</a:t>
            </a:r>
          </a:p>
          <a:p>
            <a:pPr lvl="1" algn="just"/>
            <a:r>
              <a:rPr lang="es-MX" dirty="0" smtClean="0"/>
              <a:t>Servicio orientado a conexión, fiable, ordenado, con control de flujo y errores</a:t>
            </a:r>
          </a:p>
          <a:p>
            <a:pPr lvl="2" algn="just"/>
            <a:r>
              <a:rPr lang="es-MX" dirty="0" smtClean="0">
                <a:solidFill>
                  <a:schemeClr val="bg1"/>
                </a:solidFill>
              </a:rPr>
              <a:t>Requiere establecimiento previo de una conexión entre ambos extremos</a:t>
            </a:r>
          </a:p>
          <a:p>
            <a:pPr lvl="2" algn="just"/>
            <a:r>
              <a:rPr lang="es-MX" dirty="0" smtClean="0"/>
              <a:t>Ofrece flujo permanente entre los extremos en ambas direcciones</a:t>
            </a:r>
          </a:p>
          <a:p>
            <a:pPr lvl="2" algn="just"/>
            <a:r>
              <a:rPr lang="es-MX" dirty="0" smtClean="0">
                <a:solidFill>
                  <a:schemeClr val="bg1"/>
                </a:solidFill>
              </a:rPr>
              <a:t>Controla la recepción en orden, completa y sin errores, gestionando el reenvío de paquetes perdidos</a:t>
            </a:r>
          </a:p>
          <a:p>
            <a:pPr lvl="2" algn="just"/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64</a:t>
            </a:fld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83" y="1556792"/>
            <a:ext cx="2369009" cy="444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170252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Pila de protocolos TCP/IP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36263" y="1600200"/>
            <a:ext cx="5984209" cy="4709120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Protocolo UDP: </a:t>
            </a:r>
          </a:p>
          <a:p>
            <a:pPr lvl="1" algn="just"/>
            <a:r>
              <a:rPr lang="es-MX" dirty="0" smtClean="0"/>
              <a:t>servicio no orientado a conexión, no fiable y sin control de flujo y errores</a:t>
            </a:r>
          </a:p>
          <a:p>
            <a:pPr lvl="1" algn="just"/>
            <a:r>
              <a:rPr lang="es-MX" dirty="0" smtClean="0"/>
              <a:t>Cada mensaje UDP (datagrama) es independiente y se trata de forma aislada</a:t>
            </a:r>
          </a:p>
          <a:p>
            <a:pPr lvl="1" algn="just"/>
            <a:r>
              <a:rPr lang="es-MX" dirty="0" smtClean="0"/>
              <a:t>No se garantiza la entrega de datagramas enviados ni que estos lleguen en orden</a:t>
            </a:r>
          </a:p>
          <a:p>
            <a:pPr algn="just"/>
            <a:endParaRPr lang="es-MX" dirty="0" smtClean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65</a:t>
            </a:fld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83" y="1556792"/>
            <a:ext cx="2369009" cy="444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130080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Primitivas para la utilización de sockets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Secuencia de primitivas para la utilización de sockets que el cliente y el servidor tienen que usar para ambos tipos de servicio:</a:t>
            </a:r>
          </a:p>
          <a:p>
            <a:pPr lvl="1"/>
            <a:r>
              <a:rPr lang="es-MX" dirty="0" smtClean="0">
                <a:solidFill>
                  <a:schemeClr val="bg1"/>
                </a:solidFill>
              </a:rPr>
              <a:t>Orientado a conexión</a:t>
            </a:r>
          </a:p>
          <a:p>
            <a:pPr lvl="1"/>
            <a:r>
              <a:rPr lang="es-MX" dirty="0" smtClean="0">
                <a:solidFill>
                  <a:schemeClr val="bg1"/>
                </a:solidFill>
              </a:rPr>
              <a:t>No orientado a conexión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66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209643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Dominio de un socket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199"/>
            <a:ext cx="8291264" cy="4823520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Representa una familia de protocolos</a:t>
            </a:r>
          </a:p>
          <a:p>
            <a:pPr algn="just"/>
            <a:r>
              <a:rPr lang="es-MX" dirty="0" smtClean="0"/>
              <a:t>Una familia o dominio de la conexión, agrupa todos aquellos sockets que comparten características comunes y con los cuáles se puede establecer una comunicación.</a:t>
            </a:r>
          </a:p>
          <a:p>
            <a:pPr algn="just"/>
            <a:r>
              <a:rPr lang="es-MX" dirty="0" smtClean="0"/>
              <a:t>Un socket está asociado a un dominio desde su creación.</a:t>
            </a:r>
          </a:p>
          <a:p>
            <a:pPr algn="just"/>
            <a:r>
              <a:rPr lang="es-MX" dirty="0" smtClean="0"/>
              <a:t>Existen diferentes dominios de comunicación, los formatos reconocidos actualmente son: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67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9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Dominio de un socket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199"/>
            <a:ext cx="8291264" cy="48235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dirty="0" smtClean="0">
                <a:solidFill>
                  <a:srgbClr val="FFFF00"/>
                </a:solidFill>
              </a:rPr>
              <a:t>AF_UNIX</a:t>
            </a:r>
            <a:r>
              <a:rPr lang="es-MX" dirty="0" smtClean="0"/>
              <a:t>, AF_LOCAL</a:t>
            </a:r>
          </a:p>
          <a:p>
            <a:pPr algn="just"/>
            <a:r>
              <a:rPr lang="es-MX" dirty="0" smtClean="0">
                <a:solidFill>
                  <a:srgbClr val="FFC000"/>
                </a:solidFill>
              </a:rPr>
              <a:t>AF_INET</a:t>
            </a:r>
          </a:p>
          <a:p>
            <a:pPr algn="just"/>
            <a:r>
              <a:rPr lang="es-MX" dirty="0" smtClean="0"/>
              <a:t>AF_INET6</a:t>
            </a:r>
          </a:p>
          <a:p>
            <a:pPr algn="just"/>
            <a:r>
              <a:rPr lang="es-MX" dirty="0" smtClean="0"/>
              <a:t>AF_IPX</a:t>
            </a:r>
          </a:p>
          <a:p>
            <a:pPr algn="just"/>
            <a:r>
              <a:rPr lang="es-MX" dirty="0" smtClean="0"/>
              <a:t>AF_NETLINK</a:t>
            </a:r>
          </a:p>
          <a:p>
            <a:pPr algn="just"/>
            <a:r>
              <a:rPr lang="es-MX" dirty="0" smtClean="0"/>
              <a:t>AF_X25</a:t>
            </a:r>
          </a:p>
          <a:p>
            <a:pPr algn="just"/>
            <a:r>
              <a:rPr lang="es-MX" dirty="0" smtClean="0"/>
              <a:t>AF_AX25</a:t>
            </a:r>
          </a:p>
          <a:p>
            <a:pPr algn="just"/>
            <a:r>
              <a:rPr lang="es-MX" dirty="0" smtClean="0"/>
              <a:t>AF_ATMPVC</a:t>
            </a:r>
          </a:p>
          <a:p>
            <a:pPr algn="just"/>
            <a:r>
              <a:rPr lang="es-MX" dirty="0" smtClean="0"/>
              <a:t>AF_APPLETALK</a:t>
            </a:r>
          </a:p>
          <a:p>
            <a:pPr algn="just"/>
            <a:r>
              <a:rPr lang="es-MX" dirty="0" smtClean="0"/>
              <a:t>AF_PACKET</a:t>
            </a:r>
          </a:p>
          <a:p>
            <a:pPr algn="just"/>
            <a:r>
              <a:rPr lang="es-MX" dirty="0" smtClean="0"/>
              <a:t>AF_ALG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68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156176" y="3383856"/>
            <a:ext cx="2664296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Los servicios de sockets son independientes del dominio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004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sockets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199"/>
            <a:ext cx="8291264" cy="48235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Define las propiedades de las comunicaciones en las que se ve envuelto un socket, esto es, el tipo de comunicación que se puede dar entre cliente y </a:t>
            </a:r>
            <a:r>
              <a:rPr lang="es-MX" dirty="0" smtClean="0"/>
              <a:t>servidor.</a:t>
            </a:r>
          </a:p>
          <a:p>
            <a:pPr algn="just"/>
            <a:r>
              <a:rPr lang="es-MX" dirty="0" smtClean="0"/>
              <a:t>Estas pueden ser:</a:t>
            </a:r>
          </a:p>
          <a:p>
            <a:pPr lvl="1"/>
            <a:r>
              <a:rPr lang="es-MX" u="sng" dirty="0"/>
              <a:t>Fiabilidad de la transmisión</a:t>
            </a:r>
            <a:r>
              <a:rPr lang="es-MX" dirty="0"/>
              <a:t>: Ningún dato transmitido se pierde</a:t>
            </a:r>
          </a:p>
          <a:p>
            <a:pPr lvl="1"/>
            <a:r>
              <a:rPr lang="es-MX" u="sng" dirty="0"/>
              <a:t>Conservación del orden de los datos</a:t>
            </a:r>
            <a:r>
              <a:rPr lang="es-MX" dirty="0"/>
              <a:t>. Los datos llegan en el orden en que han sido emitidos.</a:t>
            </a:r>
          </a:p>
          <a:p>
            <a:pPr lvl="1"/>
            <a:r>
              <a:rPr lang="es-MX" u="sng" dirty="0"/>
              <a:t>No duplicación de datos</a:t>
            </a:r>
            <a:r>
              <a:rPr lang="es-MX" dirty="0"/>
              <a:t>. Solo llega a destino un ejemplar de cada dato emitido</a:t>
            </a:r>
          </a:p>
          <a:p>
            <a:pPr algn="just"/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69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81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Identificar emisores y receptores</a:t>
            </a:r>
          </a:p>
          <a:p>
            <a:pPr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7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89979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Tipos de sockets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199"/>
            <a:ext cx="8291264" cy="4823520"/>
          </a:xfrm>
        </p:spPr>
        <p:txBody>
          <a:bodyPr>
            <a:normAutofit lnSpcReduction="10000"/>
          </a:bodyPr>
          <a:lstStyle/>
          <a:p>
            <a:pPr lvl="1"/>
            <a:r>
              <a:rPr lang="es-MX" u="sng" dirty="0" smtClean="0"/>
              <a:t>El «modo conectado» en la comunicación</a:t>
            </a:r>
          </a:p>
          <a:p>
            <a:pPr lvl="1"/>
            <a:r>
              <a:rPr lang="es-MX" u="sng" dirty="0" smtClean="0"/>
              <a:t>Envío de mensajes urgentes</a:t>
            </a:r>
          </a:p>
          <a:p>
            <a:pPr lvl="1"/>
            <a:endParaRPr lang="es-MX" u="sng" dirty="0"/>
          </a:p>
          <a:p>
            <a:r>
              <a:rPr lang="es-MX" dirty="0" smtClean="0"/>
              <a:t>SOCK_STREAM</a:t>
            </a:r>
          </a:p>
          <a:p>
            <a:r>
              <a:rPr lang="es-MX" dirty="0" smtClean="0"/>
              <a:t>SOCK_DGRAM</a:t>
            </a:r>
          </a:p>
          <a:p>
            <a:r>
              <a:rPr lang="es-MX" dirty="0" smtClean="0"/>
              <a:t>SOCK_RAW</a:t>
            </a:r>
          </a:p>
          <a:p>
            <a:r>
              <a:rPr lang="es-MX" dirty="0" smtClean="0"/>
              <a:t>SOCK_SEQPACKET</a:t>
            </a:r>
          </a:p>
          <a:p>
            <a:r>
              <a:rPr lang="es-MX" dirty="0" smtClean="0"/>
              <a:t>SOCK_RDM</a:t>
            </a:r>
          </a:p>
          <a:p>
            <a:r>
              <a:rPr lang="es-MX" dirty="0" smtClean="0"/>
              <a:t>SOCK_PACKET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70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9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Creación de un socket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199"/>
            <a:ext cx="8291264" cy="4823520"/>
          </a:xfrm>
        </p:spPr>
        <p:txBody>
          <a:bodyPr>
            <a:normAutofit/>
          </a:bodyPr>
          <a:lstStyle/>
          <a:p>
            <a:r>
              <a:rPr lang="es-MX" dirty="0" smtClean="0"/>
              <a:t>La función socket crea un nuevo socket:</a:t>
            </a:r>
          </a:p>
          <a:p>
            <a:pPr lvl="1"/>
            <a:r>
              <a:rPr lang="es-MX" dirty="0" err="1"/>
              <a:t>i</a:t>
            </a:r>
            <a:r>
              <a:rPr lang="es-MX" dirty="0" err="1" smtClean="0"/>
              <a:t>nt</a:t>
            </a:r>
            <a:r>
              <a:rPr lang="es-MX" dirty="0" smtClean="0"/>
              <a:t> socket(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dom</a:t>
            </a:r>
            <a:r>
              <a:rPr lang="es-MX" dirty="0" smtClean="0"/>
              <a:t>, </a:t>
            </a:r>
            <a:r>
              <a:rPr lang="es-MX" dirty="0" err="1" smtClean="0"/>
              <a:t>int</a:t>
            </a:r>
            <a:r>
              <a:rPr lang="es-MX" dirty="0" smtClean="0"/>
              <a:t> tipo,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proto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71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2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Interfaz de </a:t>
            </a:r>
            <a:r>
              <a:rPr lang="es-MX" b="1" dirty="0" smtClean="0">
                <a:solidFill>
                  <a:schemeClr val="bg1"/>
                </a:solidFill>
              </a:rPr>
              <a:t>Sockets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91264" cy="482352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MX" b="1" dirty="0" smtClean="0">
                <a:solidFill>
                  <a:schemeClr val="bg1"/>
                </a:solidFill>
              </a:rPr>
              <a:t>Puertos:</a:t>
            </a:r>
            <a:r>
              <a:rPr lang="es-MX" dirty="0" smtClean="0">
                <a:solidFill>
                  <a:schemeClr val="bg1"/>
                </a:solidFill>
              </a:rPr>
              <a:t> identificadores usados para asociar los datos entrantes a un proceso concreto de la máquina.</a:t>
            </a:r>
          </a:p>
          <a:p>
            <a:pPr lvl="1" algn="just"/>
            <a:r>
              <a:rPr lang="es-MX" dirty="0" smtClean="0"/>
              <a:t>Usados tanto en TCP como en UDP</a:t>
            </a:r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Números de 16 bits</a:t>
            </a:r>
          </a:p>
          <a:p>
            <a:pPr lvl="1" algn="just"/>
            <a:r>
              <a:rPr lang="es-MX" dirty="0" smtClean="0"/>
              <a:t>0-1023: reservados por convenio (</a:t>
            </a:r>
            <a:r>
              <a:rPr lang="es-MX" dirty="0"/>
              <a:t>“</a:t>
            </a:r>
            <a:r>
              <a:rPr lang="es-MX" dirty="0" smtClean="0"/>
              <a:t>puertos bien conocidos”)</a:t>
            </a:r>
          </a:p>
          <a:p>
            <a:pPr lvl="2" algn="just"/>
            <a:r>
              <a:rPr lang="es-MX" dirty="0" smtClean="0"/>
              <a:t>Asignados a los servidores de servicios básicos</a:t>
            </a:r>
          </a:p>
          <a:p>
            <a:pPr lvl="2" algn="just"/>
            <a:endParaRPr lang="es-MX" dirty="0"/>
          </a:p>
          <a:p>
            <a:pPr lvl="2" algn="just"/>
            <a:endParaRPr lang="es-MX" dirty="0" smtClean="0"/>
          </a:p>
          <a:p>
            <a:pPr lvl="2" algn="just"/>
            <a:endParaRPr lang="es-MX" dirty="0" smtClean="0"/>
          </a:p>
          <a:p>
            <a:pPr lvl="1" algn="just"/>
            <a:r>
              <a:rPr lang="es-MX" dirty="0" smtClean="0">
                <a:solidFill>
                  <a:schemeClr val="bg1"/>
                </a:solidFill>
              </a:rPr>
              <a:t>1024-65535: uso libre</a:t>
            </a:r>
          </a:p>
          <a:p>
            <a:pPr lvl="2" algn="just"/>
            <a:r>
              <a:rPr lang="es-MX" dirty="0" smtClean="0"/>
              <a:t>Son los usados con los clientes al establecer conexiones</a:t>
            </a:r>
          </a:p>
          <a:p>
            <a:pPr lvl="2" algn="just"/>
            <a:r>
              <a:rPr lang="es-MX" dirty="0" smtClean="0">
                <a:solidFill>
                  <a:schemeClr val="bg1"/>
                </a:solidFill>
              </a:rPr>
              <a:t>Suelen asignarse de forma aleatoria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72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49080"/>
            <a:ext cx="392166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43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Interfaz de </a:t>
            </a:r>
            <a:r>
              <a:rPr lang="es-MX" b="1" dirty="0" smtClean="0">
                <a:solidFill>
                  <a:schemeClr val="bg1"/>
                </a:solidFill>
              </a:rPr>
              <a:t>Sockets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199"/>
            <a:ext cx="8291264" cy="4823520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>
                <a:solidFill>
                  <a:schemeClr val="bg1"/>
                </a:solidFill>
              </a:rPr>
              <a:t>Direccionamiento: </a:t>
            </a:r>
            <a:r>
              <a:rPr lang="es-MX" dirty="0" smtClean="0">
                <a:solidFill>
                  <a:schemeClr val="bg1"/>
                </a:solidFill>
              </a:rPr>
              <a:t>Para comunicarse con otro proceso usando sockets debe conocerse: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MX" i="1" u="sng" dirty="0" smtClean="0"/>
              <a:t>Dirección IP</a:t>
            </a:r>
            <a:r>
              <a:rPr lang="es-MX" dirty="0" smtClean="0"/>
              <a:t> (32 bits) de la máquina donde se ejecuta el proceso</a:t>
            </a:r>
          </a:p>
          <a:p>
            <a:pPr lvl="2" algn="just"/>
            <a:r>
              <a:rPr lang="es-MX" dirty="0" smtClean="0"/>
              <a:t>Alternativamente, su nombre para consultar servicio de nombre DNS (traducción dominio IP)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s-MX" i="1" u="sng" dirty="0" smtClean="0">
                <a:solidFill>
                  <a:schemeClr val="bg1"/>
                </a:solidFill>
              </a:rPr>
              <a:t>No. De puerto</a:t>
            </a:r>
            <a:r>
              <a:rPr lang="es-MX" i="1" dirty="0" smtClean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(TCP o UDP) que utiliza el proceso en su máquina</a:t>
            </a:r>
            <a:endParaRPr lang="es-MX" dirty="0" smtClean="0"/>
          </a:p>
          <a:p>
            <a:pPr algn="just"/>
            <a:r>
              <a:rPr lang="es-MX" dirty="0" smtClean="0"/>
              <a:t>Por lo tanto, la interfaz de sockets no ofrece transparencia de localización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73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283225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Implementación de sockets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199"/>
            <a:ext cx="8291264" cy="4823520"/>
          </a:xfrm>
        </p:spPr>
        <p:txBody>
          <a:bodyPr>
            <a:normAutofit/>
          </a:bodyPr>
          <a:lstStyle/>
          <a:p>
            <a:pPr algn="just"/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74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5388" y="1412776"/>
            <a:ext cx="8435084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98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Sockets bloqueantes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MX" dirty="0" smtClean="0"/>
          </a:p>
          <a:p>
            <a:pPr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75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24051"/>
              </p:ext>
            </p:extLst>
          </p:nvPr>
        </p:nvGraphicFramePr>
        <p:xfrm>
          <a:off x="1435879" y="2564904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Sockets Orientados</a:t>
                      </a:r>
                      <a:r>
                        <a:rPr lang="es-MX" baseline="0" dirty="0" smtClean="0"/>
                        <a:t> a Conexión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Sockets No</a:t>
                      </a:r>
                      <a:r>
                        <a:rPr lang="es-MX" baseline="0" dirty="0" smtClean="0"/>
                        <a:t> Orientados a Conexión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TCP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UDP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Flujo (</a:t>
                      </a:r>
                      <a:r>
                        <a:rPr lang="es-MX" dirty="0" err="1" smtClean="0"/>
                        <a:t>stream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Datagrama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80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Diferencia entre los tipos de sockets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MX" dirty="0" smtClean="0"/>
          </a:p>
          <a:p>
            <a:pPr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76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15605"/>
              </p:ext>
            </p:extLst>
          </p:nvPr>
        </p:nvGraphicFramePr>
        <p:xfrm>
          <a:off x="1524000" y="25541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76993"/>
              </p:ext>
            </p:extLst>
          </p:nvPr>
        </p:nvGraphicFramePr>
        <p:xfrm>
          <a:off x="2051720" y="4797152"/>
          <a:ext cx="2016224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79208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240899"/>
              </p:ext>
            </p:extLst>
          </p:nvPr>
        </p:nvGraphicFramePr>
        <p:xfrm>
          <a:off x="5076056" y="4797152"/>
          <a:ext cx="2016224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79208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11 Conector recto de flecha"/>
          <p:cNvCxnSpPr/>
          <p:nvPr/>
        </p:nvCxnSpPr>
        <p:spPr>
          <a:xfrm>
            <a:off x="1259632" y="2276872"/>
            <a:ext cx="6624736" cy="0"/>
          </a:xfrm>
          <a:prstGeom prst="straightConnector1">
            <a:avLst/>
          </a:prstGeom>
          <a:ln w="4445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1259632" y="4653136"/>
            <a:ext cx="6624736" cy="0"/>
          </a:xfrm>
          <a:prstGeom prst="straightConnector1">
            <a:avLst/>
          </a:prstGeom>
          <a:ln w="4445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3914271" y="1844824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Flujo de bytes</a:t>
            </a:r>
            <a:endParaRPr lang="es-MX" sz="200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491880" y="4181018"/>
            <a:ext cx="2349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</a:rPr>
              <a:t>Mensajes separados</a:t>
            </a:r>
            <a:endParaRPr lang="es-MX" sz="20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51397" y="2492896"/>
            <a:ext cx="73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</a:rPr>
              <a:t>TCP</a:t>
            </a:r>
            <a:endParaRPr lang="es-MX" sz="2800" b="1" dirty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467544" y="4849996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</a:rPr>
              <a:t>UDP</a:t>
            </a:r>
            <a:endParaRPr lang="es-MX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2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Sockets UDP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199"/>
            <a:ext cx="8291264" cy="4565105"/>
          </a:xfrm>
        </p:spPr>
        <p:txBody>
          <a:bodyPr>
            <a:normAutofit/>
          </a:bodyPr>
          <a:lstStyle/>
          <a:p>
            <a:pPr algn="just"/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77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pic>
        <p:nvPicPr>
          <p:cNvPr id="1026" name="Picture 2" descr="http://datagramas.wikispaces.com/file/view/udp.jpg/258758138/405x243/ud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04089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Sockets UDP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199"/>
            <a:ext cx="8291264" cy="456510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dirty="0" smtClean="0"/>
              <a:t>En las comunicaciones basadas en datagramas (p. ej. UDP), el paquete de datagramas contiene el </a:t>
            </a:r>
            <a:r>
              <a:rPr lang="es-MX" b="1" dirty="0" smtClean="0">
                <a:solidFill>
                  <a:srgbClr val="FFFF99"/>
                </a:solidFill>
              </a:rPr>
              <a:t>número de puerto </a:t>
            </a:r>
            <a:r>
              <a:rPr lang="es-MX" dirty="0" smtClean="0"/>
              <a:t>de su destino y </a:t>
            </a:r>
            <a:r>
              <a:rPr lang="es-MX" b="1" dirty="0" smtClean="0">
                <a:solidFill>
                  <a:srgbClr val="FFFF99"/>
                </a:solidFill>
              </a:rPr>
              <a:t>UDP</a:t>
            </a:r>
            <a:r>
              <a:rPr lang="es-MX" dirty="0" smtClean="0"/>
              <a:t> encamina el paquete a la aplicación apropiada.</a:t>
            </a:r>
          </a:p>
          <a:p>
            <a:pPr algn="just"/>
            <a:r>
              <a:rPr lang="es-MX" dirty="0" smtClean="0"/>
              <a:t>El API de Java para UDP proporciona una abstracción del «paso de mensajes».</a:t>
            </a:r>
          </a:p>
          <a:p>
            <a:pPr algn="just"/>
            <a:r>
              <a:rPr lang="es-MX" dirty="0" smtClean="0"/>
              <a:t>Esto hace posible a un proceso emisor transmitir un único mensaje a un proceso receptor.</a:t>
            </a:r>
          </a:p>
          <a:p>
            <a:pPr algn="just"/>
            <a:r>
              <a:rPr lang="es-MX" dirty="0" smtClean="0"/>
              <a:t>Los paquetes independientes que contienen esos mensajes se denominan </a:t>
            </a:r>
            <a:r>
              <a:rPr lang="es-MX" b="1" u="sng" dirty="0" smtClean="0">
                <a:solidFill>
                  <a:srgbClr val="FFFF99"/>
                </a:solidFill>
              </a:rPr>
              <a:t>datagramas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78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107103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Sockets UDP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199"/>
            <a:ext cx="8291264" cy="456510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dirty="0" smtClean="0"/>
              <a:t>Un datagrama enviado mediante UDP es transmitido desde un proceso emisor a un proceso sin reconocimiento de </a:t>
            </a:r>
            <a:r>
              <a:rPr lang="es-MX" dirty="0" err="1" smtClean="0"/>
              <a:t>recomprobaciones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Si tiene lugar un fallo, el mensaje puede no llegar.</a:t>
            </a:r>
          </a:p>
          <a:p>
            <a:pPr algn="just"/>
            <a:r>
              <a:rPr lang="es-MX" dirty="0" smtClean="0"/>
              <a:t>Un datagrama es transmitido entre procesos cuando un proceso lo envía y otro proceso lo recibe.</a:t>
            </a:r>
          </a:p>
          <a:p>
            <a:pPr algn="just"/>
            <a:r>
              <a:rPr lang="es-MX" dirty="0" smtClean="0"/>
              <a:t>Cualquier proceso que necesite enviar o recibir mensajes debe en primer lugar crear un socket a una dirección de Internet y a un puerto local. </a:t>
            </a:r>
            <a:endParaRPr lang="es-MX" dirty="0"/>
          </a:p>
          <a:p>
            <a:pPr marL="0" indent="0" algn="just">
              <a:buNone/>
            </a:pP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79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29128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Identificar emisores y receptores</a:t>
            </a:r>
          </a:p>
          <a:p>
            <a:pPr algn="just"/>
            <a:r>
              <a:rPr lang="es-MX" dirty="0" smtClean="0"/>
              <a:t>Método para que un proceso en una máquina especifique con cuál de las demás quiere hablar.</a:t>
            </a:r>
          </a:p>
          <a:p>
            <a:pPr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8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301540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Sockets UDP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199"/>
            <a:ext cx="8291264" cy="4565105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 smtClean="0"/>
              <a:t>Un servidor enlazará ese socket a un puerto servidor (uno que es conocido por los clientes de manera que puedan enviarle mensajes).</a:t>
            </a:r>
          </a:p>
          <a:p>
            <a:pPr algn="just"/>
            <a:r>
              <a:rPr lang="es-MX" dirty="0" smtClean="0"/>
              <a:t>Un cliente enlaza su socket a cualquier puerto local libre.</a:t>
            </a:r>
          </a:p>
          <a:p>
            <a:pPr algn="just"/>
            <a:r>
              <a:rPr lang="es-MX" dirty="0" smtClean="0"/>
              <a:t>El método receptor devuelve la dirección de Internet y el puerto del emisor, además del mensaje, permitiendo a los receptores enviar una respuesta.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80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59656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Sockets UDP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199"/>
            <a:ext cx="8291264" cy="4565105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81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39343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Sockets UDP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199"/>
            <a:ext cx="8291264" cy="4565105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En el caso de Java, proporciona tres clases para dar soporte a la comunicación por medio de datagramas </a:t>
            </a:r>
            <a:r>
              <a:rPr lang="es-MX" dirty="0"/>
              <a:t>UDP (</a:t>
            </a:r>
            <a:r>
              <a:rPr lang="es-MX" dirty="0" err="1"/>
              <a:t>import</a:t>
            </a:r>
            <a:r>
              <a:rPr lang="es-MX" dirty="0"/>
              <a:t> java.net</a:t>
            </a:r>
            <a:r>
              <a:rPr lang="es-MX" dirty="0" smtClean="0"/>
              <a:t>.*;)</a:t>
            </a:r>
          </a:p>
          <a:p>
            <a:pPr lvl="1" algn="just"/>
            <a:r>
              <a:rPr lang="es-MX" dirty="0" err="1" smtClean="0"/>
              <a:t>DatagramSocket</a:t>
            </a:r>
            <a:endParaRPr lang="es-MX" dirty="0" smtClean="0"/>
          </a:p>
          <a:p>
            <a:pPr lvl="1" algn="just"/>
            <a:r>
              <a:rPr lang="es-MX" dirty="0" err="1" smtClean="0"/>
              <a:t>DatagramPacket</a:t>
            </a:r>
            <a:endParaRPr lang="es-MX" dirty="0" smtClean="0"/>
          </a:p>
          <a:p>
            <a:pPr lvl="1" algn="just"/>
            <a:r>
              <a:rPr lang="es-MX" dirty="0" err="1" smtClean="0"/>
              <a:t>MulticastSocket</a:t>
            </a:r>
            <a:endParaRPr lang="es-MX" dirty="0" smtClean="0"/>
          </a:p>
          <a:p>
            <a:pPr lvl="1" algn="just"/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82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53861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err="1" smtClean="0"/>
              <a:t>DatagramPacket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3"/>
            <a:ext cx="8291264" cy="1368151"/>
          </a:xfrm>
        </p:spPr>
        <p:txBody>
          <a:bodyPr>
            <a:noAutofit/>
          </a:bodyPr>
          <a:lstStyle/>
          <a:p>
            <a:pPr algn="just"/>
            <a:r>
              <a:rPr lang="es-MX" sz="2400" dirty="0" smtClean="0"/>
              <a:t>Proporciona constructores para crear instancias a partir de los datagramas recibidos e instancias de datagramas que serán enviados.</a:t>
            </a:r>
          </a:p>
          <a:p>
            <a:pPr marL="0" indent="0" algn="just">
              <a:buNone/>
            </a:pPr>
            <a:endParaRPr lang="es-MX" sz="2400" dirty="0" smtClean="0"/>
          </a:p>
          <a:p>
            <a:pPr marL="0" indent="0" algn="just">
              <a:buNone/>
            </a:pPr>
            <a:r>
              <a:rPr lang="es-MX" sz="2400" dirty="0" smtClean="0"/>
              <a:t> </a:t>
            </a:r>
            <a:endParaRPr lang="es-MX" sz="2400" dirty="0"/>
          </a:p>
          <a:p>
            <a:pPr algn="just"/>
            <a:endParaRPr lang="es-MX" sz="24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83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57200" y="2420888"/>
            <a:ext cx="8291264" cy="4536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MX" sz="2450" dirty="0" smtClean="0">
                <a:solidFill>
                  <a:srgbClr val="FFFF00"/>
                </a:solidFill>
              </a:rPr>
              <a:t>Constructores para datagramas que serán </a:t>
            </a:r>
            <a:r>
              <a:rPr lang="es-MX" sz="2450" b="1" dirty="0" smtClean="0">
                <a:solidFill>
                  <a:srgbClr val="FFFF00"/>
                </a:solidFill>
              </a:rPr>
              <a:t>enviados</a:t>
            </a:r>
          </a:p>
          <a:p>
            <a:pPr algn="just"/>
            <a:r>
              <a:rPr lang="es-MX" sz="2450" dirty="0" err="1" smtClean="0"/>
              <a:t>DatagramPacket</a:t>
            </a:r>
            <a:r>
              <a:rPr lang="es-MX" sz="2450" dirty="0" smtClean="0"/>
              <a:t>(byte[] </a:t>
            </a:r>
            <a:r>
              <a:rPr lang="es-MX" sz="2450" dirty="0" err="1" smtClean="0"/>
              <a:t>buf</a:t>
            </a:r>
            <a:r>
              <a:rPr lang="es-MX" sz="2450" dirty="0" smtClean="0"/>
              <a:t>, </a:t>
            </a:r>
            <a:r>
              <a:rPr lang="es-MX" sz="2450" dirty="0" err="1" smtClean="0"/>
              <a:t>int</a:t>
            </a:r>
            <a:r>
              <a:rPr lang="es-MX" sz="2450" dirty="0" smtClean="0"/>
              <a:t> </a:t>
            </a:r>
            <a:r>
              <a:rPr lang="es-MX" sz="2450" dirty="0" err="1" smtClean="0"/>
              <a:t>length</a:t>
            </a:r>
            <a:r>
              <a:rPr lang="es-MX" sz="2450" dirty="0" smtClean="0"/>
              <a:t>)</a:t>
            </a:r>
          </a:p>
          <a:p>
            <a:pPr algn="just"/>
            <a:r>
              <a:rPr lang="es-MX" sz="2450" dirty="0" err="1" smtClean="0"/>
              <a:t>DatagramPacket</a:t>
            </a:r>
            <a:r>
              <a:rPr lang="es-MX" sz="2450" dirty="0" smtClean="0"/>
              <a:t>(byte[] </a:t>
            </a:r>
            <a:r>
              <a:rPr lang="es-MX" sz="2450" dirty="0" err="1" smtClean="0"/>
              <a:t>buf</a:t>
            </a:r>
            <a:r>
              <a:rPr lang="es-MX" sz="2450" dirty="0" smtClean="0"/>
              <a:t>, </a:t>
            </a:r>
            <a:r>
              <a:rPr lang="es-MX" sz="2450" dirty="0" err="1" smtClean="0"/>
              <a:t>int</a:t>
            </a:r>
            <a:r>
              <a:rPr lang="es-MX" sz="2450" dirty="0" smtClean="0"/>
              <a:t> </a:t>
            </a:r>
            <a:r>
              <a:rPr lang="es-MX" sz="2450" dirty="0" err="1" smtClean="0"/>
              <a:t>length</a:t>
            </a:r>
            <a:r>
              <a:rPr lang="es-MX" sz="2450" dirty="0" smtClean="0"/>
              <a:t>, </a:t>
            </a:r>
            <a:r>
              <a:rPr lang="es-MX" sz="2450" dirty="0" err="1" smtClean="0"/>
              <a:t>InetAddress</a:t>
            </a:r>
            <a:r>
              <a:rPr lang="es-MX" sz="2450" dirty="0" smtClean="0"/>
              <a:t> </a:t>
            </a:r>
            <a:r>
              <a:rPr lang="es-MX" sz="2450" dirty="0" err="1" smtClean="0"/>
              <a:t>address</a:t>
            </a:r>
            <a:r>
              <a:rPr lang="es-MX" sz="2450" dirty="0" smtClean="0"/>
              <a:t>, </a:t>
            </a:r>
            <a:r>
              <a:rPr lang="es-MX" sz="2450" dirty="0" err="1" smtClean="0"/>
              <a:t>int</a:t>
            </a:r>
            <a:r>
              <a:rPr lang="es-MX" sz="2450" dirty="0" smtClean="0"/>
              <a:t> </a:t>
            </a:r>
            <a:r>
              <a:rPr lang="es-MX" sz="2450" dirty="0" err="1" smtClean="0"/>
              <a:t>port</a:t>
            </a:r>
            <a:r>
              <a:rPr lang="es-MX" sz="2450" dirty="0" smtClean="0"/>
              <a:t>)</a:t>
            </a:r>
          </a:p>
          <a:p>
            <a:pPr marL="0" indent="0" algn="just">
              <a:buFont typeface="Arial" pitchFamily="34" charset="0"/>
              <a:buNone/>
            </a:pPr>
            <a:r>
              <a:rPr lang="es-MX" sz="2450" dirty="0" smtClean="0"/>
              <a:t>Estos constructores crean una instancia de datagrama compuesta por:</a:t>
            </a:r>
          </a:p>
          <a:p>
            <a:pPr lvl="1" algn="just"/>
            <a:r>
              <a:rPr lang="es-MX" sz="2450" dirty="0" smtClean="0"/>
              <a:t>una cadena de bytes que almacena el mensaje</a:t>
            </a:r>
          </a:p>
          <a:p>
            <a:pPr lvl="1" algn="just"/>
            <a:r>
              <a:rPr lang="es-MX" sz="2450" dirty="0" smtClean="0"/>
              <a:t>Longitud del mensaje</a:t>
            </a:r>
          </a:p>
          <a:p>
            <a:pPr lvl="1" algn="just"/>
            <a:r>
              <a:rPr lang="es-MX" sz="2450" dirty="0" smtClean="0"/>
              <a:t>Dirección de Internet</a:t>
            </a:r>
          </a:p>
          <a:p>
            <a:pPr lvl="1" algn="just"/>
            <a:r>
              <a:rPr lang="es-MX" sz="2450" dirty="0" smtClean="0"/>
              <a:t>Número de puerto local del destinatario</a:t>
            </a:r>
          </a:p>
          <a:p>
            <a:pPr marL="0" indent="0" algn="just">
              <a:buFont typeface="Arial" pitchFamily="34" charset="0"/>
              <a:buNone/>
            </a:pPr>
            <a:r>
              <a:rPr lang="es-MX" sz="2450" dirty="0" smtClean="0"/>
              <a:t> </a:t>
            </a:r>
          </a:p>
          <a:p>
            <a:pPr algn="just"/>
            <a:endParaRPr lang="es-MX" sz="2450" dirty="0" smtClean="0"/>
          </a:p>
        </p:txBody>
      </p:sp>
    </p:spTree>
    <p:extLst>
      <p:ext uri="{BB962C8B-B14F-4D97-AF65-F5344CB8AC3E}">
        <p14:creationId xmlns:p14="http://schemas.microsoft.com/office/powerpoint/2010/main" val="53861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err="1" smtClean="0"/>
              <a:t>DatagramPacket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84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57200" y="1196752"/>
            <a:ext cx="8291264" cy="48245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MX" sz="2450" dirty="0" smtClean="0">
                <a:solidFill>
                  <a:srgbClr val="FFFF00"/>
                </a:solidFill>
              </a:rPr>
              <a:t>Constructores para datagramas </a:t>
            </a:r>
            <a:r>
              <a:rPr lang="es-MX" sz="2450" b="1" dirty="0" smtClean="0">
                <a:solidFill>
                  <a:srgbClr val="FFFF00"/>
                </a:solidFill>
              </a:rPr>
              <a:t>recibidos</a:t>
            </a:r>
          </a:p>
          <a:p>
            <a:pPr algn="just"/>
            <a:r>
              <a:rPr lang="es-MX" sz="2450" dirty="0" err="1" smtClean="0"/>
              <a:t>DatagramPacket</a:t>
            </a:r>
            <a:r>
              <a:rPr lang="es-MX" sz="2450" dirty="0" smtClean="0"/>
              <a:t>(byte[] </a:t>
            </a:r>
            <a:r>
              <a:rPr lang="es-MX" sz="2450" dirty="0" err="1" smtClean="0"/>
              <a:t>buf</a:t>
            </a:r>
            <a:r>
              <a:rPr lang="es-MX" sz="2450" dirty="0" smtClean="0"/>
              <a:t>, </a:t>
            </a:r>
            <a:r>
              <a:rPr lang="es-MX" sz="2450" dirty="0" err="1" smtClean="0"/>
              <a:t>int</a:t>
            </a:r>
            <a:r>
              <a:rPr lang="es-MX" sz="2450" dirty="0" smtClean="0"/>
              <a:t> offset, </a:t>
            </a:r>
            <a:r>
              <a:rPr lang="es-MX" sz="2450" dirty="0" err="1" smtClean="0"/>
              <a:t>int</a:t>
            </a:r>
            <a:r>
              <a:rPr lang="es-MX" sz="2450" dirty="0" smtClean="0"/>
              <a:t> </a:t>
            </a:r>
            <a:r>
              <a:rPr lang="es-MX" sz="2450" dirty="0" err="1" smtClean="0"/>
              <a:t>length</a:t>
            </a:r>
            <a:r>
              <a:rPr lang="es-MX" sz="2450" dirty="0" smtClean="0"/>
              <a:t>)</a:t>
            </a:r>
          </a:p>
          <a:p>
            <a:pPr algn="just"/>
            <a:r>
              <a:rPr lang="es-MX" sz="2450" dirty="0" err="1" smtClean="0"/>
              <a:t>DatagramPacket</a:t>
            </a:r>
            <a:r>
              <a:rPr lang="es-MX" sz="2450" dirty="0" smtClean="0"/>
              <a:t>(byte[] </a:t>
            </a:r>
            <a:r>
              <a:rPr lang="es-MX" sz="2450" dirty="0" err="1" smtClean="0"/>
              <a:t>buf</a:t>
            </a:r>
            <a:r>
              <a:rPr lang="es-MX" sz="2450" dirty="0" smtClean="0"/>
              <a:t>, </a:t>
            </a:r>
            <a:r>
              <a:rPr lang="es-MX" sz="2450" dirty="0" err="1"/>
              <a:t>int</a:t>
            </a:r>
            <a:r>
              <a:rPr lang="es-MX" sz="2450" dirty="0"/>
              <a:t> </a:t>
            </a:r>
            <a:r>
              <a:rPr lang="es-MX" sz="2450" dirty="0" smtClean="0"/>
              <a:t>offset, </a:t>
            </a:r>
            <a:r>
              <a:rPr lang="es-MX" sz="2450" dirty="0" err="1" smtClean="0"/>
              <a:t>int</a:t>
            </a:r>
            <a:r>
              <a:rPr lang="es-MX" sz="2450" dirty="0" smtClean="0"/>
              <a:t> </a:t>
            </a:r>
            <a:r>
              <a:rPr lang="es-MX" sz="2450" dirty="0" err="1" smtClean="0"/>
              <a:t>length</a:t>
            </a:r>
            <a:r>
              <a:rPr lang="es-MX" sz="2450" dirty="0" smtClean="0"/>
              <a:t>, </a:t>
            </a:r>
            <a:r>
              <a:rPr lang="es-MX" sz="2450" dirty="0" err="1" smtClean="0"/>
              <a:t>InetAddress</a:t>
            </a:r>
            <a:r>
              <a:rPr lang="es-MX" sz="2450" dirty="0" smtClean="0"/>
              <a:t> </a:t>
            </a:r>
            <a:r>
              <a:rPr lang="es-MX" sz="2450" dirty="0" err="1" smtClean="0"/>
              <a:t>address</a:t>
            </a:r>
            <a:r>
              <a:rPr lang="es-MX" sz="2450" dirty="0" smtClean="0"/>
              <a:t>, </a:t>
            </a:r>
            <a:r>
              <a:rPr lang="es-MX" sz="2450" dirty="0" err="1" smtClean="0"/>
              <a:t>int</a:t>
            </a:r>
            <a:r>
              <a:rPr lang="es-MX" sz="2450" dirty="0" smtClean="0"/>
              <a:t> </a:t>
            </a:r>
            <a:r>
              <a:rPr lang="es-MX" sz="2450" dirty="0" err="1" smtClean="0"/>
              <a:t>port</a:t>
            </a:r>
            <a:r>
              <a:rPr lang="es-MX" sz="2450" dirty="0" smtClean="0"/>
              <a:t>)</a:t>
            </a:r>
          </a:p>
          <a:p>
            <a:pPr marL="0" indent="0" algn="just">
              <a:buFont typeface="Arial" pitchFamily="34" charset="0"/>
              <a:buNone/>
            </a:pPr>
            <a:r>
              <a:rPr lang="es-MX" sz="2450" dirty="0" smtClean="0"/>
              <a:t>Estos constructores nos permiten crear instancias de los datagramas recibidos, especificando la cadena de bytes en la que alojar:</a:t>
            </a:r>
          </a:p>
          <a:p>
            <a:pPr lvl="1" algn="just"/>
            <a:r>
              <a:rPr lang="es-MX" sz="2050" dirty="0" smtClean="0"/>
              <a:t>El mensaje</a:t>
            </a:r>
          </a:p>
          <a:p>
            <a:pPr lvl="1" algn="just"/>
            <a:r>
              <a:rPr lang="es-MX" sz="2050" dirty="0" smtClean="0"/>
              <a:t>Su longitud</a:t>
            </a:r>
          </a:p>
          <a:p>
            <a:pPr lvl="1" algn="just"/>
            <a:r>
              <a:rPr lang="es-MX" sz="2050" dirty="0" smtClean="0"/>
              <a:t>Offset* dentro de la cadena </a:t>
            </a:r>
          </a:p>
          <a:p>
            <a:pPr marL="0" indent="0" algn="just">
              <a:buNone/>
            </a:pPr>
            <a:r>
              <a:rPr lang="es-MX" sz="2450" dirty="0" smtClean="0"/>
              <a:t>* </a:t>
            </a:r>
            <a:r>
              <a:rPr lang="es-MX" sz="2200" dirty="0"/>
              <a:t>Este campo soluciona el problema de la secuenciación de fragmentos, indicándole al dispositivo receptor donde debe ser colocado cada fragmento en particular del mensaje original.</a:t>
            </a:r>
            <a:endParaRPr lang="es-MX" sz="2200" dirty="0" smtClean="0"/>
          </a:p>
        </p:txBody>
      </p:sp>
    </p:spTree>
    <p:extLst>
      <p:ext uri="{BB962C8B-B14F-4D97-AF65-F5344CB8AC3E}">
        <p14:creationId xmlns:p14="http://schemas.microsoft.com/office/powerpoint/2010/main" val="159947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err="1" smtClean="0"/>
              <a:t>DatagramPacket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85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57200" y="1412776"/>
            <a:ext cx="8291264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MX" dirty="0" smtClean="0"/>
              <a:t>En esta clase hay métodos para obtener los diferentes componentes de un datagrama, tanto recibido como enviado:</a:t>
            </a:r>
          </a:p>
          <a:p>
            <a:pPr algn="just">
              <a:buFont typeface="Wingdings" pitchFamily="2" charset="2"/>
              <a:buChar char="ü"/>
            </a:pPr>
            <a:r>
              <a:rPr lang="es-MX" dirty="0" err="1" smtClean="0"/>
              <a:t>getData</a:t>
            </a:r>
            <a:r>
              <a:rPr lang="es-MX" dirty="0" smtClean="0"/>
              <a:t>(): obtiene el mensaje contenido en el datagrama</a:t>
            </a:r>
          </a:p>
          <a:p>
            <a:pPr algn="just">
              <a:buFont typeface="Wingdings" pitchFamily="2" charset="2"/>
              <a:buChar char="ü"/>
            </a:pPr>
            <a:r>
              <a:rPr lang="es-MX" dirty="0" err="1" smtClean="0"/>
              <a:t>getAddress</a:t>
            </a:r>
            <a:r>
              <a:rPr lang="es-MX" dirty="0" smtClean="0"/>
              <a:t>(): obtiene la dirección IP</a:t>
            </a:r>
          </a:p>
          <a:p>
            <a:pPr algn="just">
              <a:buFont typeface="Wingdings" pitchFamily="2" charset="2"/>
              <a:buChar char="ü"/>
            </a:pPr>
            <a:r>
              <a:rPr lang="es-MX" dirty="0" err="1" smtClean="0"/>
              <a:t>getPort</a:t>
            </a:r>
            <a:r>
              <a:rPr lang="es-MX" dirty="0" smtClean="0"/>
              <a:t>(): obtiene el puerto </a:t>
            </a:r>
          </a:p>
        </p:txBody>
      </p:sp>
    </p:spTree>
    <p:extLst>
      <p:ext uri="{BB962C8B-B14F-4D97-AF65-F5344CB8AC3E}">
        <p14:creationId xmlns:p14="http://schemas.microsoft.com/office/powerpoint/2010/main" val="132834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err="1" smtClean="0"/>
              <a:t>DatagramSocket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3"/>
            <a:ext cx="8291264" cy="4896543"/>
          </a:xfrm>
        </p:spPr>
        <p:txBody>
          <a:bodyPr>
            <a:noAutofit/>
          </a:bodyPr>
          <a:lstStyle/>
          <a:p>
            <a:pPr algn="just"/>
            <a:r>
              <a:rPr lang="es-MX" sz="2600" dirty="0" smtClean="0"/>
              <a:t>Maneja sockets para enviar y recibir datagramas UDP y proporciona tres constructores: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600" b="1" dirty="0" err="1" smtClean="0"/>
              <a:t>DatagramSocket</a:t>
            </a:r>
            <a:r>
              <a:rPr lang="es-MX" sz="2600" b="1" dirty="0" smtClean="0"/>
              <a:t>()</a:t>
            </a:r>
            <a:r>
              <a:rPr lang="es-MX" sz="2600" dirty="0" smtClean="0"/>
              <a:t>: constructor sin argumentos que permite que el sistema elija un puerto entre los que estén libres y selecciona una de las direcciones locales.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600" b="1" dirty="0" err="1" smtClean="0"/>
              <a:t>DatagramSocket</a:t>
            </a:r>
            <a:r>
              <a:rPr lang="es-MX" sz="2600" b="1" dirty="0" smtClean="0"/>
              <a:t>(</a:t>
            </a:r>
            <a:r>
              <a:rPr lang="es-MX" sz="2600" b="1" dirty="0" err="1" smtClean="0"/>
              <a:t>int</a:t>
            </a:r>
            <a:r>
              <a:rPr lang="es-MX" sz="2600" b="1" dirty="0" smtClean="0"/>
              <a:t> </a:t>
            </a:r>
            <a:r>
              <a:rPr lang="es-MX" sz="2600" b="1" dirty="0" err="1" smtClean="0"/>
              <a:t>port</a:t>
            </a:r>
            <a:r>
              <a:rPr lang="es-MX" sz="2600" b="1" dirty="0" smtClean="0"/>
              <a:t>)</a:t>
            </a:r>
            <a:r>
              <a:rPr lang="es-MX" sz="2600" dirty="0" smtClean="0"/>
              <a:t>: constructor que toma un número de puerto como argumento; es apropiado para los procesos que necesitan un número de puerto (servicios).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600" b="1" dirty="0" err="1" smtClean="0"/>
              <a:t>DatagramSocket</a:t>
            </a:r>
            <a:r>
              <a:rPr lang="es-MX" sz="2600" b="1" dirty="0" smtClean="0"/>
              <a:t>(</a:t>
            </a:r>
            <a:r>
              <a:rPr lang="es-MX" sz="2600" b="1" dirty="0" err="1" smtClean="0"/>
              <a:t>int</a:t>
            </a:r>
            <a:r>
              <a:rPr lang="es-MX" sz="2600" b="1" dirty="0" smtClean="0"/>
              <a:t> </a:t>
            </a:r>
            <a:r>
              <a:rPr lang="es-MX" sz="2600" b="1" dirty="0" err="1" smtClean="0"/>
              <a:t>port</a:t>
            </a:r>
            <a:r>
              <a:rPr lang="es-MX" sz="2600" b="1" dirty="0" smtClean="0"/>
              <a:t>, </a:t>
            </a:r>
            <a:r>
              <a:rPr lang="es-MX" sz="2600" b="1" dirty="0" err="1" smtClean="0"/>
              <a:t>InetAddress</a:t>
            </a:r>
            <a:r>
              <a:rPr lang="es-MX" sz="2600" b="1" dirty="0" smtClean="0"/>
              <a:t> </a:t>
            </a:r>
            <a:r>
              <a:rPr lang="es-MX" sz="2600" b="1" dirty="0" err="1" smtClean="0"/>
              <a:t>laddr</a:t>
            </a:r>
            <a:r>
              <a:rPr lang="es-MX" sz="2600" b="1" dirty="0" smtClean="0"/>
              <a:t>)</a:t>
            </a:r>
            <a:r>
              <a:rPr lang="es-MX" sz="2600" dirty="0" smtClean="0"/>
              <a:t>: constructor que toma como argumentos el número de puerto y una determinada dirección local.</a:t>
            </a:r>
          </a:p>
          <a:p>
            <a:pPr marL="0" indent="0" algn="just">
              <a:buNone/>
            </a:pPr>
            <a:endParaRPr lang="es-MX" sz="2600" dirty="0" smtClean="0"/>
          </a:p>
          <a:p>
            <a:pPr marL="0" indent="0" algn="just">
              <a:buNone/>
            </a:pPr>
            <a:r>
              <a:rPr lang="es-MX" sz="2600" dirty="0" smtClean="0"/>
              <a:t> </a:t>
            </a:r>
            <a:endParaRPr lang="es-MX" sz="2600" dirty="0"/>
          </a:p>
          <a:p>
            <a:pPr algn="just"/>
            <a:endParaRPr lang="es-MX" sz="2600" dirty="0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86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61857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err="1" smtClean="0"/>
              <a:t>DatagramSocket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3"/>
            <a:ext cx="8291264" cy="48965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 smtClean="0"/>
              <a:t>La clase </a:t>
            </a:r>
            <a:r>
              <a:rPr lang="es-MX" sz="2600" dirty="0" err="1" smtClean="0"/>
              <a:t>DatagramSocket</a:t>
            </a:r>
            <a:r>
              <a:rPr lang="es-MX" sz="2600" dirty="0" smtClean="0"/>
              <a:t> proporciona varios métodos, los más utilizados son:</a:t>
            </a:r>
          </a:p>
          <a:p>
            <a:pPr algn="just"/>
            <a:r>
              <a:rPr lang="es-MX" sz="2600" dirty="0" err="1"/>
              <a:t>s</a:t>
            </a:r>
            <a:r>
              <a:rPr lang="es-MX" sz="2600" dirty="0" err="1" smtClean="0"/>
              <a:t>end</a:t>
            </a:r>
            <a:r>
              <a:rPr lang="es-MX" sz="2600" dirty="0" smtClean="0"/>
              <a:t>(</a:t>
            </a:r>
            <a:r>
              <a:rPr lang="es-MX" sz="2600" dirty="0" err="1" smtClean="0"/>
              <a:t>DatagramPacket</a:t>
            </a:r>
            <a:r>
              <a:rPr lang="es-MX" sz="2600" dirty="0" smtClean="0"/>
              <a:t> p) y </a:t>
            </a:r>
            <a:r>
              <a:rPr lang="es-MX" sz="2600" dirty="0" err="1" smtClean="0"/>
              <a:t>receive</a:t>
            </a:r>
            <a:r>
              <a:rPr lang="es-MX" sz="2600" dirty="0"/>
              <a:t>(</a:t>
            </a:r>
            <a:r>
              <a:rPr lang="es-MX" sz="2600" dirty="0" err="1"/>
              <a:t>DatagramPacket</a:t>
            </a:r>
            <a:r>
              <a:rPr lang="es-MX" sz="2600" dirty="0"/>
              <a:t> p</a:t>
            </a:r>
            <a:r>
              <a:rPr lang="es-MX" sz="2600" dirty="0" smtClean="0"/>
              <a:t>): transmiten datagramas entre un par de conectores.</a:t>
            </a:r>
            <a:endParaRPr lang="es-MX" sz="2600" dirty="0"/>
          </a:p>
          <a:p>
            <a:pPr lvl="1" algn="just"/>
            <a:r>
              <a:rPr lang="es-MX" sz="2200" dirty="0" smtClean="0"/>
              <a:t>El argumento de </a:t>
            </a:r>
            <a:r>
              <a:rPr lang="es-MX" sz="2200" i="1" dirty="0" err="1" smtClean="0"/>
              <a:t>send</a:t>
            </a:r>
            <a:r>
              <a:rPr lang="es-MX" sz="2200" dirty="0" smtClean="0"/>
              <a:t> es una instancia de </a:t>
            </a:r>
            <a:r>
              <a:rPr lang="es-MX" sz="2200" dirty="0" err="1" smtClean="0"/>
              <a:t>DatagramPacket</a:t>
            </a:r>
            <a:r>
              <a:rPr lang="es-MX" sz="2200" dirty="0" smtClean="0"/>
              <a:t> conteniendo el mensaje y el destino.</a:t>
            </a:r>
            <a:endParaRPr lang="es-MX" sz="2200" dirty="0"/>
          </a:p>
          <a:p>
            <a:pPr lvl="1" algn="just"/>
            <a:r>
              <a:rPr lang="es-MX" sz="2200" dirty="0" smtClean="0"/>
              <a:t>El argumento de </a:t>
            </a:r>
            <a:r>
              <a:rPr lang="es-MX" sz="2200" i="1" dirty="0" err="1" smtClean="0"/>
              <a:t>receive</a:t>
            </a:r>
            <a:r>
              <a:rPr lang="es-MX" sz="2200" dirty="0" smtClean="0"/>
              <a:t> es un </a:t>
            </a:r>
            <a:r>
              <a:rPr lang="es-MX" sz="2200" dirty="0" err="1" smtClean="0"/>
              <a:t>DatagramPacket</a:t>
            </a:r>
            <a:r>
              <a:rPr lang="es-MX" sz="2200" dirty="0" smtClean="0"/>
              <a:t> vacío en el que se coloca: el mensaje, su longitud y su origen</a:t>
            </a:r>
            <a:endParaRPr lang="es-MX" sz="2200" dirty="0"/>
          </a:p>
          <a:p>
            <a:pPr algn="just"/>
            <a:r>
              <a:rPr lang="es-MX" sz="2600" dirty="0" err="1" smtClean="0"/>
              <a:t>setSoTimeout</a:t>
            </a:r>
            <a:r>
              <a:rPr lang="es-MX" sz="2600" dirty="0" smtClean="0"/>
              <a:t>(</a:t>
            </a:r>
            <a:r>
              <a:rPr lang="es-MX" sz="2600" dirty="0" err="1" smtClean="0"/>
              <a:t>int</a:t>
            </a:r>
            <a:r>
              <a:rPr lang="es-MX" sz="2600" dirty="0" smtClean="0"/>
              <a:t> </a:t>
            </a:r>
            <a:r>
              <a:rPr lang="es-MX" sz="2600" dirty="0" err="1" smtClean="0"/>
              <a:t>timeout</a:t>
            </a:r>
            <a:r>
              <a:rPr lang="es-MX" sz="2600" dirty="0" smtClean="0"/>
              <a:t>): permite establecer un tiempo de espera límite</a:t>
            </a:r>
          </a:p>
          <a:p>
            <a:pPr lvl="1" algn="just"/>
            <a:r>
              <a:rPr lang="es-MX" sz="2200" dirty="0" smtClean="0"/>
              <a:t>Cuando se fija un límite, el método </a:t>
            </a:r>
            <a:r>
              <a:rPr lang="es-MX" sz="2200" dirty="0" err="1" smtClean="0"/>
              <a:t>receive</a:t>
            </a:r>
            <a:r>
              <a:rPr lang="es-MX" sz="2200" dirty="0" smtClean="0"/>
              <a:t> se bloquea y luego lanza una excepción.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87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17293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s-MX" b="1" dirty="0" err="1" smtClean="0"/>
              <a:t>DatagramSocket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3"/>
            <a:ext cx="8291264" cy="4896543"/>
          </a:xfrm>
        </p:spPr>
        <p:txBody>
          <a:bodyPr>
            <a:noAutofit/>
          </a:bodyPr>
          <a:lstStyle/>
          <a:p>
            <a:pPr algn="just"/>
            <a:r>
              <a:rPr lang="es-MX" sz="2600" dirty="0" err="1" smtClean="0"/>
              <a:t>Connect</a:t>
            </a:r>
            <a:r>
              <a:rPr lang="es-MX" sz="2600" dirty="0" smtClean="0"/>
              <a:t>(</a:t>
            </a:r>
            <a:r>
              <a:rPr lang="es-MX" sz="2600" dirty="0" err="1" smtClean="0"/>
              <a:t>InetAddress</a:t>
            </a:r>
            <a:r>
              <a:rPr lang="es-MX" sz="2600" dirty="0" smtClean="0"/>
              <a:t> </a:t>
            </a:r>
            <a:r>
              <a:rPr lang="es-MX" sz="2600" dirty="0" err="1" smtClean="0"/>
              <a:t>address</a:t>
            </a:r>
            <a:r>
              <a:rPr lang="es-MX" sz="2600" dirty="0" smtClean="0"/>
              <a:t>, </a:t>
            </a:r>
            <a:r>
              <a:rPr lang="es-MX" sz="2600" dirty="0" err="1" smtClean="0"/>
              <a:t>int</a:t>
            </a:r>
            <a:r>
              <a:rPr lang="es-MX" sz="2600" dirty="0" smtClean="0"/>
              <a:t> </a:t>
            </a:r>
            <a:r>
              <a:rPr lang="es-MX" sz="2600" dirty="0" err="1" smtClean="0"/>
              <a:t>port</a:t>
            </a:r>
            <a:r>
              <a:rPr lang="es-MX" sz="2600" dirty="0" smtClean="0"/>
              <a:t>): se utiliza para conectarse a un puerto remoto y a una dirección de Internet específicos, en cuyo caso el conector sólo podrá enviar y recibir mensajes de esa dirección.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88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</p:spTree>
    <p:extLst>
      <p:ext uri="{BB962C8B-B14F-4D97-AF65-F5344CB8AC3E}">
        <p14:creationId xmlns:p14="http://schemas.microsoft.com/office/powerpoint/2010/main" val="244659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err="1" smtClean="0"/>
              <a:t>Serialización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199"/>
            <a:ext cx="8291264" cy="4823520"/>
          </a:xfrm>
        </p:spPr>
        <p:txBody>
          <a:bodyPr>
            <a:normAutofit/>
          </a:bodyPr>
          <a:lstStyle/>
          <a:p>
            <a:pPr algn="just"/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89</a:t>
            </a:fld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05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Identificar emisores y receptores</a:t>
            </a:r>
          </a:p>
          <a:p>
            <a:pPr algn="just"/>
            <a:r>
              <a:rPr lang="es-MX" dirty="0" smtClean="0"/>
              <a:t>Método para que un proceso en una máquina especifique con cuál de las demás quiere hablar.</a:t>
            </a:r>
          </a:p>
          <a:p>
            <a:pPr algn="just"/>
            <a:r>
              <a:rPr lang="es-MX" dirty="0" smtClean="0"/>
              <a:t>Múltiples destinos     Destino específico</a:t>
            </a:r>
          </a:p>
          <a:p>
            <a:pPr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B57-ECA9-4034-9966-92321B4FCCFC}" type="slidenum">
              <a:rPr lang="es-MX" smtClean="0"/>
              <a:pPr/>
              <a:t>9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5496" y="6608385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</a:rPr>
              <a:t>M. en C. Sandra Ivette Bautista Rosales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5496" y="642371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Aplicaciones para Comunicaciones en Red</a:t>
            </a:r>
          </a:p>
        </p:txBody>
      </p:sp>
      <p:sp>
        <p:nvSpPr>
          <p:cNvPr id="8" name="7 Flecha derecha"/>
          <p:cNvSpPr/>
          <p:nvPr/>
        </p:nvSpPr>
        <p:spPr>
          <a:xfrm>
            <a:off x="3995936" y="3869804"/>
            <a:ext cx="288032" cy="1440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40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27280</TotalTime>
  <Words>5346</Words>
  <Application>Microsoft Macintosh PowerPoint</Application>
  <PresentationFormat>Presentación en pantalla (4:3)</PresentationFormat>
  <Paragraphs>787</Paragraphs>
  <Slides>89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89</vt:i4>
      </vt:variant>
    </vt:vector>
  </HeadingPairs>
  <TitlesOfParts>
    <vt:vector size="90" baseType="lpstr">
      <vt:lpstr>Tema de Office</vt:lpstr>
      <vt:lpstr>UNIDAD I: SOCKETS DE FLUJO</vt:lpstr>
      <vt:lpstr>Introducción</vt:lpstr>
      <vt:lpstr>Introducción</vt:lpstr>
      <vt:lpstr>Introducción</vt:lpstr>
      <vt:lpstr>Presentación de PowerPoint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1.1 Servicios definidos en la Capa de Transporte</vt:lpstr>
      <vt:lpstr>1.1 Servicios definidos en la Capa de Transporte</vt:lpstr>
      <vt:lpstr>Servicios orientados a la conexión y no orientados a la conexión</vt:lpstr>
      <vt:lpstr>Servicios orientados a la conexión</vt:lpstr>
      <vt:lpstr>Servicios No orientados a la conexión</vt:lpstr>
      <vt:lpstr>Servicios No orientados a la conexión</vt:lpstr>
      <vt:lpstr>Servicios orientados a la conexión y no orientados a la conexión</vt:lpstr>
      <vt:lpstr>Servicios orientados a la conexión</vt:lpstr>
      <vt:lpstr>Servicios orientados a la conexión</vt:lpstr>
      <vt:lpstr>Servicios No orientados a la conexión</vt:lpstr>
      <vt:lpstr>Servicios No orientados a la conexión</vt:lpstr>
      <vt:lpstr>Servicios No orientados a la conexión</vt:lpstr>
      <vt:lpstr>Servicios No orientados a la conexión</vt:lpstr>
      <vt:lpstr>Presentación de PowerPoint</vt:lpstr>
      <vt:lpstr>MODELO CLIENTE/SERVIDOR</vt:lpstr>
      <vt:lpstr>SERVIDOR</vt:lpstr>
      <vt:lpstr>SERVIDOR</vt:lpstr>
      <vt:lpstr>SERVIDOR</vt:lpstr>
      <vt:lpstr>SERVIDOR</vt:lpstr>
      <vt:lpstr>SERVIDOR</vt:lpstr>
      <vt:lpstr>CLIENTE</vt:lpstr>
      <vt:lpstr>Comunicación entre procesos</vt:lpstr>
      <vt:lpstr>Comunicación entre procesos</vt:lpstr>
      <vt:lpstr>Comunicación entre procesos</vt:lpstr>
      <vt:lpstr>¿Qué es…?</vt:lpstr>
      <vt:lpstr>Sincronización en mecanismos de paso de mensajes</vt:lpstr>
      <vt:lpstr>Sincronización en mecanismos de paso de mensajes</vt:lpstr>
      <vt:lpstr>Sincronización</vt:lpstr>
      <vt:lpstr>¿Qué es un socket?</vt:lpstr>
      <vt:lpstr>¿Qué es un socket?</vt:lpstr>
      <vt:lpstr>¿Qué es un socket?</vt:lpstr>
      <vt:lpstr>¿Qué es un socket?</vt:lpstr>
      <vt:lpstr>¿Qué es un socket?</vt:lpstr>
      <vt:lpstr>Interfaz de Sockets</vt:lpstr>
      <vt:lpstr>Pila de protocolos TCP/IP</vt:lpstr>
      <vt:lpstr>Pila de protocolos TCP/IP</vt:lpstr>
      <vt:lpstr>Primitivas para la utilización de sockets</vt:lpstr>
      <vt:lpstr>Dominio de un socket</vt:lpstr>
      <vt:lpstr>Dominio de un socket</vt:lpstr>
      <vt:lpstr>Tipos de sockets</vt:lpstr>
      <vt:lpstr>Tipos de sockets</vt:lpstr>
      <vt:lpstr>Creación de un socket</vt:lpstr>
      <vt:lpstr>Interfaz de Sockets</vt:lpstr>
      <vt:lpstr>Interfaz de Sockets</vt:lpstr>
      <vt:lpstr>Implementación de sockets</vt:lpstr>
      <vt:lpstr>Sockets bloqueantes</vt:lpstr>
      <vt:lpstr>Diferencia entre los tipos de sockets</vt:lpstr>
      <vt:lpstr>Sockets UDP</vt:lpstr>
      <vt:lpstr>Sockets UDP</vt:lpstr>
      <vt:lpstr>Sockets UDP</vt:lpstr>
      <vt:lpstr>Sockets UDP</vt:lpstr>
      <vt:lpstr>Sockets UDP</vt:lpstr>
      <vt:lpstr>Sockets UDP</vt:lpstr>
      <vt:lpstr>DatagramPacket</vt:lpstr>
      <vt:lpstr>DatagramPacket</vt:lpstr>
      <vt:lpstr>DatagramPacket</vt:lpstr>
      <vt:lpstr>DatagramSocket</vt:lpstr>
      <vt:lpstr>DatagramSocket</vt:lpstr>
      <vt:lpstr>DatagramSocket</vt:lpstr>
      <vt:lpstr>Serialización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Mikasa</dc:creator>
  <cp:lastModifiedBy>Adela Soto Alvarez del Castillo</cp:lastModifiedBy>
  <cp:revision>178</cp:revision>
  <dcterms:created xsi:type="dcterms:W3CDTF">2015-04-15T15:52:34Z</dcterms:created>
  <dcterms:modified xsi:type="dcterms:W3CDTF">2015-10-23T16:13:38Z</dcterms:modified>
</cp:coreProperties>
</file>