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5" r:id="rId9"/>
    <p:sldId id="259" r:id="rId10"/>
    <p:sldId id="264" r:id="rId11"/>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F91A358-8E93-4917-9D81-E8D4E77BB217}" type="datetimeFigureOut">
              <a:rPr lang="es-AR" smtClean="0"/>
              <a:t>23/06/2015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AA82C91-69E2-44CB-8E35-1D9817FA4186}" type="slidenum">
              <a:rPr lang="es-AR" smtClean="0"/>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F91A358-8E93-4917-9D81-E8D4E77BB217}" type="datetimeFigureOut">
              <a:rPr lang="es-AR" smtClean="0"/>
              <a:t>23/06/2015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AA82C91-69E2-44CB-8E35-1D9817FA4186}"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FF91A358-8E93-4917-9D81-E8D4E77BB217}" type="datetimeFigureOut">
              <a:rPr lang="es-AR" smtClean="0"/>
              <a:t>23/06/2015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AA82C91-69E2-44CB-8E35-1D9817FA4186}" type="slidenum">
              <a:rPr lang="es-AR" smtClean="0"/>
              <a:t>‹Nº›</a:t>
            </a:fld>
            <a:endParaRPr lang="es-AR"/>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FF91A358-8E93-4917-9D81-E8D4E77BB217}" type="datetimeFigureOut">
              <a:rPr lang="es-AR" smtClean="0"/>
              <a:t>23/06/2015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AA82C91-69E2-44CB-8E35-1D9817FA4186}" type="slidenum">
              <a:rPr lang="es-AR" smtClean="0"/>
              <a:t>‹Nº›</a:t>
            </a:fld>
            <a:endParaRPr lang="es-AR"/>
          </a:p>
        </p:txBody>
      </p:sp>
      <p:sp>
        <p:nvSpPr>
          <p:cNvPr id="7" name="Title 6"/>
          <p:cNvSpPr>
            <a:spLocks noGrp="1"/>
          </p:cNvSpPr>
          <p:nvPr>
            <p:ph type="title"/>
          </p:nvPr>
        </p:nvSpPr>
        <p:spPr/>
        <p:txBody>
          <a:bodyPr/>
          <a:lstStyle/>
          <a:p>
            <a:r>
              <a:rPr lang="es-ES" smtClean="0"/>
              <a:t>Haga clic para modificar el estilo de título del patrón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F91A358-8E93-4917-9D81-E8D4E77BB217}" type="datetimeFigureOut">
              <a:rPr lang="es-AR" smtClean="0"/>
              <a:t>23/06/2015</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AA82C91-69E2-44CB-8E35-1D9817FA4186}" type="slidenum">
              <a:rPr lang="es-AR" smtClean="0"/>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FF91A358-8E93-4917-9D81-E8D4E77BB217}" type="datetimeFigureOut">
              <a:rPr lang="es-AR" smtClean="0"/>
              <a:t>23/06/2015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AA82C91-69E2-44CB-8E35-1D9817FA4186}" type="slidenum">
              <a:rPr lang="es-AR" smtClean="0"/>
              <a:t>‹Nº›</a:t>
            </a:fld>
            <a:endParaRPr lang="es-AR"/>
          </a:p>
        </p:txBody>
      </p:sp>
      <p:sp>
        <p:nvSpPr>
          <p:cNvPr id="9" name="Content Placeholder 8"/>
          <p:cNvSpPr>
            <a:spLocks noGrp="1"/>
          </p:cNvSpPr>
          <p:nvPr>
            <p:ph sz="quarter" idx="13"/>
          </p:nvPr>
        </p:nvSpPr>
        <p:spPr>
          <a:xfrm>
            <a:off x="676655"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F91A358-8E93-4917-9D81-E8D4E77BB217}" type="datetimeFigureOut">
              <a:rPr lang="es-AR" smtClean="0"/>
              <a:t>23/06/2015</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AAA82C91-69E2-44CB-8E35-1D9817FA4186}"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FF91A358-8E93-4917-9D81-E8D4E77BB217}" type="datetimeFigureOut">
              <a:rPr lang="es-AR" smtClean="0"/>
              <a:t>23/06/2015</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AAA82C91-69E2-44CB-8E35-1D9817FA4186}"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FF91A358-8E93-4917-9D81-E8D4E77BB217}" type="datetimeFigureOut">
              <a:rPr lang="es-AR" smtClean="0"/>
              <a:t>23/06/2015</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AAA82C91-69E2-44CB-8E35-1D9817FA4186}" type="slidenum">
              <a:rPr lang="es-AR" smtClean="0"/>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F91A358-8E93-4917-9D81-E8D4E77BB217}" type="datetimeFigureOut">
              <a:rPr lang="es-AR" smtClean="0"/>
              <a:t>23/06/2015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AA82C91-69E2-44CB-8E35-1D9817FA4186}" type="slidenum">
              <a:rPr lang="es-AR" smtClean="0"/>
              <a:t>‹Nº›</a:t>
            </a:fld>
            <a:endParaRPr lang="es-AR"/>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F91A358-8E93-4917-9D81-E8D4E77BB217}" type="datetimeFigureOut">
              <a:rPr lang="es-AR" smtClean="0"/>
              <a:t>23/06/2015</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AA82C91-69E2-44CB-8E35-1D9817FA4186}" type="slidenum">
              <a:rPr lang="es-AR" smtClean="0"/>
              <a:t>‹Nº›</a:t>
            </a:fld>
            <a:endParaRPr lang="es-AR"/>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F91A358-8E93-4917-9D81-E8D4E77BB217}" type="datetimeFigureOut">
              <a:rPr lang="es-AR" smtClean="0"/>
              <a:t>23/06/2015</a:t>
            </a:fld>
            <a:endParaRPr lang="es-A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s-AR"/>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AAA82C91-69E2-44CB-8E35-1D9817FA4186}" type="slidenum">
              <a:rPr lang="es-AR" smtClean="0"/>
              <a:t>‹Nº›</a:t>
            </a:fld>
            <a:endParaRPr lang="es-AR"/>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s.wikipedia.org/wiki/Modelo_Nagel-Schreckenberg" TargetMode="External"/><Relationship Id="rId7" Type="http://schemas.openxmlformats.org/officeDocument/2006/relationships/hyperlink" Target="https://en.wikipedia.org/w/index.php?title=Template:Cite_doi/10.1051.2Fjp1:1992277&amp;action=edit&amp;editintro=Template:Cite_doi/editintro2" TargetMode="External"/><Relationship Id="rId2" Type="http://schemas.openxmlformats.org/officeDocument/2006/relationships/hyperlink" Target="https://en.wikipedia.org/wiki/Nagel%E2%80%93Schreckenberg_model#External_links" TargetMode="External"/><Relationship Id="rId1" Type="http://schemas.openxmlformats.org/officeDocument/2006/relationships/slideLayout" Target="../slideLayouts/slideLayout2.xml"/><Relationship Id="rId6" Type="http://schemas.openxmlformats.org/officeDocument/2006/relationships/hyperlink" Target="https://dx.doi.org/10.1051/jp1:1992277" TargetMode="External"/><Relationship Id="rId5" Type="http://schemas.openxmlformats.org/officeDocument/2006/relationships/hyperlink" Target="https://en.wikipedia.org/wiki/Digital_object_identifier" TargetMode="External"/><Relationship Id="rId4" Type="http://schemas.openxmlformats.org/officeDocument/2006/relationships/hyperlink" Target="http://www.ptt.uni-duisburg.de/fileadmin/docs/paper/1992/origca.pd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El trafico automovilístico</a:t>
            </a:r>
            <a:endParaRPr lang="es-AR" dirty="0"/>
          </a:p>
        </p:txBody>
      </p:sp>
      <p:sp>
        <p:nvSpPr>
          <p:cNvPr id="3" name="2 Subtítulo"/>
          <p:cNvSpPr>
            <a:spLocks noGrp="1"/>
          </p:cNvSpPr>
          <p:nvPr>
            <p:ph type="subTitle" idx="1"/>
          </p:nvPr>
        </p:nvSpPr>
        <p:spPr/>
        <p:txBody>
          <a:bodyPr/>
          <a:lstStyle/>
          <a:p>
            <a:r>
              <a:rPr lang="es-MX" dirty="0" smtClean="0"/>
              <a:t>Posible Sistema Complejo</a:t>
            </a:r>
            <a:endParaRPr lang="es-AR" dirty="0"/>
          </a:p>
        </p:txBody>
      </p:sp>
    </p:spTree>
    <p:extLst>
      <p:ext uri="{BB962C8B-B14F-4D97-AF65-F5344CB8AC3E}">
        <p14:creationId xmlns:p14="http://schemas.microsoft.com/office/powerpoint/2010/main" val="9351777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556792"/>
            <a:ext cx="7408333" cy="4569371"/>
          </a:xfrm>
        </p:spPr>
        <p:txBody>
          <a:bodyPr>
            <a:normAutofit lnSpcReduction="10000"/>
          </a:bodyPr>
          <a:lstStyle/>
          <a:p>
            <a:r>
              <a:rPr lang="es-AR" dirty="0">
                <a:hlinkClick r:id="rId2"/>
              </a:rPr>
              <a:t>https://</a:t>
            </a:r>
            <a:r>
              <a:rPr lang="es-AR" dirty="0" smtClean="0">
                <a:hlinkClick r:id="rId2"/>
              </a:rPr>
              <a:t>en.wikipedia.org/wiki/Nagel%E2%80%93Schreckenberg_model#External_links</a:t>
            </a:r>
            <a:endParaRPr lang="es-AR" dirty="0" smtClean="0"/>
          </a:p>
          <a:p>
            <a:endParaRPr lang="es-MX" dirty="0"/>
          </a:p>
          <a:p>
            <a:r>
              <a:rPr lang="es-AR" dirty="0">
                <a:hlinkClick r:id="rId3"/>
              </a:rPr>
              <a:t>https://</a:t>
            </a:r>
            <a:r>
              <a:rPr lang="es-AR" dirty="0" smtClean="0">
                <a:hlinkClick r:id="rId3"/>
              </a:rPr>
              <a:t>es.wikipedia.org/wiki/Modelo_Nagel-Schreckenberg</a:t>
            </a:r>
            <a:endParaRPr lang="es-AR" dirty="0" smtClean="0"/>
          </a:p>
          <a:p>
            <a:endParaRPr lang="es-MX" dirty="0"/>
          </a:p>
          <a:p>
            <a:r>
              <a:rPr lang="es-AR" dirty="0"/>
              <a:t> </a:t>
            </a:r>
            <a:r>
              <a:rPr lang="es-AR" dirty="0" err="1"/>
              <a:t>Nagel</a:t>
            </a:r>
            <a:r>
              <a:rPr lang="es-AR" dirty="0"/>
              <a:t>, K.; </a:t>
            </a:r>
            <a:r>
              <a:rPr lang="es-AR" dirty="0" err="1"/>
              <a:t>Schreckenberg</a:t>
            </a:r>
            <a:r>
              <a:rPr lang="es-AR" dirty="0"/>
              <a:t>, M. (1992). </a:t>
            </a:r>
            <a:r>
              <a:rPr lang="es-AR" dirty="0">
                <a:hlinkClick r:id="rId4"/>
              </a:rPr>
              <a:t>"A </a:t>
            </a:r>
            <a:r>
              <a:rPr lang="es-AR" dirty="0" err="1">
                <a:hlinkClick r:id="rId4"/>
              </a:rPr>
              <a:t>cellular</a:t>
            </a:r>
            <a:r>
              <a:rPr lang="es-AR" dirty="0">
                <a:hlinkClick r:id="rId4"/>
              </a:rPr>
              <a:t> </a:t>
            </a:r>
            <a:r>
              <a:rPr lang="es-AR" dirty="0" err="1">
                <a:hlinkClick r:id="rId4"/>
              </a:rPr>
              <a:t>automaton</a:t>
            </a:r>
            <a:r>
              <a:rPr lang="es-AR" dirty="0">
                <a:hlinkClick r:id="rId4"/>
              </a:rPr>
              <a:t> </a:t>
            </a:r>
            <a:r>
              <a:rPr lang="es-AR" dirty="0" err="1">
                <a:hlinkClick r:id="rId4"/>
              </a:rPr>
              <a:t>model</a:t>
            </a:r>
            <a:r>
              <a:rPr lang="es-AR" dirty="0">
                <a:hlinkClick r:id="rId4"/>
              </a:rPr>
              <a:t> </a:t>
            </a:r>
            <a:r>
              <a:rPr lang="es-AR" dirty="0" err="1">
                <a:hlinkClick r:id="rId4"/>
              </a:rPr>
              <a:t>for</a:t>
            </a:r>
            <a:r>
              <a:rPr lang="es-AR" dirty="0">
                <a:hlinkClick r:id="rId4"/>
              </a:rPr>
              <a:t> </a:t>
            </a:r>
            <a:r>
              <a:rPr lang="es-AR" dirty="0" err="1">
                <a:hlinkClick r:id="rId4"/>
              </a:rPr>
              <a:t>freeway</a:t>
            </a:r>
            <a:r>
              <a:rPr lang="es-AR" dirty="0">
                <a:hlinkClick r:id="rId4"/>
              </a:rPr>
              <a:t> </a:t>
            </a:r>
            <a:r>
              <a:rPr lang="es-AR" dirty="0" err="1">
                <a:hlinkClick r:id="rId4"/>
              </a:rPr>
              <a:t>traffic</a:t>
            </a:r>
            <a:r>
              <a:rPr lang="es-AR" dirty="0">
                <a:hlinkClick r:id="rId4"/>
              </a:rPr>
              <a:t>"</a:t>
            </a:r>
            <a:r>
              <a:rPr lang="es-AR" dirty="0"/>
              <a:t> (PDF). </a:t>
            </a:r>
            <a:r>
              <a:rPr lang="es-AR" i="1" dirty="0" err="1"/>
              <a:t>Journal</a:t>
            </a:r>
            <a:r>
              <a:rPr lang="es-AR" i="1" dirty="0"/>
              <a:t> de </a:t>
            </a:r>
            <a:r>
              <a:rPr lang="es-AR" i="1" dirty="0" err="1"/>
              <a:t>Physique</a:t>
            </a:r>
            <a:r>
              <a:rPr lang="es-AR" i="1" dirty="0"/>
              <a:t> I</a:t>
            </a:r>
            <a:r>
              <a:rPr lang="es-AR" dirty="0"/>
              <a:t> </a:t>
            </a:r>
            <a:r>
              <a:rPr lang="es-AR" b="1" dirty="0"/>
              <a:t>2</a:t>
            </a:r>
            <a:r>
              <a:rPr lang="es-AR" dirty="0"/>
              <a:t> (12): 2221. </a:t>
            </a:r>
            <a:r>
              <a:rPr lang="es-AR" dirty="0">
                <a:hlinkClick r:id="rId5" tooltip="Digital object identifier"/>
              </a:rPr>
              <a:t>doi</a:t>
            </a:r>
            <a:r>
              <a:rPr lang="es-AR" dirty="0"/>
              <a:t>:</a:t>
            </a:r>
            <a:r>
              <a:rPr lang="es-AR" dirty="0">
                <a:hlinkClick r:id="rId6"/>
              </a:rPr>
              <a:t>10.1051/jp1:1992277</a:t>
            </a:r>
            <a:r>
              <a:rPr lang="es-AR" dirty="0"/>
              <a:t>. </a:t>
            </a:r>
            <a:r>
              <a:rPr lang="es-AR" dirty="0" err="1">
                <a:hlinkClick r:id="rId7"/>
              </a:rPr>
              <a:t>edit</a:t>
            </a:r>
            <a:endParaRPr lang="es-AR" dirty="0"/>
          </a:p>
          <a:p>
            <a:endParaRPr lang="es-MX" dirty="0" smtClean="0"/>
          </a:p>
          <a:p>
            <a:r>
              <a:rPr lang="es-AR" dirty="0"/>
              <a:t>http://</a:t>
            </a:r>
            <a:r>
              <a:rPr lang="es-AR" dirty="0" smtClean="0"/>
              <a:t>www.hiskp.uni-bonn.de/uploads/media/traffic.pdf</a:t>
            </a:r>
            <a:endParaRPr lang="es-AR" dirty="0"/>
          </a:p>
        </p:txBody>
      </p:sp>
      <p:sp>
        <p:nvSpPr>
          <p:cNvPr id="3" name="2 Título"/>
          <p:cNvSpPr>
            <a:spLocks noGrp="1"/>
          </p:cNvSpPr>
          <p:nvPr>
            <p:ph type="title"/>
          </p:nvPr>
        </p:nvSpPr>
        <p:spPr/>
        <p:txBody>
          <a:bodyPr/>
          <a:lstStyle/>
          <a:p>
            <a:r>
              <a:rPr lang="es-MX" dirty="0" smtClean="0"/>
              <a:t>Referencias</a:t>
            </a:r>
            <a:endParaRPr lang="es-AR" dirty="0"/>
          </a:p>
        </p:txBody>
      </p:sp>
    </p:spTree>
    <p:extLst>
      <p:ext uri="{BB962C8B-B14F-4D97-AF65-F5344CB8AC3E}">
        <p14:creationId xmlns:p14="http://schemas.microsoft.com/office/powerpoint/2010/main" val="41231971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se refiere, tanto urbana como interurbanamente, a la condición de un flujo vehicular que se ve saturado debido al exceso de demanda de las </a:t>
            </a:r>
            <a:r>
              <a:rPr lang="es-ES" dirty="0" smtClean="0"/>
              <a:t>vías</a:t>
            </a:r>
          </a:p>
          <a:p>
            <a:endParaRPr lang="es-AR" dirty="0"/>
          </a:p>
        </p:txBody>
      </p:sp>
      <p:sp>
        <p:nvSpPr>
          <p:cNvPr id="2" name="1 Título"/>
          <p:cNvSpPr>
            <a:spLocks noGrp="1"/>
          </p:cNvSpPr>
          <p:nvPr>
            <p:ph type="title"/>
          </p:nvPr>
        </p:nvSpPr>
        <p:spPr/>
        <p:txBody>
          <a:bodyPr/>
          <a:lstStyle/>
          <a:p>
            <a:r>
              <a:rPr lang="es-MX" dirty="0" smtClean="0"/>
              <a:t>¿Que es el trafico?</a:t>
            </a:r>
            <a:endParaRPr lang="es-AR"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7444" y="3861048"/>
            <a:ext cx="4248472" cy="2850339"/>
          </a:xfrm>
          <a:prstGeom prst="rect">
            <a:avLst/>
          </a:prstGeom>
        </p:spPr>
      </p:pic>
    </p:spTree>
    <p:extLst>
      <p:ext uri="{BB962C8B-B14F-4D97-AF65-F5344CB8AC3E}">
        <p14:creationId xmlns:p14="http://schemas.microsoft.com/office/powerpoint/2010/main" val="42863504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ES" dirty="0"/>
              <a:t>La congestión del tráfico se produce cuando el volumen de tráfico o de la distribución normal del transporte genera una demanda de espacio mayor que el disponible en las carreteras.</a:t>
            </a:r>
            <a:endParaRPr lang="es-AR" dirty="0"/>
          </a:p>
        </p:txBody>
      </p:sp>
      <p:sp>
        <p:nvSpPr>
          <p:cNvPr id="2" name="1 Título"/>
          <p:cNvSpPr>
            <a:spLocks noGrp="1"/>
          </p:cNvSpPr>
          <p:nvPr>
            <p:ph type="title"/>
          </p:nvPr>
        </p:nvSpPr>
        <p:spPr/>
        <p:txBody>
          <a:bodyPr/>
          <a:lstStyle/>
          <a:p>
            <a:r>
              <a:rPr lang="es-MX" dirty="0" smtClean="0"/>
              <a:t>Causas</a:t>
            </a:r>
            <a:endParaRPr lang="es-AR" dirty="0"/>
          </a:p>
        </p:txBody>
      </p:sp>
      <p:pic>
        <p:nvPicPr>
          <p:cNvPr id="4" name="3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4221088"/>
            <a:ext cx="3744416" cy="2498534"/>
          </a:xfrm>
          <a:prstGeom prst="rect">
            <a:avLst/>
          </a:prstGeom>
        </p:spPr>
      </p:pic>
    </p:spTree>
    <p:extLst>
      <p:ext uri="{BB962C8B-B14F-4D97-AF65-F5344CB8AC3E}">
        <p14:creationId xmlns:p14="http://schemas.microsoft.com/office/powerpoint/2010/main" val="502761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628800"/>
            <a:ext cx="7408333" cy="4497363"/>
          </a:xfrm>
        </p:spPr>
        <p:txBody>
          <a:bodyPr/>
          <a:lstStyle/>
          <a:p>
            <a:r>
              <a:rPr lang="es-ES" dirty="0">
                <a:solidFill>
                  <a:schemeClr val="tx1"/>
                </a:solidFill>
              </a:rPr>
              <a:t>Creado en 1992 por los científicos </a:t>
            </a:r>
            <a:r>
              <a:rPr lang="es-ES" dirty="0" err="1" smtClean="0">
                <a:solidFill>
                  <a:schemeClr val="tx1"/>
                </a:solidFill>
              </a:rPr>
              <a:t>Kai</a:t>
            </a:r>
            <a:r>
              <a:rPr lang="es-ES" dirty="0" smtClean="0">
                <a:solidFill>
                  <a:schemeClr val="tx1"/>
                </a:solidFill>
              </a:rPr>
              <a:t> </a:t>
            </a:r>
            <a:r>
              <a:rPr lang="es-ES" dirty="0" err="1" smtClean="0">
                <a:solidFill>
                  <a:schemeClr val="tx1"/>
                </a:solidFill>
              </a:rPr>
              <a:t>Nagel</a:t>
            </a:r>
            <a:r>
              <a:rPr lang="es-ES" dirty="0">
                <a:solidFill>
                  <a:schemeClr val="tx1"/>
                </a:solidFill>
              </a:rPr>
              <a:t> y Michael </a:t>
            </a:r>
            <a:r>
              <a:rPr lang="es-ES" dirty="0" err="1" smtClean="0">
                <a:solidFill>
                  <a:schemeClr val="tx1"/>
                </a:solidFill>
              </a:rPr>
              <a:t>Schreckenberg</a:t>
            </a:r>
            <a:r>
              <a:rPr lang="es-ES" dirty="0">
                <a:solidFill>
                  <a:schemeClr val="tx1"/>
                </a:solidFill>
              </a:rPr>
              <a:t> </a:t>
            </a:r>
            <a:r>
              <a:rPr lang="es-ES" dirty="0" smtClean="0">
                <a:solidFill>
                  <a:schemeClr val="tx1"/>
                </a:solidFill>
              </a:rPr>
              <a:t>y publicado en el </a:t>
            </a:r>
            <a:r>
              <a:rPr lang="fr-FR" dirty="0">
                <a:solidFill>
                  <a:schemeClr val="tx1"/>
                </a:solidFill>
              </a:rPr>
              <a:t>Journal de </a:t>
            </a:r>
            <a:r>
              <a:rPr lang="fr-FR" dirty="0" smtClean="0">
                <a:solidFill>
                  <a:schemeClr val="tx1"/>
                </a:solidFill>
              </a:rPr>
              <a:t>Physique.</a:t>
            </a:r>
          </a:p>
          <a:p>
            <a:endParaRPr lang="fr-FR" dirty="0">
              <a:solidFill>
                <a:schemeClr val="tx1"/>
              </a:solidFill>
            </a:endParaRPr>
          </a:p>
          <a:p>
            <a:r>
              <a:rPr lang="fr-FR" dirty="0" smtClean="0">
                <a:solidFill>
                  <a:schemeClr val="tx1"/>
                </a:solidFill>
              </a:rPr>
              <a:t>Es un </a:t>
            </a:r>
            <a:r>
              <a:rPr lang="fr-FR" dirty="0" err="1" smtClean="0">
                <a:solidFill>
                  <a:schemeClr val="tx1"/>
                </a:solidFill>
              </a:rPr>
              <a:t>automata</a:t>
            </a:r>
            <a:r>
              <a:rPr lang="fr-FR" dirty="0" smtClean="0">
                <a:solidFill>
                  <a:schemeClr val="tx1"/>
                </a:solidFill>
              </a:rPr>
              <a:t> </a:t>
            </a:r>
            <a:r>
              <a:rPr lang="fr-FR" dirty="0" err="1" smtClean="0">
                <a:solidFill>
                  <a:schemeClr val="tx1"/>
                </a:solidFill>
              </a:rPr>
              <a:t>celular</a:t>
            </a:r>
            <a:r>
              <a:rPr lang="fr-FR" dirty="0" smtClean="0">
                <a:solidFill>
                  <a:schemeClr val="tx1"/>
                </a:solidFill>
              </a:rPr>
              <a:t> que modela el </a:t>
            </a:r>
            <a:r>
              <a:rPr lang="fr-FR" dirty="0" err="1" smtClean="0">
                <a:solidFill>
                  <a:schemeClr val="tx1"/>
                </a:solidFill>
              </a:rPr>
              <a:t>flujo</a:t>
            </a:r>
            <a:r>
              <a:rPr lang="fr-FR" dirty="0" smtClean="0">
                <a:solidFill>
                  <a:schemeClr val="tx1"/>
                </a:solidFill>
              </a:rPr>
              <a:t> </a:t>
            </a:r>
            <a:r>
              <a:rPr lang="fr-FR" dirty="0" err="1" smtClean="0">
                <a:solidFill>
                  <a:schemeClr val="tx1"/>
                </a:solidFill>
              </a:rPr>
              <a:t>vehicular</a:t>
            </a:r>
            <a:r>
              <a:rPr lang="fr-FR" dirty="0" smtClean="0">
                <a:solidFill>
                  <a:schemeClr val="tx1"/>
                </a:solidFill>
              </a:rPr>
              <a:t>, es un </a:t>
            </a:r>
            <a:r>
              <a:rPr lang="fr-FR" dirty="0" err="1" smtClean="0">
                <a:solidFill>
                  <a:schemeClr val="tx1"/>
                </a:solidFill>
              </a:rPr>
              <a:t>automata</a:t>
            </a:r>
            <a:r>
              <a:rPr lang="fr-FR" dirty="0" smtClean="0">
                <a:solidFill>
                  <a:schemeClr val="tx1"/>
                </a:solidFill>
              </a:rPr>
              <a:t> </a:t>
            </a:r>
            <a:r>
              <a:rPr lang="fr-FR" dirty="0" err="1" smtClean="0">
                <a:solidFill>
                  <a:schemeClr val="tx1"/>
                </a:solidFill>
              </a:rPr>
              <a:t>sencillo</a:t>
            </a:r>
            <a:r>
              <a:rPr lang="fr-FR" dirty="0" smtClean="0">
                <a:solidFill>
                  <a:schemeClr val="tx1"/>
                </a:solidFill>
              </a:rPr>
              <a:t> </a:t>
            </a:r>
            <a:r>
              <a:rPr lang="es-ES" dirty="0">
                <a:solidFill>
                  <a:schemeClr val="tx1"/>
                </a:solidFill>
              </a:rPr>
              <a:t>que sin embargo es capaz de modelar adecuadamente los fenómenos de congestionamiento en </a:t>
            </a:r>
            <a:r>
              <a:rPr lang="es-ES" dirty="0" smtClean="0">
                <a:solidFill>
                  <a:schemeClr val="tx1"/>
                </a:solidFill>
              </a:rPr>
              <a:t>autopistas.</a:t>
            </a:r>
            <a:endParaRPr lang="es-AR" dirty="0">
              <a:solidFill>
                <a:schemeClr val="tx1"/>
              </a:solidFill>
            </a:endParaRPr>
          </a:p>
        </p:txBody>
      </p:sp>
      <p:sp>
        <p:nvSpPr>
          <p:cNvPr id="3" name="2 Título"/>
          <p:cNvSpPr>
            <a:spLocks noGrp="1"/>
          </p:cNvSpPr>
          <p:nvPr>
            <p:ph type="title"/>
          </p:nvPr>
        </p:nvSpPr>
        <p:spPr/>
        <p:txBody>
          <a:bodyPr/>
          <a:lstStyle/>
          <a:p>
            <a:r>
              <a:rPr lang="es-AR" dirty="0"/>
              <a:t>Modelo </a:t>
            </a:r>
            <a:r>
              <a:rPr lang="es-AR" dirty="0" err="1"/>
              <a:t>Nagel-Schreckenberg</a:t>
            </a:r>
            <a:endParaRPr lang="es-AR" dirty="0"/>
          </a:p>
        </p:txBody>
      </p:sp>
    </p:spTree>
    <p:extLst>
      <p:ext uri="{BB962C8B-B14F-4D97-AF65-F5344CB8AC3E}">
        <p14:creationId xmlns:p14="http://schemas.microsoft.com/office/powerpoint/2010/main" val="25791594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628800"/>
            <a:ext cx="7408333" cy="4497363"/>
          </a:xfrm>
        </p:spPr>
        <p:txBody>
          <a:bodyPr>
            <a:normAutofit/>
          </a:bodyPr>
          <a:lstStyle/>
          <a:p>
            <a:r>
              <a:rPr lang="es-MX" dirty="0" smtClean="0"/>
              <a:t>Este es un </a:t>
            </a:r>
            <a:r>
              <a:rPr lang="es-MX" dirty="0" err="1" smtClean="0"/>
              <a:t>automata</a:t>
            </a:r>
            <a:r>
              <a:rPr lang="es-MX" dirty="0" smtClean="0"/>
              <a:t> </a:t>
            </a:r>
            <a:r>
              <a:rPr lang="es-MX" dirty="0" err="1" smtClean="0"/>
              <a:t>unidimencional</a:t>
            </a:r>
            <a:r>
              <a:rPr lang="es-MX" dirty="0" smtClean="0"/>
              <a:t> con células que representan autos. Estos tienen las siguientes características:</a:t>
            </a:r>
          </a:p>
          <a:p>
            <a:r>
              <a:rPr lang="es-ES" dirty="0"/>
              <a:t>Cada vehículo tiene asociada una posición </a:t>
            </a:r>
            <a:r>
              <a:rPr lang="es-ES" dirty="0" smtClean="0"/>
              <a:t>X</a:t>
            </a:r>
            <a:r>
              <a:rPr lang="es-ES" dirty="0"/>
              <a:t> en la autopista. Al ser un AC un espacio discreto, cada célula equivale a un vehículo o a una célula vacía. Por convención, la posición es creciente, a partir de un índice 0</a:t>
            </a:r>
            <a:r>
              <a:rPr lang="es-ES" dirty="0" smtClean="0"/>
              <a:t>.</a:t>
            </a:r>
            <a:endParaRPr lang="es-ES" dirty="0"/>
          </a:p>
          <a:p>
            <a:r>
              <a:rPr lang="es-ES" dirty="0"/>
              <a:t>Cada vehículo tiene una velocidad </a:t>
            </a:r>
            <a:r>
              <a:rPr lang="es-ES" dirty="0" smtClean="0"/>
              <a:t>V</a:t>
            </a:r>
            <a:r>
              <a:rPr lang="es-ES" dirty="0"/>
              <a:t> asociada, que es un valor entero, tal que: </a:t>
            </a:r>
            <a:r>
              <a:rPr lang="es-ES" dirty="0" smtClean="0"/>
              <a:t>V {0,1,….</a:t>
            </a:r>
            <a:r>
              <a:rPr lang="es-ES" dirty="0" err="1" smtClean="0"/>
              <a:t>Vmax</a:t>
            </a:r>
            <a:r>
              <a:rPr lang="es-ES" dirty="0" smtClean="0"/>
              <a:t>}</a:t>
            </a:r>
            <a:endParaRPr lang="es-ES" dirty="0"/>
          </a:p>
          <a:p>
            <a:endParaRPr lang="es-ES" dirty="0"/>
          </a:p>
          <a:p>
            <a:pPr marL="0" indent="0">
              <a:buNone/>
            </a:pPr>
            <a:endParaRPr lang="es-ES" dirty="0"/>
          </a:p>
        </p:txBody>
      </p:sp>
      <p:sp>
        <p:nvSpPr>
          <p:cNvPr id="3" name="2 Título"/>
          <p:cNvSpPr>
            <a:spLocks noGrp="1"/>
          </p:cNvSpPr>
          <p:nvPr>
            <p:ph type="title"/>
          </p:nvPr>
        </p:nvSpPr>
        <p:spPr/>
        <p:txBody>
          <a:bodyPr/>
          <a:lstStyle/>
          <a:p>
            <a:r>
              <a:rPr lang="es-MX" dirty="0" err="1" smtClean="0"/>
              <a:t>Automata</a:t>
            </a:r>
            <a:endParaRPr lang="es-AR" dirty="0"/>
          </a:p>
        </p:txBody>
      </p:sp>
      <p:pic>
        <p:nvPicPr>
          <p:cNvPr id="6" name="3 Marcador de contenido"/>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984" y="5779954"/>
            <a:ext cx="3838575" cy="733425"/>
          </a:xfrm>
          <a:prstGeom prst="rect">
            <a:avLst/>
          </a:prstGeom>
        </p:spPr>
      </p:pic>
    </p:spTree>
    <p:extLst>
      <p:ext uri="{BB962C8B-B14F-4D97-AF65-F5344CB8AC3E}">
        <p14:creationId xmlns:p14="http://schemas.microsoft.com/office/powerpoint/2010/main" val="16974451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620688"/>
            <a:ext cx="7408333" cy="5760640"/>
          </a:xfrm>
        </p:spPr>
        <p:txBody>
          <a:bodyPr>
            <a:normAutofit fontScale="92500"/>
          </a:bodyPr>
          <a:lstStyle/>
          <a:p>
            <a:r>
              <a:rPr lang="es-ES" dirty="0" smtClean="0"/>
              <a:t>P</a:t>
            </a:r>
            <a:r>
              <a:rPr lang="es-ES" dirty="0"/>
              <a:t> es la probabilidad de que un vehículo reduzca su velocidad aleatoriamente. Si </a:t>
            </a:r>
            <a:r>
              <a:rPr lang="es-ES" dirty="0" smtClean="0"/>
              <a:t>P=0 , </a:t>
            </a:r>
            <a:r>
              <a:rPr lang="es-ES" dirty="0"/>
              <a:t>el modelo se conoce como </a:t>
            </a:r>
            <a:r>
              <a:rPr lang="es-ES" i="1" dirty="0" err="1"/>
              <a:t>Na-Sch</a:t>
            </a:r>
            <a:r>
              <a:rPr lang="es-ES" i="1" dirty="0"/>
              <a:t> Determinista</a:t>
            </a:r>
            <a:r>
              <a:rPr lang="es-ES" dirty="0"/>
              <a:t>, de lo contrario se conoce </a:t>
            </a:r>
            <a:r>
              <a:rPr lang="es-ES" dirty="0" smtClean="0"/>
              <a:t>como </a:t>
            </a:r>
            <a:r>
              <a:rPr lang="es-ES" i="1" dirty="0" err="1" smtClean="0"/>
              <a:t>Na-Sch</a:t>
            </a:r>
            <a:r>
              <a:rPr lang="es-ES" i="1" dirty="0" smtClean="0"/>
              <a:t> </a:t>
            </a:r>
            <a:r>
              <a:rPr lang="es-ES" i="1" dirty="0"/>
              <a:t>No Determinista</a:t>
            </a:r>
            <a:r>
              <a:rPr lang="es-ES" dirty="0"/>
              <a:t>. Esta probabilidad puede verse como la causante de congestionamientos aleatorios en un flujo de tráfico normal, causado en la realidad por alguna causa arbitraria (como una distracción del conductor antes de comenzar a acelerar).</a:t>
            </a:r>
          </a:p>
          <a:p>
            <a:r>
              <a:rPr lang="es-ES" dirty="0" smtClean="0"/>
              <a:t>B</a:t>
            </a:r>
            <a:r>
              <a:rPr lang="es-ES" dirty="0"/>
              <a:t> se conoce como la </a:t>
            </a:r>
            <a:r>
              <a:rPr lang="es-ES" i="1" dirty="0"/>
              <a:t>brecha</a:t>
            </a:r>
            <a:r>
              <a:rPr lang="es-ES" dirty="0"/>
              <a:t>, que es la distancia en células que separa a un vehículo de su predecesor (el vehículo inmediatamente adelante de él).</a:t>
            </a:r>
          </a:p>
          <a:p>
            <a:r>
              <a:rPr lang="es-ES" dirty="0"/>
              <a:t>Debe aclararse que la velocidad está dada en </a:t>
            </a:r>
            <a:r>
              <a:rPr lang="es-ES" i="1" dirty="0"/>
              <a:t>células por unidad de tiempo</a:t>
            </a:r>
            <a:r>
              <a:rPr lang="es-ES" dirty="0"/>
              <a:t>, y al tratarse de un AC discreto, el tiempo corre en unidades, por lo que hablar de una velocidad equivale a decir que un vehículo se moverá  células hacia adelante en un paso de tiempo.</a:t>
            </a:r>
          </a:p>
          <a:p>
            <a:endParaRPr lang="es-AR" dirty="0"/>
          </a:p>
        </p:txBody>
      </p:sp>
    </p:spTree>
    <p:extLst>
      <p:ext uri="{BB962C8B-B14F-4D97-AF65-F5344CB8AC3E}">
        <p14:creationId xmlns:p14="http://schemas.microsoft.com/office/powerpoint/2010/main" val="13522104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contenido"/>
          <p:cNvSpPr>
            <a:spLocks noGrp="1"/>
          </p:cNvSpPr>
          <p:nvPr>
            <p:ph idx="1"/>
          </p:nvPr>
        </p:nvSpPr>
        <p:spPr>
          <a:xfrm>
            <a:off x="872067" y="1628800"/>
            <a:ext cx="7408333" cy="4497363"/>
          </a:xfrm>
        </p:spPr>
        <p:txBody>
          <a:bodyPr>
            <a:normAutofit fontScale="85000" lnSpcReduction="10000"/>
          </a:bodyPr>
          <a:lstStyle/>
          <a:p>
            <a:r>
              <a:rPr lang="es-ES" b="1" dirty="0"/>
              <a:t>Regla 1</a:t>
            </a:r>
            <a:r>
              <a:rPr lang="es-ES" dirty="0"/>
              <a:t>.- Aceleración</a:t>
            </a:r>
            <a:r>
              <a:rPr lang="es-ES" dirty="0" smtClean="0"/>
              <a:t>. V=min(V+1,Vmax)</a:t>
            </a:r>
            <a:r>
              <a:rPr lang="es-ES" dirty="0"/>
              <a:t> . Es decir, si aún no se llega a la velocidad máxima, acelerar en una unidad.</a:t>
            </a:r>
          </a:p>
          <a:p>
            <a:r>
              <a:rPr lang="es-ES" b="1" dirty="0"/>
              <a:t>Regla 2</a:t>
            </a:r>
            <a:r>
              <a:rPr lang="es-ES" dirty="0"/>
              <a:t>.- Frenado por la interacción con otros </a:t>
            </a:r>
            <a:r>
              <a:rPr lang="es-ES" dirty="0" smtClean="0"/>
              <a:t>vehículos. V=min(</a:t>
            </a:r>
            <a:r>
              <a:rPr lang="es-ES" dirty="0" err="1" smtClean="0"/>
              <a:t>v,b</a:t>
            </a:r>
            <a:r>
              <a:rPr lang="es-ES" dirty="0" smtClean="0"/>
              <a:t>)</a:t>
            </a:r>
            <a:r>
              <a:rPr lang="es-ES" dirty="0"/>
              <a:t> . </a:t>
            </a:r>
            <a:r>
              <a:rPr lang="es-ES" dirty="0" smtClean="0"/>
              <a:t>Es </a:t>
            </a:r>
            <a:r>
              <a:rPr lang="es-ES" dirty="0"/>
              <a:t>decir, la velocidad será igual al mínimo entre la velocidad calculada en la regla 1 y la brecha con el predecesor. Esto evitará que el vehículo golpee al predecesor </a:t>
            </a:r>
            <a:r>
              <a:rPr lang="es-ES" dirty="0" smtClean="0"/>
              <a:t>.</a:t>
            </a:r>
            <a:endParaRPr lang="es-ES" dirty="0"/>
          </a:p>
          <a:p>
            <a:r>
              <a:rPr lang="es-ES" b="1" dirty="0"/>
              <a:t>Regla 3</a:t>
            </a:r>
            <a:r>
              <a:rPr lang="es-ES" dirty="0"/>
              <a:t>.- Frenado aleatorio. Con probabilidad </a:t>
            </a:r>
            <a:endParaRPr lang="es-ES" dirty="0" smtClean="0"/>
          </a:p>
          <a:p>
            <a:r>
              <a:rPr lang="es-ES" dirty="0" smtClean="0"/>
              <a:t>P,V=</a:t>
            </a:r>
            <a:r>
              <a:rPr lang="es-ES" dirty="0" err="1" smtClean="0"/>
              <a:t>max</a:t>
            </a:r>
            <a:r>
              <a:rPr lang="es-ES" dirty="0" smtClean="0"/>
              <a:t>(v-1,0)</a:t>
            </a:r>
            <a:r>
              <a:rPr lang="es-ES" dirty="0"/>
              <a:t> . Es decir, con probabilidad </a:t>
            </a:r>
            <a:r>
              <a:rPr lang="es-ES" dirty="0" smtClean="0"/>
              <a:t>P, </a:t>
            </a:r>
            <a:r>
              <a:rPr lang="es-ES" dirty="0"/>
              <a:t>si el vehículo aún no está completamente detenido, su velocidad (la calculada en la regla 2) se reduce en una unidad. Si  (modelo </a:t>
            </a:r>
            <a:r>
              <a:rPr lang="es-ES" dirty="0" err="1"/>
              <a:t>Na-Sch</a:t>
            </a:r>
            <a:r>
              <a:rPr lang="es-ES" dirty="0"/>
              <a:t> determinista), esta regla nunca se lleva a cabo.</a:t>
            </a:r>
          </a:p>
          <a:p>
            <a:r>
              <a:rPr lang="es-ES" b="1" dirty="0"/>
              <a:t>Regla 4</a:t>
            </a:r>
            <a:r>
              <a:rPr lang="es-ES" dirty="0"/>
              <a:t>.- </a:t>
            </a:r>
            <a:r>
              <a:rPr lang="es-ES" dirty="0" smtClean="0"/>
              <a:t>Movimiento. X=X+V</a:t>
            </a:r>
            <a:r>
              <a:rPr lang="es-ES" dirty="0"/>
              <a:t> . Es decir, se actualiza la posición del vehículo con su nueva velocidad  (la calculada en la regla 3).</a:t>
            </a:r>
          </a:p>
          <a:p>
            <a:endParaRPr lang="es-AR" dirty="0"/>
          </a:p>
        </p:txBody>
      </p:sp>
      <p:sp>
        <p:nvSpPr>
          <p:cNvPr id="3" name="2 Título"/>
          <p:cNvSpPr>
            <a:spLocks noGrp="1"/>
          </p:cNvSpPr>
          <p:nvPr>
            <p:ph type="title"/>
          </p:nvPr>
        </p:nvSpPr>
        <p:spPr/>
        <p:txBody>
          <a:bodyPr/>
          <a:lstStyle/>
          <a:p>
            <a:r>
              <a:rPr lang="es-MX" dirty="0" smtClean="0"/>
              <a:t>Reglas</a:t>
            </a:r>
            <a:endParaRPr lang="es-AR" dirty="0"/>
          </a:p>
        </p:txBody>
      </p:sp>
    </p:spTree>
    <p:extLst>
      <p:ext uri="{BB962C8B-B14F-4D97-AF65-F5344CB8AC3E}">
        <p14:creationId xmlns:p14="http://schemas.microsoft.com/office/powerpoint/2010/main" val="696863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2564904"/>
            <a:ext cx="7848872" cy="2459881"/>
          </a:xfrm>
        </p:spPr>
      </p:pic>
    </p:spTree>
    <p:extLst>
      <p:ext uri="{BB962C8B-B14F-4D97-AF65-F5344CB8AC3E}">
        <p14:creationId xmlns:p14="http://schemas.microsoft.com/office/powerpoint/2010/main" val="24366812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p>
            <a:r>
              <a:rPr lang="es-MX" b="1" dirty="0" smtClean="0"/>
              <a:t>Elemento primitivo</a:t>
            </a:r>
            <a:r>
              <a:rPr lang="es-MX" dirty="0" smtClean="0"/>
              <a:t>: automóvil</a:t>
            </a:r>
          </a:p>
          <a:p>
            <a:r>
              <a:rPr lang="es-MX" b="1" dirty="0" smtClean="0"/>
              <a:t>Predicción de comportamiento</a:t>
            </a:r>
            <a:r>
              <a:rPr lang="es-MX" dirty="0" smtClean="0"/>
              <a:t>: Complicada no se sabe cuando ni en que momento aparecerá</a:t>
            </a:r>
          </a:p>
          <a:p>
            <a:r>
              <a:rPr lang="es-MX" b="1" dirty="0" smtClean="0"/>
              <a:t>Sensible al ruido</a:t>
            </a:r>
            <a:endParaRPr lang="es-AR" b="1" dirty="0" smtClean="0"/>
          </a:p>
        </p:txBody>
      </p:sp>
      <p:sp>
        <p:nvSpPr>
          <p:cNvPr id="2" name="1 Título"/>
          <p:cNvSpPr>
            <a:spLocks noGrp="1"/>
          </p:cNvSpPr>
          <p:nvPr>
            <p:ph type="title"/>
          </p:nvPr>
        </p:nvSpPr>
        <p:spPr/>
        <p:txBody>
          <a:bodyPr/>
          <a:lstStyle/>
          <a:p>
            <a:r>
              <a:rPr lang="es-MX" dirty="0" smtClean="0"/>
              <a:t>Parte Compleja</a:t>
            </a:r>
            <a:endParaRPr lang="es-AR" dirty="0"/>
          </a:p>
        </p:txBody>
      </p:sp>
    </p:spTree>
    <p:extLst>
      <p:ext uri="{BB962C8B-B14F-4D97-AF65-F5344CB8AC3E}">
        <p14:creationId xmlns:p14="http://schemas.microsoft.com/office/powerpoint/2010/main" val="26025311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rma de onda">
  <a:themeElements>
    <a:clrScheme name="Forma de onda">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Forma de onda">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orma de onda">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3679</TotalTime>
  <Words>138</Words>
  <Application>Microsoft Office PowerPoint</Application>
  <PresentationFormat>Presentación en pantalla (4:3)</PresentationFormat>
  <Paragraphs>35</Paragraphs>
  <Slides>10</Slides>
  <Notes>0</Notes>
  <HiddenSlides>0</HiddenSlides>
  <MMClips>0</MMClips>
  <ScaleCrop>false</ScaleCrop>
  <HeadingPairs>
    <vt:vector size="4" baseType="variant">
      <vt:variant>
        <vt:lpstr>Tema</vt:lpstr>
      </vt:variant>
      <vt:variant>
        <vt:i4>1</vt:i4>
      </vt:variant>
      <vt:variant>
        <vt:lpstr>Títulos de diapositiva</vt:lpstr>
      </vt:variant>
      <vt:variant>
        <vt:i4>10</vt:i4>
      </vt:variant>
    </vt:vector>
  </HeadingPairs>
  <TitlesOfParts>
    <vt:vector size="11" baseType="lpstr">
      <vt:lpstr>Forma de onda</vt:lpstr>
      <vt:lpstr>El trafico automovilístico</vt:lpstr>
      <vt:lpstr>¿Que es el trafico?</vt:lpstr>
      <vt:lpstr>Causas</vt:lpstr>
      <vt:lpstr>Modelo Nagel-Schreckenberg</vt:lpstr>
      <vt:lpstr>Automata</vt:lpstr>
      <vt:lpstr>Presentación de PowerPoint</vt:lpstr>
      <vt:lpstr>Reglas</vt:lpstr>
      <vt:lpstr>Presentación de PowerPoint</vt:lpstr>
      <vt:lpstr>Parte Compleja</vt:lpstr>
      <vt:lpstr>Referencias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trafico automovilístico</dc:title>
  <dc:creator>Usuario de Windows</dc:creator>
  <cp:lastModifiedBy>Usuario de Windows</cp:lastModifiedBy>
  <cp:revision>17</cp:revision>
  <dcterms:created xsi:type="dcterms:W3CDTF">2015-06-15T04:19:12Z</dcterms:created>
  <dcterms:modified xsi:type="dcterms:W3CDTF">2015-06-24T05:02:13Z</dcterms:modified>
</cp:coreProperties>
</file>