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Fonarte%20Latino\La%20Barranca\Total2019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Fonarte%20Latino\La%20Barranca\Total2019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Fonarte%20Latino\La%20Barranca\Total2019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Fonarte%20Latino\La%20Barranca\Total2019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Fonarte%20Latino\La%20Barranca\Total2020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Fonarte%20Latino\La%20Barranca\Total2020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Fonarte%20Latino\La%20Barranca\Total2020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Fonarte%20Latino\La%20Barranca\Total2020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 smtClean="0"/>
              <a:t>Top 7 </a:t>
            </a:r>
            <a:r>
              <a:rPr lang="en-US" dirty="0" err="1" smtClean="0"/>
              <a:t>ingreso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plataforma</a:t>
            </a:r>
            <a:r>
              <a:rPr lang="en-US" dirty="0" smtClean="0"/>
              <a:t> 2019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Hoja1!$Q$1</c:f>
              <c:strCache>
                <c:ptCount val="1"/>
                <c:pt idx="0">
                  <c:v>Total por plataforma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3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4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5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numFmt formatCode="&quot;$&quot;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Hoja1!$P$2:$P$8</c:f>
              <c:strCache>
                <c:ptCount val="7"/>
                <c:pt idx="0">
                  <c:v>Spotify</c:v>
                </c:pt>
                <c:pt idx="1">
                  <c:v>Apple Music</c:v>
                </c:pt>
                <c:pt idx="2">
                  <c:v>YouTube</c:v>
                </c:pt>
                <c:pt idx="3">
                  <c:v>YouTube Red</c:v>
                </c:pt>
                <c:pt idx="4">
                  <c:v>Google Play</c:v>
                </c:pt>
                <c:pt idx="5">
                  <c:v>iTunes</c:v>
                </c:pt>
                <c:pt idx="6">
                  <c:v>Facebook</c:v>
                </c:pt>
              </c:strCache>
            </c:strRef>
          </c:cat>
          <c:val>
            <c:numRef>
              <c:f>Hoja1!$Q$2:$Q$8</c:f>
              <c:numCache>
                <c:formatCode>General</c:formatCode>
                <c:ptCount val="7"/>
                <c:pt idx="0">
                  <c:v>48125.886418755181</c:v>
                </c:pt>
                <c:pt idx="1">
                  <c:v>12165.335881567662</c:v>
                </c:pt>
                <c:pt idx="2">
                  <c:v>10017.918978140384</c:v>
                </c:pt>
                <c:pt idx="3">
                  <c:v>4362.1788639758724</c:v>
                </c:pt>
                <c:pt idx="4">
                  <c:v>3755.1731968522749</c:v>
                </c:pt>
                <c:pt idx="5">
                  <c:v>3493.182600544465</c:v>
                </c:pt>
                <c:pt idx="6">
                  <c:v>1671.5480108514384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36531160"/>
        <c:axId val="436528416"/>
      </c:barChart>
      <c:catAx>
        <c:axId val="436531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436528416"/>
        <c:crosses val="autoZero"/>
        <c:auto val="1"/>
        <c:lblAlgn val="ctr"/>
        <c:lblOffset val="100"/>
        <c:noMultiLvlLbl val="0"/>
      </c:catAx>
      <c:valAx>
        <c:axId val="436528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436531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 smtClean="0"/>
              <a:t>Top 7 </a:t>
            </a:r>
            <a:r>
              <a:rPr lang="en-US" dirty="0" err="1" smtClean="0"/>
              <a:t>Clics</a:t>
            </a:r>
            <a:r>
              <a:rPr lang="en-US" dirty="0" smtClean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 smtClean="0"/>
              <a:t>plataforma</a:t>
            </a:r>
            <a:r>
              <a:rPr lang="en-US" dirty="0" smtClean="0"/>
              <a:t> 2019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Hoja1!$V$1</c:f>
              <c:strCache>
                <c:ptCount val="1"/>
                <c:pt idx="0">
                  <c:v>Clics por plataforma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3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4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6"/>
            <c:invertIfNegative val="0"/>
            <c:bubble3D val="0"/>
            <c:spPr>
              <a:solidFill>
                <a:schemeClr val="bg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numFmt formatCode="&quot;$&quot;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Hoja1!$U$2:$U$8</c:f>
              <c:strCache>
                <c:ptCount val="7"/>
                <c:pt idx="0">
                  <c:v>Spotify</c:v>
                </c:pt>
                <c:pt idx="1">
                  <c:v>YouTube</c:v>
                </c:pt>
                <c:pt idx="2">
                  <c:v>Apple Music</c:v>
                </c:pt>
                <c:pt idx="3">
                  <c:v>YouTube Red</c:v>
                </c:pt>
                <c:pt idx="4">
                  <c:v>Google Play</c:v>
                </c:pt>
                <c:pt idx="5">
                  <c:v>Deezer</c:v>
                </c:pt>
                <c:pt idx="6">
                  <c:v>Pandora</c:v>
                </c:pt>
              </c:strCache>
            </c:strRef>
          </c:cat>
          <c:val>
            <c:numRef>
              <c:f>Hoja1!$V$2:$V$8</c:f>
              <c:numCache>
                <c:formatCode>General</c:formatCode>
                <c:ptCount val="7"/>
                <c:pt idx="0">
                  <c:v>3566575</c:v>
                </c:pt>
                <c:pt idx="1">
                  <c:v>1530766</c:v>
                </c:pt>
                <c:pt idx="2">
                  <c:v>277280</c:v>
                </c:pt>
                <c:pt idx="3">
                  <c:v>142723</c:v>
                </c:pt>
                <c:pt idx="4">
                  <c:v>141138</c:v>
                </c:pt>
                <c:pt idx="5">
                  <c:v>56804</c:v>
                </c:pt>
                <c:pt idx="6">
                  <c:v>29077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36323048"/>
        <c:axId val="436319520"/>
      </c:barChart>
      <c:catAx>
        <c:axId val="436323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436319520"/>
        <c:crosses val="autoZero"/>
        <c:auto val="1"/>
        <c:lblAlgn val="ctr"/>
        <c:lblOffset val="100"/>
        <c:noMultiLvlLbl val="0"/>
      </c:catAx>
      <c:valAx>
        <c:axId val="436319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436323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 smtClean="0"/>
              <a:t>Top 5 </a:t>
            </a:r>
            <a:r>
              <a:rPr lang="en-US" dirty="0" err="1" smtClean="0"/>
              <a:t>ingreso</a:t>
            </a:r>
            <a:r>
              <a:rPr lang="en-US" dirty="0" smtClean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smtClean="0"/>
              <a:t>album 2019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Hoja1!$Y$1</c:f>
              <c:strCache>
                <c:ptCount val="1"/>
                <c:pt idx="0">
                  <c:v>Total por album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numFmt formatCode="&quot;$&quot;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Hoja1!$X$2:$X$6</c:f>
              <c:strCache>
                <c:ptCount val="5"/>
                <c:pt idx="0">
                  <c:v>El Fuego De La Noche</c:v>
                </c:pt>
                <c:pt idx="1">
                  <c:v>LO ETERNO</c:v>
                </c:pt>
                <c:pt idx="2">
                  <c:v>Tempestad</c:v>
                </c:pt>
                <c:pt idx="3">
                  <c:v>DENZURA</c:v>
                </c:pt>
                <c:pt idx="4">
                  <c:v>EL FLUIR</c:v>
                </c:pt>
              </c:strCache>
            </c:strRef>
          </c:cat>
          <c:val>
            <c:numRef>
              <c:f>Hoja1!$Y$2:$Y$6</c:f>
              <c:numCache>
                <c:formatCode>General</c:formatCode>
                <c:ptCount val="5"/>
                <c:pt idx="0">
                  <c:v>21188.554022781653</c:v>
                </c:pt>
                <c:pt idx="1">
                  <c:v>16076.352419736151</c:v>
                </c:pt>
                <c:pt idx="2">
                  <c:v>8997.723676489486</c:v>
                </c:pt>
                <c:pt idx="3">
                  <c:v>8343.0463064209762</c:v>
                </c:pt>
                <c:pt idx="4">
                  <c:v>7071.1849031136198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43792000"/>
        <c:axId val="443798272"/>
      </c:barChart>
      <c:catAx>
        <c:axId val="443792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443798272"/>
        <c:crosses val="autoZero"/>
        <c:auto val="1"/>
        <c:lblAlgn val="ctr"/>
        <c:lblOffset val="100"/>
        <c:noMultiLvlLbl val="0"/>
      </c:catAx>
      <c:valAx>
        <c:axId val="443798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443792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 smtClean="0"/>
              <a:t>Top</a:t>
            </a:r>
            <a:r>
              <a:rPr lang="en-US" baseline="0" dirty="0" smtClean="0"/>
              <a:t> 5 </a:t>
            </a:r>
            <a:r>
              <a:rPr lang="en-US" baseline="0" dirty="0" err="1" smtClean="0"/>
              <a:t>ingreso</a:t>
            </a:r>
            <a:r>
              <a:rPr lang="en-US" dirty="0" smtClean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 smtClean="0"/>
              <a:t>trac</a:t>
            </a:r>
            <a:r>
              <a:rPr lang="en-US" dirty="0" smtClean="0"/>
              <a:t> 2019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Hoja1!$AB$1</c:f>
              <c:strCache>
                <c:ptCount val="1"/>
                <c:pt idx="0">
                  <c:v>Total por trac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numFmt formatCode="&quot;$&quot;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Hoja1!$AA$2:$AA$6</c:f>
              <c:strCache>
                <c:ptCount val="5"/>
                <c:pt idx="0">
                  <c:v>CUERVOS</c:v>
                </c:pt>
                <c:pt idx="1">
                  <c:v>El Alacran</c:v>
                </c:pt>
                <c:pt idx="2">
                  <c:v>Chan-Chan   (Bonus Track)</c:v>
                </c:pt>
                <c:pt idx="3">
                  <c:v>Dia Negro</c:v>
                </c:pt>
                <c:pt idx="4">
                  <c:v>Quemate Lento</c:v>
                </c:pt>
              </c:strCache>
            </c:strRef>
          </c:cat>
          <c:val>
            <c:numRef>
              <c:f>Hoja1!$AB$2:$AB$6</c:f>
              <c:numCache>
                <c:formatCode>General</c:formatCode>
                <c:ptCount val="5"/>
                <c:pt idx="0">
                  <c:v>6229.3234990461397</c:v>
                </c:pt>
                <c:pt idx="1">
                  <c:v>4756.1183672246098</c:v>
                </c:pt>
                <c:pt idx="2">
                  <c:v>2947.5329930960847</c:v>
                </c:pt>
                <c:pt idx="3">
                  <c:v>2667.2372709486503</c:v>
                </c:pt>
                <c:pt idx="4">
                  <c:v>2520.138519420309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43794352"/>
        <c:axId val="443787688"/>
      </c:barChart>
      <c:catAx>
        <c:axId val="443794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443787688"/>
        <c:crosses val="autoZero"/>
        <c:auto val="1"/>
        <c:lblAlgn val="ctr"/>
        <c:lblOffset val="100"/>
        <c:noMultiLvlLbl val="0"/>
      </c:catAx>
      <c:valAx>
        <c:axId val="443787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443794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 smtClean="0"/>
              <a:t>Top 7 </a:t>
            </a:r>
            <a:r>
              <a:rPr lang="en-US" dirty="0" err="1" smtClean="0"/>
              <a:t>ingreso</a:t>
            </a:r>
            <a:r>
              <a:rPr lang="en-US" dirty="0" smtClean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 smtClean="0"/>
              <a:t>plataforma</a:t>
            </a:r>
            <a:r>
              <a:rPr lang="en-US" dirty="0" smtClean="0"/>
              <a:t> 2020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Hoja1!$Q$1</c:f>
              <c:strCache>
                <c:ptCount val="1"/>
                <c:pt idx="0">
                  <c:v>Total por plataforma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3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4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6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numFmt formatCode="&quot;$&quot;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Hoja1!$P$2:$P$8</c:f>
              <c:strCache>
                <c:ptCount val="7"/>
                <c:pt idx="0">
                  <c:v>Spotify</c:v>
                </c:pt>
                <c:pt idx="1">
                  <c:v>Apple Music</c:v>
                </c:pt>
                <c:pt idx="2">
                  <c:v>YouTube</c:v>
                </c:pt>
                <c:pt idx="3">
                  <c:v>YouTube Red</c:v>
                </c:pt>
                <c:pt idx="4">
                  <c:v>iTunes</c:v>
                </c:pt>
                <c:pt idx="5">
                  <c:v>Facebook</c:v>
                </c:pt>
                <c:pt idx="6">
                  <c:v>Amazon Unlimited</c:v>
                </c:pt>
              </c:strCache>
            </c:strRef>
          </c:cat>
          <c:val>
            <c:numRef>
              <c:f>Hoja1!$Q$2:$Q$8</c:f>
              <c:numCache>
                <c:formatCode>General</c:formatCode>
                <c:ptCount val="7"/>
                <c:pt idx="0">
                  <c:v>18640.528341089921</c:v>
                </c:pt>
                <c:pt idx="1">
                  <c:v>6605.8782847938783</c:v>
                </c:pt>
                <c:pt idx="2">
                  <c:v>3958.6605755362325</c:v>
                </c:pt>
                <c:pt idx="3">
                  <c:v>2164.7353928284883</c:v>
                </c:pt>
                <c:pt idx="4">
                  <c:v>2102.425504886603</c:v>
                </c:pt>
                <c:pt idx="5">
                  <c:v>1631.8312811588319</c:v>
                </c:pt>
                <c:pt idx="6">
                  <c:v>1423.7601379988923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84270008"/>
        <c:axId val="384272360"/>
      </c:barChart>
      <c:catAx>
        <c:axId val="384270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384272360"/>
        <c:crosses val="autoZero"/>
        <c:auto val="1"/>
        <c:lblAlgn val="ctr"/>
        <c:lblOffset val="100"/>
        <c:noMultiLvlLbl val="0"/>
      </c:catAx>
      <c:valAx>
        <c:axId val="384272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384270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 smtClean="0"/>
              <a:t>Top 7 </a:t>
            </a:r>
            <a:r>
              <a:rPr lang="en-US" dirty="0" err="1" smtClean="0"/>
              <a:t>Clics</a:t>
            </a:r>
            <a:r>
              <a:rPr lang="en-US" dirty="0" smtClean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 smtClean="0"/>
              <a:t>plataforma</a:t>
            </a:r>
            <a:r>
              <a:rPr lang="en-US" dirty="0" smtClean="0"/>
              <a:t> 2020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Hoja1!$V$1</c:f>
              <c:strCache>
                <c:ptCount val="1"/>
                <c:pt idx="0">
                  <c:v>Clics por plataforma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3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4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5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numFmt formatCode="&quot;$&quot;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Hoja1!$U$2:$U$8</c:f>
              <c:strCache>
                <c:ptCount val="7"/>
                <c:pt idx="0">
                  <c:v>Spotify</c:v>
                </c:pt>
                <c:pt idx="1">
                  <c:v>YouTube</c:v>
                </c:pt>
                <c:pt idx="2">
                  <c:v>Apple Music</c:v>
                </c:pt>
                <c:pt idx="3">
                  <c:v>YouTube Red</c:v>
                </c:pt>
                <c:pt idx="4">
                  <c:v>Google Play</c:v>
                </c:pt>
                <c:pt idx="5">
                  <c:v>Amazon Unlimited</c:v>
                </c:pt>
                <c:pt idx="6">
                  <c:v>Deezer</c:v>
                </c:pt>
              </c:strCache>
            </c:strRef>
          </c:cat>
          <c:val>
            <c:numRef>
              <c:f>Hoja1!$V$2:$V$8</c:f>
              <c:numCache>
                <c:formatCode>General</c:formatCode>
                <c:ptCount val="7"/>
                <c:pt idx="0">
                  <c:v>1598985</c:v>
                </c:pt>
                <c:pt idx="1">
                  <c:v>695122</c:v>
                </c:pt>
                <c:pt idx="2">
                  <c:v>138021</c:v>
                </c:pt>
                <c:pt idx="3">
                  <c:v>80643</c:v>
                </c:pt>
                <c:pt idx="4">
                  <c:v>48291</c:v>
                </c:pt>
                <c:pt idx="5">
                  <c:v>31263</c:v>
                </c:pt>
                <c:pt idx="6">
                  <c:v>28210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44706704"/>
        <c:axId val="444702392"/>
      </c:barChart>
      <c:catAx>
        <c:axId val="444706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444702392"/>
        <c:crosses val="autoZero"/>
        <c:auto val="1"/>
        <c:lblAlgn val="ctr"/>
        <c:lblOffset val="100"/>
        <c:noMultiLvlLbl val="0"/>
      </c:catAx>
      <c:valAx>
        <c:axId val="444702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444706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 smtClean="0"/>
              <a:t>Top</a:t>
            </a:r>
            <a:r>
              <a:rPr lang="en-US" baseline="0" dirty="0" smtClean="0"/>
              <a:t> 5 </a:t>
            </a:r>
            <a:r>
              <a:rPr lang="en-US" baseline="0" dirty="0" err="1" smtClean="0"/>
              <a:t>ingreso</a:t>
            </a:r>
            <a:r>
              <a:rPr lang="en-US" dirty="0" smtClean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smtClean="0"/>
              <a:t>album 2020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Hoja1!$Y$1</c:f>
              <c:strCache>
                <c:ptCount val="1"/>
                <c:pt idx="0">
                  <c:v>Total por album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numFmt formatCode="&quot;$&quot;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Hoja1!$X$2:$X$6</c:f>
              <c:strCache>
                <c:ptCount val="5"/>
                <c:pt idx="0">
                  <c:v>El Fuego De La Noche</c:v>
                </c:pt>
                <c:pt idx="1">
                  <c:v>LO ETERNO</c:v>
                </c:pt>
                <c:pt idx="2">
                  <c:v>Tempestad</c:v>
                </c:pt>
                <c:pt idx="3">
                  <c:v>DENZURA</c:v>
                </c:pt>
                <c:pt idx="4">
                  <c:v>EL FLUIR</c:v>
                </c:pt>
              </c:strCache>
            </c:strRef>
          </c:cat>
          <c:val>
            <c:numRef>
              <c:f>Hoja1!$Y$2:$Y$6</c:f>
              <c:numCache>
                <c:formatCode>General</c:formatCode>
                <c:ptCount val="5"/>
                <c:pt idx="0">
                  <c:v>8739.3102938281263</c:v>
                </c:pt>
                <c:pt idx="1">
                  <c:v>5736.0436965541658</c:v>
                </c:pt>
                <c:pt idx="2">
                  <c:v>4010.8545463192027</c:v>
                </c:pt>
                <c:pt idx="3">
                  <c:v>3400.4001349121204</c:v>
                </c:pt>
                <c:pt idx="4">
                  <c:v>2879.4162943697338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50462896"/>
        <c:axId val="350463680"/>
      </c:barChart>
      <c:catAx>
        <c:axId val="350462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350463680"/>
        <c:crosses val="autoZero"/>
        <c:auto val="1"/>
        <c:lblAlgn val="ctr"/>
        <c:lblOffset val="100"/>
        <c:noMultiLvlLbl val="0"/>
      </c:catAx>
      <c:valAx>
        <c:axId val="350463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350462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 smtClean="0"/>
              <a:t>Top</a:t>
            </a:r>
            <a:r>
              <a:rPr lang="en-US" baseline="0" dirty="0" smtClean="0"/>
              <a:t> 5 </a:t>
            </a:r>
            <a:r>
              <a:rPr lang="en-US" baseline="0" dirty="0" err="1" smtClean="0"/>
              <a:t>ingreso</a:t>
            </a:r>
            <a:r>
              <a:rPr lang="en-US" dirty="0" smtClean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 smtClean="0"/>
              <a:t>trac</a:t>
            </a:r>
            <a:r>
              <a:rPr lang="en-US" dirty="0" smtClean="0"/>
              <a:t> 2020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Hoja1!$AB$1</c:f>
              <c:strCache>
                <c:ptCount val="1"/>
                <c:pt idx="0">
                  <c:v>Total por trac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Hoja1!$AA$2:$AA$6</c:f>
              <c:strCache>
                <c:ptCount val="5"/>
                <c:pt idx="0">
                  <c:v>CUERVOS</c:v>
                </c:pt>
                <c:pt idx="1">
                  <c:v>El Alacran</c:v>
                </c:pt>
                <c:pt idx="2">
                  <c:v>Chan-Chan   (Bonus Track)</c:v>
                </c:pt>
                <c:pt idx="3">
                  <c:v>Dia Negro</c:v>
                </c:pt>
                <c:pt idx="4">
                  <c:v>La Barranca - Cuervos</c:v>
                </c:pt>
              </c:strCache>
            </c:strRef>
          </c:cat>
          <c:val>
            <c:numRef>
              <c:f>Hoja1!$AB$2:$AB$6</c:f>
              <c:numCache>
                <c:formatCode>General</c:formatCode>
                <c:ptCount val="5"/>
                <c:pt idx="0">
                  <c:v>2160.3572700413329</c:v>
                </c:pt>
                <c:pt idx="1">
                  <c:v>2148.2263162424033</c:v>
                </c:pt>
                <c:pt idx="2">
                  <c:v>1327.6566837439871</c:v>
                </c:pt>
                <c:pt idx="3">
                  <c:v>1081.0438109679747</c:v>
                </c:pt>
                <c:pt idx="4">
                  <c:v>1022.3630531038151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99698752"/>
        <c:axId val="499696400"/>
      </c:barChart>
      <c:catAx>
        <c:axId val="499698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499696400"/>
        <c:crosses val="autoZero"/>
        <c:auto val="1"/>
        <c:lblAlgn val="ctr"/>
        <c:lblOffset val="100"/>
        <c:noMultiLvlLbl val="0"/>
      </c:catAx>
      <c:valAx>
        <c:axId val="499696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499698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9E915-A59A-4AD0-A0E4-421EB44581F0}" type="datetimeFigureOut">
              <a:rPr lang="es-MX" smtClean="0"/>
              <a:t>30/07/2020</a:t>
            </a:fld>
            <a:endParaRPr lang="es-MX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5A84-8E09-40A4-AE64-7F90BC131D11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91729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9E915-A59A-4AD0-A0E4-421EB44581F0}" type="datetimeFigureOut">
              <a:rPr lang="es-MX" smtClean="0"/>
              <a:t>30/07/2020</a:t>
            </a:fld>
            <a:endParaRPr lang="es-MX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5A84-8E09-40A4-AE64-7F90BC131D11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4943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9E915-A59A-4AD0-A0E4-421EB44581F0}" type="datetimeFigureOut">
              <a:rPr lang="es-MX" smtClean="0"/>
              <a:t>30/07/2020</a:t>
            </a:fld>
            <a:endParaRPr lang="es-MX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5A84-8E09-40A4-AE64-7F90BC131D11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31643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9E915-A59A-4AD0-A0E4-421EB44581F0}" type="datetimeFigureOut">
              <a:rPr lang="es-MX" smtClean="0"/>
              <a:t>30/07/2020</a:t>
            </a:fld>
            <a:endParaRPr lang="es-MX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5A84-8E09-40A4-AE64-7F90BC131D11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6731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9E915-A59A-4AD0-A0E4-421EB44581F0}" type="datetimeFigureOut">
              <a:rPr lang="es-MX" smtClean="0"/>
              <a:t>30/07/2020</a:t>
            </a:fld>
            <a:endParaRPr lang="es-MX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5A84-8E09-40A4-AE64-7F90BC131D11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27239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9E915-A59A-4AD0-A0E4-421EB44581F0}" type="datetimeFigureOut">
              <a:rPr lang="es-MX" smtClean="0"/>
              <a:t>30/07/2020</a:t>
            </a:fld>
            <a:endParaRPr lang="es-MX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5A84-8E09-40A4-AE64-7F90BC131D11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91296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9E915-A59A-4AD0-A0E4-421EB44581F0}" type="datetimeFigureOut">
              <a:rPr lang="es-MX" smtClean="0"/>
              <a:t>30/07/2020</a:t>
            </a:fld>
            <a:endParaRPr lang="es-MX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5A84-8E09-40A4-AE64-7F90BC131D11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69535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9E915-A59A-4AD0-A0E4-421EB44581F0}" type="datetimeFigureOut">
              <a:rPr lang="es-MX" smtClean="0"/>
              <a:t>30/07/2020</a:t>
            </a:fld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5A84-8E09-40A4-AE64-7F90BC131D11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936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9E915-A59A-4AD0-A0E4-421EB44581F0}" type="datetimeFigureOut">
              <a:rPr lang="es-MX" smtClean="0"/>
              <a:t>30/07/2020</a:t>
            </a:fld>
            <a:endParaRPr lang="es-MX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5A84-8E09-40A4-AE64-7F90BC131D11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62855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9E915-A59A-4AD0-A0E4-421EB44581F0}" type="datetimeFigureOut">
              <a:rPr lang="es-MX" smtClean="0"/>
              <a:t>30/07/2020</a:t>
            </a:fld>
            <a:endParaRPr lang="es-MX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5A84-8E09-40A4-AE64-7F90BC131D11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79168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9E915-A59A-4AD0-A0E4-421EB44581F0}" type="datetimeFigureOut">
              <a:rPr lang="es-MX" smtClean="0"/>
              <a:t>30/07/2020</a:t>
            </a:fld>
            <a:endParaRPr lang="es-MX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5A84-8E09-40A4-AE64-7F90BC131D11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51858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9E915-A59A-4AD0-A0E4-421EB44581F0}" type="datetimeFigureOut">
              <a:rPr lang="es-MX" smtClean="0"/>
              <a:t>30/07/2020</a:t>
            </a:fld>
            <a:endParaRPr lang="es-MX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55A84-8E09-40A4-AE64-7F90BC131D11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07939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812878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68578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751845"/>
              </p:ext>
            </p:extLst>
          </p:nvPr>
        </p:nvGraphicFramePr>
        <p:xfrm>
          <a:off x="112541" y="2661007"/>
          <a:ext cx="11929401" cy="868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489"/>
                <a:gridCol w="1325489"/>
                <a:gridCol w="1325489"/>
                <a:gridCol w="1325489"/>
                <a:gridCol w="1325489"/>
                <a:gridCol w="1325489"/>
                <a:gridCol w="1325489"/>
                <a:gridCol w="1325489"/>
                <a:gridCol w="1325489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Spotify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Apple </a:t>
                      </a:r>
                      <a:r>
                        <a:rPr lang="es-MX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Music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YouTube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YouTube Red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iTunes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Facebook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Amazon </a:t>
                      </a:r>
                      <a:r>
                        <a:rPr lang="es-MX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Unlimited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Google Play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Deezer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0.011657726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0.0478614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0.005694915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0.026843438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13.05854351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0.15240789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0.045541379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0.024664136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0.014319958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1669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168266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38983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672685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16958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263999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70051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562979"/>
              </p:ext>
            </p:extLst>
          </p:nvPr>
        </p:nvGraphicFramePr>
        <p:xfrm>
          <a:off x="211013" y="2464060"/>
          <a:ext cx="118309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548"/>
                <a:gridCol w="1314548"/>
                <a:gridCol w="1314548"/>
                <a:gridCol w="1314548"/>
                <a:gridCol w="1314548"/>
                <a:gridCol w="1314548"/>
                <a:gridCol w="1314548"/>
                <a:gridCol w="1314548"/>
                <a:gridCol w="1314548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Spotify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Apple </a:t>
                      </a:r>
                      <a:r>
                        <a:rPr lang="es-MX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Music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YouTube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YouTube Red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Google Play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iTunes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Facebook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Deezer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Pandora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0.01349359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0.04387383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0.00654438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0.03056395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0.02660639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12.8425831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0.28140539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0.01724574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0.01432475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3298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947017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18826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696175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91445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129695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57636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900540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992700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91</Words>
  <Application>Microsoft Office PowerPoint</Application>
  <PresentationFormat>Panorámica</PresentationFormat>
  <Paragraphs>44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8</cp:revision>
  <dcterms:created xsi:type="dcterms:W3CDTF">2020-07-30T17:27:00Z</dcterms:created>
  <dcterms:modified xsi:type="dcterms:W3CDTF">2020-07-30T18:58:47Z</dcterms:modified>
</cp:coreProperties>
</file>