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1-2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Hoja1!$P$1</c:f>
              <c:strCache>
                <c:ptCount val="1"/>
                <c:pt idx="0">
                  <c:v>Total por plataforma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chemeClr val="tx1">
                  <a:lumMod val="75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0070C0"/>
              </a:solidFill>
            </c:spPr>
          </c:dPt>
          <c:dPt>
            <c:idx val="5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6"/>
            <c:bubble3D val="0"/>
            <c:spPr>
              <a:solidFill>
                <a:srgbClr val="7030A0"/>
              </a:solidFill>
            </c:spPr>
          </c:dPt>
          <c:dPt>
            <c:idx val="7"/>
            <c:bubble3D val="0"/>
            <c:spPr>
              <a:solidFill>
                <a:srgbClr val="00B0F0"/>
              </a:solidFill>
            </c:spPr>
          </c:dPt>
          <c:dPt>
            <c:idx val="9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</c:spPr>
          </c:dPt>
          <c:dPt>
            <c:idx val="10"/>
            <c:bubble3D val="0"/>
            <c:spPr>
              <a:solidFill>
                <a:srgbClr val="FFC000"/>
              </a:solidFill>
            </c:spPr>
          </c:dPt>
          <c:dLbls>
            <c:dLbl>
              <c:idx val="3"/>
              <c:layout>
                <c:manualLayout>
                  <c:x val="-1.82250656167979E-2"/>
                  <c:y val="5.471473912721903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5.431386701662292E-2"/>
                  <c:y val="9.622218142041333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6.286860236220472E-2"/>
                  <c:y val="5.712792102384570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14574398512685915"/>
                  <c:y val="6.8653548957196596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layout>
                <c:manualLayout>
                  <c:x val="0.18706878827646545"/>
                  <c:y val="-2.0639695950110488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Hoja1!$O$2:$O$42</c:f>
              <c:strCache>
                <c:ptCount val="41"/>
                <c:pt idx="0">
                  <c:v>Spotify</c:v>
                </c:pt>
                <c:pt idx="1">
                  <c:v>YouTube</c:v>
                </c:pt>
                <c:pt idx="2">
                  <c:v>YouTube Subscription</c:v>
                </c:pt>
                <c:pt idx="3">
                  <c:v>Apple Music</c:v>
                </c:pt>
                <c:pt idx="4">
                  <c:v>Amazon Unlimited</c:v>
                </c:pt>
                <c:pt idx="5">
                  <c:v>Amazon Music</c:v>
                </c:pt>
                <c:pt idx="6">
                  <c:v>Facebook</c:v>
                </c:pt>
                <c:pt idx="7">
                  <c:v>Deezer</c:v>
                </c:pt>
                <c:pt idx="8">
                  <c:v>TIDAL</c:v>
                </c:pt>
                <c:pt idx="9">
                  <c:v>iTunes</c:v>
                </c:pt>
                <c:pt idx="10">
                  <c:v>Pandora</c:v>
                </c:pt>
                <c:pt idx="11">
                  <c:v>Kuack</c:v>
                </c:pt>
                <c:pt idx="12">
                  <c:v>iMusica</c:v>
                </c:pt>
                <c:pt idx="13">
                  <c:v>7 Digital</c:v>
                </c:pt>
                <c:pt idx="14">
                  <c:v>SoundExchange</c:v>
                </c:pt>
                <c:pt idx="15">
                  <c:v>Performance Rights Societies</c:v>
                </c:pt>
                <c:pt idx="16">
                  <c:v>Trebel</c:v>
                </c:pt>
                <c:pt idx="17">
                  <c:v>Freegal Music (Library Ideas - Reporting Only)</c:v>
                </c:pt>
                <c:pt idx="18">
                  <c:v>Qobuz</c:v>
                </c:pt>
                <c:pt idx="19">
                  <c:v>Napster</c:v>
                </c:pt>
                <c:pt idx="20">
                  <c:v>SoundCloud Go</c:v>
                </c:pt>
                <c:pt idx="21">
                  <c:v>Slacker</c:v>
                </c:pt>
                <c:pt idx="22">
                  <c:v>LOEN</c:v>
                </c:pt>
                <c:pt idx="23">
                  <c:v>iHeartRadio (Reporting Only)</c:v>
                </c:pt>
                <c:pt idx="24">
                  <c:v>MediaNet</c:v>
                </c:pt>
                <c:pt idx="25">
                  <c:v>WYNK</c:v>
                </c:pt>
                <c:pt idx="26">
                  <c:v>TikTok</c:v>
                </c:pt>
                <c:pt idx="27">
                  <c:v>KKBOX</c:v>
                </c:pt>
                <c:pt idx="28">
                  <c:v>Neurotic Media</c:v>
                </c:pt>
                <c:pt idx="29">
                  <c:v>Soundtrack Your Brand</c:v>
                </c:pt>
                <c:pt idx="30">
                  <c:v>TDC Play</c:v>
                </c:pt>
                <c:pt idx="31">
                  <c:v>Yandex LLC</c:v>
                </c:pt>
                <c:pt idx="32">
                  <c:v>Telecom Italia S.p.A</c:v>
                </c:pt>
                <c:pt idx="33">
                  <c:v>Saavn</c:v>
                </c:pt>
                <c:pt idx="34">
                  <c:v>Fizy</c:v>
                </c:pt>
                <c:pt idx="35">
                  <c:v>Zed Russia</c:v>
                </c:pt>
                <c:pt idx="36">
                  <c:v>Bugs Corporation</c:v>
                </c:pt>
                <c:pt idx="37">
                  <c:v>Gaana (Reporting Only)</c:v>
                </c:pt>
                <c:pt idx="38">
                  <c:v>FLO</c:v>
                </c:pt>
                <c:pt idx="39">
                  <c:v>NetEase</c:v>
                </c:pt>
                <c:pt idx="40">
                  <c:v>UMA</c:v>
                </c:pt>
              </c:strCache>
            </c:strRef>
          </c:cat>
          <c:val>
            <c:numRef>
              <c:f>Hoja1!$P$2:$P$42</c:f>
              <c:numCache>
                <c:formatCode>"$"#,##0.00</c:formatCode>
                <c:ptCount val="41"/>
                <c:pt idx="0">
                  <c:v>91858.701972275463</c:v>
                </c:pt>
                <c:pt idx="1">
                  <c:v>22790.303016705748</c:v>
                </c:pt>
                <c:pt idx="2">
                  <c:v>9625.8348246643855</c:v>
                </c:pt>
                <c:pt idx="3">
                  <c:v>8797.2799464729087</c:v>
                </c:pt>
                <c:pt idx="4">
                  <c:v>6905.7081315111682</c:v>
                </c:pt>
                <c:pt idx="5">
                  <c:v>3998.138926013436</c:v>
                </c:pt>
                <c:pt idx="6">
                  <c:v>3771.5110041949702</c:v>
                </c:pt>
                <c:pt idx="7">
                  <c:v>2579.1771793041303</c:v>
                </c:pt>
                <c:pt idx="8">
                  <c:v>2490.9251560135317</c:v>
                </c:pt>
                <c:pt idx="9">
                  <c:v>1601.6685683833907</c:v>
                </c:pt>
                <c:pt idx="10">
                  <c:v>1279.1996173953448</c:v>
                </c:pt>
                <c:pt idx="11">
                  <c:v>1105.9186569124445</c:v>
                </c:pt>
                <c:pt idx="12">
                  <c:v>829.91688680833852</c:v>
                </c:pt>
                <c:pt idx="13">
                  <c:v>632.26527026295662</c:v>
                </c:pt>
                <c:pt idx="14">
                  <c:v>491.27928254005116</c:v>
                </c:pt>
                <c:pt idx="15">
                  <c:v>363.68538697944081</c:v>
                </c:pt>
                <c:pt idx="16">
                  <c:v>363.32192486857241</c:v>
                </c:pt>
                <c:pt idx="17">
                  <c:v>334.92129231169764</c:v>
                </c:pt>
                <c:pt idx="18">
                  <c:v>280.99680322939525</c:v>
                </c:pt>
                <c:pt idx="19">
                  <c:v>179.34612939326061</c:v>
                </c:pt>
                <c:pt idx="20">
                  <c:v>80.349530559452219</c:v>
                </c:pt>
                <c:pt idx="21">
                  <c:v>59.768937941605714</c:v>
                </c:pt>
                <c:pt idx="22">
                  <c:v>35.256504941621081</c:v>
                </c:pt>
                <c:pt idx="23">
                  <c:v>24.420009121624744</c:v>
                </c:pt>
                <c:pt idx="24">
                  <c:v>14.996514735522213</c:v>
                </c:pt>
                <c:pt idx="25">
                  <c:v>13.402589699166132</c:v>
                </c:pt>
                <c:pt idx="26">
                  <c:v>9.8756441023235197</c:v>
                </c:pt>
                <c:pt idx="27">
                  <c:v>8.1303725502104491</c:v>
                </c:pt>
                <c:pt idx="28">
                  <c:v>6.4088514096423754</c:v>
                </c:pt>
                <c:pt idx="29">
                  <c:v>5.5971065302903078</c:v>
                </c:pt>
                <c:pt idx="30">
                  <c:v>3.5481316966470349</c:v>
                </c:pt>
                <c:pt idx="31">
                  <c:v>1.1785794951487323</c:v>
                </c:pt>
                <c:pt idx="32">
                  <c:v>0.99261749023571499</c:v>
                </c:pt>
                <c:pt idx="33">
                  <c:v>0.96010003158298729</c:v>
                </c:pt>
                <c:pt idx="34">
                  <c:v>0.83146771143656184</c:v>
                </c:pt>
                <c:pt idx="35">
                  <c:v>0.81121390797197801</c:v>
                </c:pt>
                <c:pt idx="36">
                  <c:v>0.68412258398020631</c:v>
                </c:pt>
                <c:pt idx="37">
                  <c:v>0.63456295159412546</c:v>
                </c:pt>
                <c:pt idx="38">
                  <c:v>0.5345371588133272</c:v>
                </c:pt>
                <c:pt idx="39">
                  <c:v>0.49737065565350341</c:v>
                </c:pt>
                <c:pt idx="40">
                  <c:v>0.37479889965734425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Hoja1!$S$1</c:f>
              <c:strCache>
                <c:ptCount val="1"/>
                <c:pt idx="0">
                  <c:v>Total por clic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1">
                  <a:lumMod val="65000"/>
                  <a:lumOff val="3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B0F0"/>
              </a:solidFill>
            </c:spPr>
          </c:dPt>
          <c:dPt>
            <c:idx val="8"/>
            <c:invertIfNegative val="0"/>
            <c:bubble3D val="0"/>
            <c:spPr>
              <a:solidFill>
                <a:schemeClr val="bg1">
                  <a:lumMod val="50000"/>
                  <a:lumOff val="50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YouTube Subscription</c:v>
                </c:pt>
                <c:pt idx="3">
                  <c:v>Apple Music</c:v>
                </c:pt>
                <c:pt idx="4">
                  <c:v>Amazon Music</c:v>
                </c:pt>
                <c:pt idx="5">
                  <c:v>Deezer</c:v>
                </c:pt>
                <c:pt idx="6">
                  <c:v>Amazon Unlimited</c:v>
                </c:pt>
                <c:pt idx="7">
                  <c:v>TikTok</c:v>
                </c:pt>
                <c:pt idx="8">
                  <c:v>Pandora</c:v>
                </c:pt>
                <c:pt idx="9">
                  <c:v>TIDAL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5692168</c:v>
                </c:pt>
                <c:pt idx="1">
                  <c:v>2099307</c:v>
                </c:pt>
                <c:pt idx="2">
                  <c:v>217514</c:v>
                </c:pt>
                <c:pt idx="3">
                  <c:v>168958</c:v>
                </c:pt>
                <c:pt idx="4">
                  <c:v>147541</c:v>
                </c:pt>
                <c:pt idx="5">
                  <c:v>135154</c:v>
                </c:pt>
                <c:pt idx="6">
                  <c:v>116583</c:v>
                </c:pt>
                <c:pt idx="7">
                  <c:v>83224</c:v>
                </c:pt>
                <c:pt idx="8">
                  <c:v>53665</c:v>
                </c:pt>
                <c:pt idx="9">
                  <c:v>53013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36547328"/>
        <c:axId val="133321792"/>
      </c:barChart>
      <c:catAx>
        <c:axId val="13654732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33321792"/>
        <c:crosses val="autoZero"/>
        <c:auto val="1"/>
        <c:lblAlgn val="ctr"/>
        <c:lblOffset val="100"/>
        <c:noMultiLvlLbl val="0"/>
      </c:catAx>
      <c:valAx>
        <c:axId val="133321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547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Hoja1!$V$1</c:f>
              <c:strCache>
                <c:ptCount val="1"/>
                <c:pt idx="0">
                  <c:v>Total por plataforma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Bolivia</c:v>
                </c:pt>
                <c:pt idx="4">
                  <c:v>Canada</c:v>
                </c:pt>
                <c:pt idx="5">
                  <c:v>Colombia</c:v>
                </c:pt>
                <c:pt idx="6">
                  <c:v>Germany</c:v>
                </c:pt>
                <c:pt idx="7">
                  <c:v>Chile</c:v>
                </c:pt>
                <c:pt idx="8">
                  <c:v>United Kingdom</c:v>
                </c:pt>
                <c:pt idx="9">
                  <c:v>Costa Rica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108403.20712164775</c:v>
                </c:pt>
                <c:pt idx="1">
                  <c:v>49286.416063076933</c:v>
                </c:pt>
                <c:pt idx="2">
                  <c:v>1722.9338670248169</c:v>
                </c:pt>
                <c:pt idx="3">
                  <c:v>1199.6545402969689</c:v>
                </c:pt>
                <c:pt idx="4">
                  <c:v>1184.1439629100603</c:v>
                </c:pt>
                <c:pt idx="5">
                  <c:v>1098.9898075737526</c:v>
                </c:pt>
                <c:pt idx="6">
                  <c:v>1071.1323001929536</c:v>
                </c:pt>
                <c:pt idx="7">
                  <c:v>933.981086797731</c:v>
                </c:pt>
                <c:pt idx="8">
                  <c:v>919.25718796673118</c:v>
                </c:pt>
                <c:pt idx="9">
                  <c:v>750.75913322455187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7758208"/>
        <c:axId val="133324096"/>
      </c:barChart>
      <c:catAx>
        <c:axId val="1777582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33324096"/>
        <c:crosses val="autoZero"/>
        <c:auto val="1"/>
        <c:lblAlgn val="ctr"/>
        <c:lblOffset val="100"/>
        <c:noMultiLvlLbl val="0"/>
      </c:catAx>
      <c:valAx>
        <c:axId val="133324096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777582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Total por album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El Fuego De La Noche</c:v>
                </c:pt>
                <c:pt idx="1">
                  <c:v>LO ETERNO</c:v>
                </c:pt>
                <c:pt idx="2">
                  <c:v>ENTRE LA NIEBLA</c:v>
                </c:pt>
                <c:pt idx="3">
                  <c:v>LA BARRANCA - YouTube Exclusives</c:v>
                </c:pt>
                <c:pt idx="4">
                  <c:v>Tempestad</c:v>
                </c:pt>
                <c:pt idx="5">
                  <c:v>DENZURA</c:v>
                </c:pt>
                <c:pt idx="6">
                  <c:v>Providencia</c:v>
                </c:pt>
                <c:pt idx="7">
                  <c:v>EL FLUIR</c:v>
                </c:pt>
                <c:pt idx="8">
                  <c:v>ECLIPSE DE MEMORIA</c:v>
                </c:pt>
                <c:pt idx="9">
                  <c:v>Rueda De Los Tiempos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33721.314511137403</c:v>
                </c:pt>
                <c:pt idx="1">
                  <c:v>20712.756641585154</c:v>
                </c:pt>
                <c:pt idx="2">
                  <c:v>16489.672735353532</c:v>
                </c:pt>
                <c:pt idx="3">
                  <c:v>15989.009046939911</c:v>
                </c:pt>
                <c:pt idx="4">
                  <c:v>13273.700600565206</c:v>
                </c:pt>
                <c:pt idx="5">
                  <c:v>11734.330791133123</c:v>
                </c:pt>
                <c:pt idx="6">
                  <c:v>11691.746493400489</c:v>
                </c:pt>
                <c:pt idx="7">
                  <c:v>10693.759755469475</c:v>
                </c:pt>
                <c:pt idx="8">
                  <c:v>8103.4806255354342</c:v>
                </c:pt>
                <c:pt idx="9">
                  <c:v>6931.2520742204979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77759744"/>
        <c:axId val="185206464"/>
      </c:barChart>
      <c:catAx>
        <c:axId val="17775974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85206464"/>
        <c:crosses val="autoZero"/>
        <c:auto val="1"/>
        <c:lblAlgn val="ctr"/>
        <c:lblOffset val="100"/>
        <c:noMultiLvlLbl val="0"/>
      </c:catAx>
      <c:valAx>
        <c:axId val="185206464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777597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por trac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La Barranca - Cuervos</c:v>
                </c:pt>
                <c:pt idx="4">
                  <c:v>Quemate Lento</c:v>
                </c:pt>
                <c:pt idx="5">
                  <c:v>Providencia</c:v>
                </c:pt>
                <c:pt idx="6">
                  <c:v>Dia Negro</c:v>
                </c:pt>
                <c:pt idx="7">
                  <c:v>LA ROSA</c:v>
                </c:pt>
                <c:pt idx="8">
                  <c:v>El Sindrome</c:v>
                </c:pt>
                <c:pt idx="9">
                  <c:v>ASTRONOMIA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10531.362587003772</c:v>
                </c:pt>
                <c:pt idx="1">
                  <c:v>8702.4331254580557</c:v>
                </c:pt>
                <c:pt idx="2">
                  <c:v>6290.6045350019704</c:v>
                </c:pt>
                <c:pt idx="3">
                  <c:v>4509.1673965038872</c:v>
                </c:pt>
                <c:pt idx="4">
                  <c:v>3982.9979403115622</c:v>
                </c:pt>
                <c:pt idx="5">
                  <c:v>3519.7226069673338</c:v>
                </c:pt>
                <c:pt idx="6">
                  <c:v>3330.1933514412012</c:v>
                </c:pt>
                <c:pt idx="7">
                  <c:v>2867.3998093310684</c:v>
                </c:pt>
                <c:pt idx="8">
                  <c:v>2760.8948145922836</c:v>
                </c:pt>
                <c:pt idx="9">
                  <c:v>2703.9710038372637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5594368"/>
        <c:axId val="185208768"/>
      </c:barChart>
      <c:catAx>
        <c:axId val="18559436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85208768"/>
        <c:crosses val="autoZero"/>
        <c:auto val="1"/>
        <c:lblAlgn val="ctr"/>
        <c:lblOffset val="100"/>
        <c:noMultiLvlLbl val="0"/>
      </c:catAx>
      <c:valAx>
        <c:axId val="185208768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8559436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Hoja1!$AE$1</c:f>
              <c:strCache>
                <c:ptCount val="1"/>
                <c:pt idx="0">
                  <c:v>Total por artista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Hoja1!$AD$2:$AD$5</c:f>
              <c:strCache>
                <c:ptCount val="4"/>
                <c:pt idx="0">
                  <c:v>LA BARRANCA</c:v>
                </c:pt>
                <c:pt idx="1">
                  <c:v>JOSE MANUEL AGUILERA Y JAIME LOPEZ</c:v>
                </c:pt>
                <c:pt idx="2">
                  <c:v>JOSE MANUEL AGUILERA</c:v>
                </c:pt>
                <c:pt idx="3">
                  <c:v>AGUILERA / REZC</c:v>
                </c:pt>
              </c:strCache>
            </c:strRef>
          </c:cat>
          <c:val>
            <c:numRef>
              <c:f>Hoja1!$AE$2:$AE$5</c:f>
              <c:numCache>
                <c:formatCode>"$"#,##0.00</c:formatCode>
                <c:ptCount val="4"/>
                <c:pt idx="0">
                  <c:v>164870.39803767001</c:v>
                </c:pt>
                <c:pt idx="1">
                  <c:v>3865.4258760360503</c:v>
                </c:pt>
                <c:pt idx="2">
                  <c:v>1485.5026153505812</c:v>
                </c:pt>
                <c:pt idx="3">
                  <c:v>1272.7867494989196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85597440"/>
        <c:axId val="185211072"/>
      </c:barChart>
      <c:catAx>
        <c:axId val="18559744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85211072"/>
        <c:crosses val="autoZero"/>
        <c:auto val="1"/>
        <c:lblAlgn val="ctr"/>
        <c:lblOffset val="100"/>
        <c:noMultiLvlLbl val="0"/>
      </c:catAx>
      <c:valAx>
        <c:axId val="185211072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8559744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B152CC-983C-466C-8329-E8C69F26026A}" type="datetimeFigureOut">
              <a:rPr lang="es-MX" smtClean="0"/>
              <a:t>14/02/2022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Barranca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2021-2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9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8974495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97482"/>
              </p:ext>
            </p:extLst>
          </p:nvPr>
        </p:nvGraphicFramePr>
        <p:xfrm>
          <a:off x="0" y="692696"/>
          <a:ext cx="91440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5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00741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92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139637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4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canción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156476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74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7467600" cy="1143000"/>
          </a:xfrm>
        </p:spPr>
        <p:txBody>
          <a:bodyPr/>
          <a:lstStyle/>
          <a:p>
            <a:r>
              <a:rPr lang="es-MX" dirty="0" smtClean="0"/>
              <a:t>Ingreso por Artista</a:t>
            </a:r>
            <a:endParaRPr lang="es-MX" dirty="0"/>
          </a:p>
        </p:txBody>
      </p:sp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40792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5488669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informe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informe</Template>
  <TotalTime>206</TotalTime>
  <Words>44</Words>
  <Application>Microsoft Office PowerPoint</Application>
  <PresentationFormat>Presentación en pantalla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Plantilla informe</vt:lpstr>
      <vt:lpstr>La Barranca</vt:lpstr>
      <vt:lpstr>Ingreso por plataforma</vt:lpstr>
      <vt:lpstr>Clics por plataforma</vt:lpstr>
      <vt:lpstr>Ingreso por país</vt:lpstr>
      <vt:lpstr>Ingreso por Álbum</vt:lpstr>
      <vt:lpstr>Ingreso por canción</vt:lpstr>
      <vt:lpstr>Ingreso por Artista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9</cp:revision>
  <dcterms:created xsi:type="dcterms:W3CDTF">2022-01-25T22:08:38Z</dcterms:created>
  <dcterms:modified xsi:type="dcterms:W3CDTF">2022-02-15T01:08:27Z</dcterms:modified>
</cp:coreProperties>
</file>