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user\Documents\Fonarte%20Latino\Miguel%20Inzunza\Reporte%20inzunza%2020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Miguel%20Inzunza\Reporte%20inzunza%2020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Miguel%20Inzunza\Reporte%20inzunza%20202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Miguel%20Inzunza\Reporte%20inzunza%20202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Miguel%20Inzunza\Reporte%20inzunza%20202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Miguel%20Inzunza\Reporte%20inzunza%20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Sheet1!$Q$1</c:f>
              <c:strCache>
                <c:ptCount val="1"/>
                <c:pt idx="0">
                  <c:v>Dinero 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3"/>
            <c:bubble3D val="0"/>
            <c:spPr>
              <a:solidFill>
                <a:srgbClr val="FF0000"/>
              </a:solidFill>
            </c:spPr>
          </c:dPt>
          <c:dPt>
            <c:idx val="4"/>
            <c:bubble3D val="0"/>
            <c:spPr>
              <a:solidFill>
                <a:schemeClr val="accent1"/>
              </a:solidFill>
            </c:spPr>
          </c:dPt>
          <c:dPt>
            <c:idx val="5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</c:spPr>
          </c:dPt>
          <c:dPt>
            <c:idx val="6"/>
            <c:bubble3D val="0"/>
            <c:spPr>
              <a:solidFill>
                <a:schemeClr val="accent6"/>
              </a:solidFill>
            </c:spPr>
          </c:dPt>
          <c:dPt>
            <c:idx val="7"/>
            <c:bubble3D val="0"/>
            <c:spPr>
              <a:solidFill>
                <a:schemeClr val="tx1"/>
              </a:solidFill>
            </c:spPr>
          </c:dPt>
          <c:dPt>
            <c:idx val="8"/>
            <c:bubble3D val="0"/>
            <c:spPr>
              <a:solidFill>
                <a:schemeClr val="tx1"/>
              </a:solidFill>
            </c:spPr>
          </c:dPt>
          <c:dPt>
            <c:idx val="9"/>
            <c:bubble3D val="0"/>
            <c:spPr>
              <a:solidFill>
                <a:schemeClr val="tx1"/>
              </a:solidFill>
            </c:spPr>
          </c:dPt>
          <c:dPt>
            <c:idx val="10"/>
            <c:bubble3D val="0"/>
            <c:spPr>
              <a:solidFill>
                <a:schemeClr val="tx1"/>
              </a:solidFill>
            </c:spPr>
          </c:dPt>
          <c:dPt>
            <c:idx val="11"/>
            <c:bubble3D val="0"/>
            <c:spPr>
              <a:solidFill>
                <a:schemeClr val="tx1"/>
              </a:solidFill>
            </c:spPr>
          </c:dPt>
          <c:dPt>
            <c:idx val="12"/>
            <c:bubble3D val="0"/>
            <c:spPr>
              <a:solidFill>
                <a:schemeClr val="tx1"/>
              </a:solidFill>
            </c:spPr>
          </c:dPt>
          <c:dPt>
            <c:idx val="13"/>
            <c:bubble3D val="0"/>
            <c:spPr>
              <a:solidFill>
                <a:schemeClr val="tx1"/>
              </a:solidFill>
            </c:spPr>
          </c:dPt>
          <c:dPt>
            <c:idx val="14"/>
            <c:bubble3D val="0"/>
            <c:spPr>
              <a:solidFill>
                <a:schemeClr val="tx1"/>
              </a:solidFill>
            </c:spPr>
          </c:dPt>
          <c:dPt>
            <c:idx val="15"/>
            <c:bubble3D val="0"/>
            <c:spPr>
              <a:solidFill>
                <a:schemeClr val="tx1"/>
              </a:solidFill>
            </c:spPr>
          </c:dPt>
          <c:dPt>
            <c:idx val="16"/>
            <c:bubble3D val="0"/>
            <c:spPr>
              <a:solidFill>
                <a:schemeClr val="tx1"/>
              </a:solidFill>
            </c:spPr>
          </c:dPt>
          <c:dPt>
            <c:idx val="17"/>
            <c:bubble3D val="0"/>
            <c:spPr>
              <a:solidFill>
                <a:schemeClr val="tx1"/>
              </a:solidFill>
            </c:spPr>
          </c:dPt>
          <c:dPt>
            <c:idx val="18"/>
            <c:bubble3D val="0"/>
            <c:spPr>
              <a:solidFill>
                <a:schemeClr val="tx1"/>
              </a:solidFill>
            </c:spPr>
          </c:dPt>
          <c:dPt>
            <c:idx val="19"/>
            <c:bubble3D val="0"/>
            <c:spPr>
              <a:solidFill>
                <a:schemeClr val="tx1"/>
              </a:solidFill>
            </c:spPr>
          </c:dPt>
          <c:dPt>
            <c:idx val="20"/>
            <c:bubble3D val="0"/>
            <c:spPr>
              <a:solidFill>
                <a:schemeClr val="tx1"/>
              </a:solidFill>
            </c:spPr>
          </c:dPt>
          <c:dPt>
            <c:idx val="21"/>
            <c:bubble3D val="0"/>
            <c:spPr>
              <a:solidFill>
                <a:schemeClr val="tx1"/>
              </a:solidFill>
            </c:spPr>
          </c:dPt>
          <c:dPt>
            <c:idx val="22"/>
            <c:bubble3D val="0"/>
            <c:spPr>
              <a:solidFill>
                <a:schemeClr val="tx1"/>
              </a:solidFill>
            </c:spPr>
          </c:dPt>
          <c:dPt>
            <c:idx val="23"/>
            <c:bubble3D val="0"/>
            <c:spPr>
              <a:solidFill>
                <a:schemeClr val="tx1"/>
              </a:solidFill>
            </c:spPr>
          </c:dPt>
          <c:dPt>
            <c:idx val="24"/>
            <c:bubble3D val="0"/>
            <c:spPr>
              <a:solidFill>
                <a:schemeClr val="tx1"/>
              </a:solidFill>
            </c:spPr>
          </c:dPt>
          <c:dPt>
            <c:idx val="25"/>
            <c:bubble3D val="0"/>
            <c:spPr>
              <a:solidFill>
                <a:schemeClr val="tx1"/>
              </a:solidFill>
            </c:spPr>
          </c:dPt>
          <c:dPt>
            <c:idx val="26"/>
            <c:bubble3D val="0"/>
            <c:spPr>
              <a:solidFill>
                <a:schemeClr val="tx1"/>
              </a:solidFill>
            </c:spPr>
          </c:dPt>
          <c:dPt>
            <c:idx val="27"/>
            <c:bubble3D val="0"/>
            <c:spPr>
              <a:solidFill>
                <a:schemeClr val="tx1"/>
              </a:solidFill>
            </c:spPr>
          </c:dPt>
          <c:dPt>
            <c:idx val="28"/>
            <c:bubble3D val="0"/>
            <c:spPr>
              <a:solidFill>
                <a:schemeClr val="tx1"/>
              </a:solidFill>
            </c:spPr>
          </c:dPt>
          <c:dPt>
            <c:idx val="29"/>
            <c:bubble3D val="0"/>
            <c:spPr>
              <a:solidFill>
                <a:schemeClr val="tx1"/>
              </a:solidFill>
            </c:spPr>
          </c:dPt>
          <c:dPt>
            <c:idx val="30"/>
            <c:bubble3D val="0"/>
            <c:spPr>
              <a:solidFill>
                <a:schemeClr val="tx1"/>
              </a:solidFill>
            </c:spPr>
          </c:dPt>
          <c:dLbls>
            <c:dLbl>
              <c:idx val="2"/>
              <c:layout>
                <c:manualLayout>
                  <c:x val="0.12177629107961759"/>
                  <c:y val="7.112505968310231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14756254233676561"/>
                  <c:y val="0.2446949299502578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22936556828065266"/>
                  <c:y val="0.1996639015482528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209959161862627"/>
                  <c:y val="9.136793329932275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11653580788705442"/>
                  <c:y val="1.784107573300385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Sheet1!$P$2:$P$32</c:f>
              <c:strCache>
                <c:ptCount val="31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Red</c:v>
                </c:pt>
                <c:pt idx="4">
                  <c:v>Facebook</c:v>
                </c:pt>
                <c:pt idx="5">
                  <c:v>Amazon Unlimited</c:v>
                </c:pt>
                <c:pt idx="6">
                  <c:v>Google Play</c:v>
                </c:pt>
                <c:pt idx="7">
                  <c:v>Deezer</c:v>
                </c:pt>
                <c:pt idx="8">
                  <c:v>iTunes</c:v>
                </c:pt>
                <c:pt idx="9">
                  <c:v>TIDAL</c:v>
                </c:pt>
                <c:pt idx="10">
                  <c:v>Amazon Music</c:v>
                </c:pt>
                <c:pt idx="11">
                  <c:v>Pandora</c:v>
                </c:pt>
                <c:pt idx="12">
                  <c:v>LOEN</c:v>
                </c:pt>
                <c:pt idx="13">
                  <c:v>iMusica</c:v>
                </c:pt>
                <c:pt idx="14">
                  <c:v>Freegal Music (Library Ideas - Reporting Only)</c:v>
                </c:pt>
                <c:pt idx="15">
                  <c:v>Napster</c:v>
                </c:pt>
                <c:pt idx="16">
                  <c:v>Trebel</c:v>
                </c:pt>
                <c:pt idx="17">
                  <c:v>MediaNet</c:v>
                </c:pt>
                <c:pt idx="18">
                  <c:v>Yandex LLC</c:v>
                </c:pt>
                <c:pt idx="19">
                  <c:v>SoundExchange</c:v>
                </c:pt>
                <c:pt idx="20">
                  <c:v>Bugs Corporation</c:v>
                </c:pt>
                <c:pt idx="21">
                  <c:v>JOOX</c:v>
                </c:pt>
                <c:pt idx="22">
                  <c:v>Gaana (Reporting Only)</c:v>
                </c:pt>
                <c:pt idx="23">
                  <c:v>TurkTelekom</c:v>
                </c:pt>
                <c:pt idx="24">
                  <c:v>Fizy</c:v>
                </c:pt>
                <c:pt idx="25">
                  <c:v>UMA</c:v>
                </c:pt>
                <c:pt idx="26">
                  <c:v>SoundCloud Go</c:v>
                </c:pt>
                <c:pt idx="27">
                  <c:v>NetEase</c:v>
                </c:pt>
                <c:pt idx="28">
                  <c:v>Anghami</c:v>
                </c:pt>
                <c:pt idx="29">
                  <c:v>Boomplay</c:v>
                </c:pt>
                <c:pt idx="30">
                  <c:v>TikTok</c:v>
                </c:pt>
              </c:strCache>
            </c:strRef>
          </c:cat>
          <c:val>
            <c:numRef>
              <c:f>Sheet1!$Q$2:$Q$32</c:f>
              <c:numCache>
                <c:formatCode>"$"#,##0.00</c:formatCode>
                <c:ptCount val="31"/>
                <c:pt idx="0">
                  <c:v>28553.697586394377</c:v>
                </c:pt>
                <c:pt idx="1">
                  <c:v>5535.4649888657304</c:v>
                </c:pt>
                <c:pt idx="2">
                  <c:v>3544.6906239395453</c:v>
                </c:pt>
                <c:pt idx="3">
                  <c:v>2916.6378478872866</c:v>
                </c:pt>
                <c:pt idx="4">
                  <c:v>1095.5581808487598</c:v>
                </c:pt>
                <c:pt idx="5">
                  <c:v>682.52979676513849</c:v>
                </c:pt>
                <c:pt idx="6">
                  <c:v>504.44922506338764</c:v>
                </c:pt>
                <c:pt idx="7">
                  <c:v>445.01544989260947</c:v>
                </c:pt>
                <c:pt idx="8">
                  <c:v>270.10799320220968</c:v>
                </c:pt>
                <c:pt idx="9">
                  <c:v>116.21489886543424</c:v>
                </c:pt>
                <c:pt idx="10">
                  <c:v>80.652268071585524</c:v>
                </c:pt>
                <c:pt idx="11">
                  <c:v>75.274070548001802</c:v>
                </c:pt>
                <c:pt idx="12">
                  <c:v>36.052221646292601</c:v>
                </c:pt>
                <c:pt idx="13">
                  <c:v>21.847730210060252</c:v>
                </c:pt>
                <c:pt idx="14">
                  <c:v>17.48558741033078</c:v>
                </c:pt>
                <c:pt idx="15">
                  <c:v>15.250733939353374</c:v>
                </c:pt>
                <c:pt idx="16">
                  <c:v>13.985500676692494</c:v>
                </c:pt>
                <c:pt idx="17">
                  <c:v>5.9440502858161901</c:v>
                </c:pt>
                <c:pt idx="18">
                  <c:v>0.37146815084852214</c:v>
                </c:pt>
                <c:pt idx="19">
                  <c:v>0.36671292522980398</c:v>
                </c:pt>
                <c:pt idx="20">
                  <c:v>0.19287692864192649</c:v>
                </c:pt>
                <c:pt idx="21">
                  <c:v>0.19222758111151053</c:v>
                </c:pt>
                <c:pt idx="22">
                  <c:v>0.18973008142900594</c:v>
                </c:pt>
                <c:pt idx="23">
                  <c:v>0.16951032679528</c:v>
                </c:pt>
                <c:pt idx="24">
                  <c:v>9.4325577188283202E-2</c:v>
                </c:pt>
                <c:pt idx="25">
                  <c:v>6.7692240010810534E-2</c:v>
                </c:pt>
                <c:pt idx="26">
                  <c:v>2.93106598919258E-2</c:v>
                </c:pt>
                <c:pt idx="27">
                  <c:v>2.4975001040875171E-2</c:v>
                </c:pt>
                <c:pt idx="28">
                  <c:v>1.35863999475259E-2</c:v>
                </c:pt>
                <c:pt idx="29">
                  <c:v>5.0948998349485903E-3</c:v>
                </c:pt>
                <c:pt idx="30">
                  <c:v>3.1668299817829391E-3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Sheet1!$T$1</c:f>
              <c:strCache>
                <c:ptCount val="1"/>
                <c:pt idx="0">
                  <c:v>clics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6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tx1"/>
              </a:solidFill>
            </c:spPr>
          </c:dPt>
          <c:dLbls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Sheet1!$S$2:$S$11</c:f>
              <c:strCache>
                <c:ptCount val="10"/>
                <c:pt idx="0">
                  <c:v>Spotify</c:v>
                </c:pt>
                <c:pt idx="1">
                  <c:v>YouTube</c:v>
                </c:pt>
                <c:pt idx="2">
                  <c:v>YouTube Red</c:v>
                </c:pt>
                <c:pt idx="3">
                  <c:v>Apple Music</c:v>
                </c:pt>
                <c:pt idx="4">
                  <c:v>Deezer</c:v>
                </c:pt>
                <c:pt idx="5">
                  <c:v>Google Play</c:v>
                </c:pt>
                <c:pt idx="6">
                  <c:v>Amazon Unlimited</c:v>
                </c:pt>
                <c:pt idx="7">
                  <c:v>Facebook</c:v>
                </c:pt>
                <c:pt idx="8">
                  <c:v>Pandora</c:v>
                </c:pt>
                <c:pt idx="9">
                  <c:v>Amazon Music</c:v>
                </c:pt>
              </c:strCache>
            </c:strRef>
          </c:cat>
          <c:val>
            <c:numRef>
              <c:f>Sheet1!$T$2:$T$11</c:f>
              <c:numCache>
                <c:formatCode>General</c:formatCode>
                <c:ptCount val="10"/>
                <c:pt idx="0">
                  <c:v>2520624</c:v>
                </c:pt>
                <c:pt idx="1">
                  <c:v>905307</c:v>
                </c:pt>
                <c:pt idx="2">
                  <c:v>105280</c:v>
                </c:pt>
                <c:pt idx="3">
                  <c:v>94873</c:v>
                </c:pt>
                <c:pt idx="4">
                  <c:v>30092</c:v>
                </c:pt>
                <c:pt idx="5">
                  <c:v>25266</c:v>
                </c:pt>
                <c:pt idx="6">
                  <c:v>22904</c:v>
                </c:pt>
                <c:pt idx="7">
                  <c:v>5449</c:v>
                </c:pt>
                <c:pt idx="8">
                  <c:v>5158</c:v>
                </c:pt>
                <c:pt idx="9">
                  <c:v>3514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36778496"/>
        <c:axId val="237579072"/>
      </c:barChart>
      <c:catAx>
        <c:axId val="2367784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>
                <a:solidFill>
                  <a:schemeClr val="bg1"/>
                </a:solidFill>
              </a:defRPr>
            </a:pPr>
            <a:endParaRPr lang="es-MX"/>
          </a:p>
        </c:txPr>
        <c:crossAx val="237579072"/>
        <c:crosses val="autoZero"/>
        <c:auto val="1"/>
        <c:lblAlgn val="ctr"/>
        <c:lblOffset val="100"/>
        <c:noMultiLvlLbl val="0"/>
      </c:catAx>
      <c:valAx>
        <c:axId val="2375790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6778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Sheet1!$Z$1</c:f>
              <c:strCache>
                <c:ptCount val="1"/>
                <c:pt idx="0">
                  <c:v>Dinero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Sheet1!$Y$2:$Y$11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Spain</c:v>
                </c:pt>
                <c:pt idx="3">
                  <c:v>United States</c:v>
                </c:pt>
                <c:pt idx="4">
                  <c:v>Costa Rica</c:v>
                </c:pt>
                <c:pt idx="5">
                  <c:v>Guatemala</c:v>
                </c:pt>
                <c:pt idx="6">
                  <c:v>Chile</c:v>
                </c:pt>
                <c:pt idx="7">
                  <c:v>Peru</c:v>
                </c:pt>
                <c:pt idx="8">
                  <c:v>Canada</c:v>
                </c:pt>
                <c:pt idx="9">
                  <c:v>Colombia</c:v>
                </c:pt>
              </c:strCache>
            </c:strRef>
          </c:cat>
          <c:val>
            <c:numRef>
              <c:f>Sheet1!$Z$2:$Z$11</c:f>
              <c:numCache>
                <c:formatCode>"$"#,##0.00</c:formatCode>
                <c:ptCount val="10"/>
                <c:pt idx="0">
                  <c:v>35662.620522700148</c:v>
                </c:pt>
                <c:pt idx="1">
                  <c:v>4512.7350434731434</c:v>
                </c:pt>
                <c:pt idx="2">
                  <c:v>479.8108099370782</c:v>
                </c:pt>
                <c:pt idx="3">
                  <c:v>412.01931433343293</c:v>
                </c:pt>
                <c:pt idx="4">
                  <c:v>391.47021357214078</c:v>
                </c:pt>
                <c:pt idx="5">
                  <c:v>287.204444518743</c:v>
                </c:pt>
                <c:pt idx="6">
                  <c:v>221.17892067484226</c:v>
                </c:pt>
                <c:pt idx="7">
                  <c:v>195.82940325885548</c:v>
                </c:pt>
                <c:pt idx="8">
                  <c:v>195.08462295438238</c:v>
                </c:pt>
                <c:pt idx="9">
                  <c:v>188.61306221805268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6444928"/>
        <c:axId val="171653888"/>
      </c:barChart>
      <c:catAx>
        <c:axId val="1364449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s-MX"/>
          </a:p>
        </c:txPr>
        <c:crossAx val="171653888"/>
        <c:crosses val="autoZero"/>
        <c:auto val="1"/>
        <c:lblAlgn val="ctr"/>
        <c:lblOffset val="100"/>
        <c:noMultiLvlLbl val="0"/>
      </c:catAx>
      <c:valAx>
        <c:axId val="171653888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36444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Sheet1!$AC$1</c:f>
              <c:strCache>
                <c:ptCount val="1"/>
                <c:pt idx="0">
                  <c:v>clics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Sheet1!$AB$2:$AB$11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Spain</c:v>
                </c:pt>
                <c:pt idx="3">
                  <c:v>Guatemala</c:v>
                </c:pt>
                <c:pt idx="4">
                  <c:v>Argentina</c:v>
                </c:pt>
                <c:pt idx="5">
                  <c:v>Costa Rica</c:v>
                </c:pt>
                <c:pt idx="6">
                  <c:v>Colombia</c:v>
                </c:pt>
                <c:pt idx="7">
                  <c:v>Chile</c:v>
                </c:pt>
                <c:pt idx="8">
                  <c:v>Peru</c:v>
                </c:pt>
                <c:pt idx="9">
                  <c:v>Ecuador</c:v>
                </c:pt>
              </c:strCache>
            </c:strRef>
          </c:cat>
          <c:val>
            <c:numRef>
              <c:f>Sheet1!$AC$2:$AC$11</c:f>
              <c:numCache>
                <c:formatCode>General</c:formatCode>
                <c:ptCount val="10"/>
                <c:pt idx="0">
                  <c:v>3401339</c:v>
                </c:pt>
                <c:pt idx="1">
                  <c:v>95424</c:v>
                </c:pt>
                <c:pt idx="2">
                  <c:v>25266</c:v>
                </c:pt>
                <c:pt idx="3">
                  <c:v>24786</c:v>
                </c:pt>
                <c:pt idx="4">
                  <c:v>22159</c:v>
                </c:pt>
                <c:pt idx="5">
                  <c:v>20583</c:v>
                </c:pt>
                <c:pt idx="6">
                  <c:v>20395</c:v>
                </c:pt>
                <c:pt idx="7">
                  <c:v>19755</c:v>
                </c:pt>
                <c:pt idx="8">
                  <c:v>19495</c:v>
                </c:pt>
                <c:pt idx="9">
                  <c:v>12601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6445440"/>
        <c:axId val="136594560"/>
      </c:barChart>
      <c:catAx>
        <c:axId val="1364454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s-MX"/>
          </a:p>
        </c:txPr>
        <c:crossAx val="136594560"/>
        <c:crosses val="autoZero"/>
        <c:auto val="1"/>
        <c:lblAlgn val="ctr"/>
        <c:lblOffset val="100"/>
        <c:noMultiLvlLbl val="0"/>
      </c:catAx>
      <c:valAx>
        <c:axId val="136594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64454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Sheet1!$AF$1</c:f>
              <c:strCache>
                <c:ptCount val="1"/>
                <c:pt idx="0">
                  <c:v>Dinero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Sheet1!$AE$2:$AE$14</c:f>
              <c:strCache>
                <c:ptCount val="13"/>
                <c:pt idx="0">
                  <c:v>QUE NADIE SE ENTERE</c:v>
                </c:pt>
                <c:pt idx="1">
                  <c:v>FABRICA DE AVES</c:v>
                </c:pt>
                <c:pt idx="2">
                  <c:v>CIRCO BICICLETA</c:v>
                </c:pt>
                <c:pt idx="3">
                  <c:v>MIGUEL INZUNZA - YouTube Exclusives</c:v>
                </c:pt>
                <c:pt idx="4">
                  <c:v>AL ALCANCE DE LOS PECES</c:v>
                </c:pt>
                <c:pt idx="5">
                  <c:v>DE VEZ EN CUANDO (FEAT. PAVEL NÚÑEZ) (Versión Acústica) - SINGLE</c:v>
                </c:pt>
                <c:pt idx="6">
                  <c:v>HUELLAS DE FEBRERO - SINGLE</c:v>
                </c:pt>
                <c:pt idx="7">
                  <c:v>AL ALCANCE DE LOS PECES - SINGLE</c:v>
                </c:pt>
                <c:pt idx="8">
                  <c:v>CINE SUCESO - SINGLE</c:v>
                </c:pt>
                <c:pt idx="9">
                  <c:v>DONDE PARABA EL VIENTO - SINGLE</c:v>
                </c:pt>
                <c:pt idx="10">
                  <c:v>MULTIPLÍCATE - SINGLE</c:v>
                </c:pt>
                <c:pt idx="11">
                  <c:v>WERO - SINGLE</c:v>
                </c:pt>
                <c:pt idx="12">
                  <c:v>RETROVISOR</c:v>
                </c:pt>
              </c:strCache>
            </c:strRef>
          </c:cat>
          <c:val>
            <c:numRef>
              <c:f>Sheet1!$AF$2:$AF$14</c:f>
              <c:numCache>
                <c:formatCode>"$"#,##0.00</c:formatCode>
                <c:ptCount val="13"/>
                <c:pt idx="0">
                  <c:v>8937.4616530759249</c:v>
                </c:pt>
                <c:pt idx="1">
                  <c:v>8834.7061245822788</c:v>
                </c:pt>
                <c:pt idx="2">
                  <c:v>8468.7211081286478</c:v>
                </c:pt>
                <c:pt idx="3">
                  <c:v>6915.6257120318687</c:v>
                </c:pt>
                <c:pt idx="4">
                  <c:v>5118.3438789826869</c:v>
                </c:pt>
                <c:pt idx="5">
                  <c:v>2705.2430567418996</c:v>
                </c:pt>
                <c:pt idx="6">
                  <c:v>1179.8375354639174</c:v>
                </c:pt>
                <c:pt idx="7">
                  <c:v>644.41752580683124</c:v>
                </c:pt>
                <c:pt idx="8">
                  <c:v>391.049759686887</c:v>
                </c:pt>
                <c:pt idx="9">
                  <c:v>383.46148751432742</c:v>
                </c:pt>
                <c:pt idx="10">
                  <c:v>181.85947170820205</c:v>
                </c:pt>
                <c:pt idx="11">
                  <c:v>112.44464501768758</c:v>
                </c:pt>
                <c:pt idx="12">
                  <c:v>59.407473373059638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042432"/>
        <c:axId val="42954688"/>
      </c:barChart>
      <c:catAx>
        <c:axId val="1704243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s-MX"/>
          </a:p>
        </c:txPr>
        <c:crossAx val="42954688"/>
        <c:auto val="1"/>
        <c:lblAlgn val="ctr"/>
        <c:lblOffset val="100"/>
        <c:noMultiLvlLbl val="0"/>
      </c:catAx>
      <c:valAx>
        <c:axId val="42954688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7042432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Sheet1!$AI$1</c:f>
              <c:strCache>
                <c:ptCount val="1"/>
                <c:pt idx="0">
                  <c:v>Dinero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Sheet1!$AH$2:$AH$11</c:f>
              <c:strCache>
                <c:ptCount val="10"/>
                <c:pt idx="0">
                  <c:v>SE BUSCA</c:v>
                </c:pt>
                <c:pt idx="1">
                  <c:v>DE VEZ EN CUANDO (FEAT. PAVEL NÚÑEZ) (Versión Acústica)</c:v>
                </c:pt>
                <c:pt idx="2">
                  <c:v>LA HERMOSA VIOLENCIA</c:v>
                </c:pt>
                <c:pt idx="3">
                  <c:v>AY! SOLEDAD</c:v>
                </c:pt>
                <c:pt idx="4">
                  <c:v>BELLA</c:v>
                </c:pt>
                <c:pt idx="5">
                  <c:v>ROMANCE DE SEGUNDOS</c:v>
                </c:pt>
                <c:pt idx="6">
                  <c:v>Huellas de Febrero</c:v>
                </c:pt>
                <c:pt idx="7">
                  <c:v>TRAPECISTAS</c:v>
                </c:pt>
                <c:pt idx="8">
                  <c:v>Dos con Sed (feat. Edgar Oceransky)</c:v>
                </c:pt>
                <c:pt idx="9">
                  <c:v>CIEN VECES</c:v>
                </c:pt>
              </c:strCache>
            </c:strRef>
          </c:cat>
          <c:val>
            <c:numRef>
              <c:f>Sheet1!$AI$2:$AI$11</c:f>
              <c:numCache>
                <c:formatCode>"$"#,##0.00</c:formatCode>
                <c:ptCount val="10"/>
                <c:pt idx="0">
                  <c:v>6564.6446501012888</c:v>
                </c:pt>
                <c:pt idx="1">
                  <c:v>2657.0082097168952</c:v>
                </c:pt>
                <c:pt idx="2">
                  <c:v>2443.6303517077331</c:v>
                </c:pt>
                <c:pt idx="3">
                  <c:v>1952.5646149519703</c:v>
                </c:pt>
                <c:pt idx="4">
                  <c:v>1531.3865363427212</c:v>
                </c:pt>
                <c:pt idx="5">
                  <c:v>1318.3494805086586</c:v>
                </c:pt>
                <c:pt idx="6">
                  <c:v>1178.8454385616069</c:v>
                </c:pt>
                <c:pt idx="7">
                  <c:v>1136.110708592428</c:v>
                </c:pt>
                <c:pt idx="8">
                  <c:v>1114.5880599235506</c:v>
                </c:pt>
                <c:pt idx="9">
                  <c:v>1017.4792463943091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7060352"/>
        <c:axId val="136598592"/>
      </c:barChart>
      <c:catAx>
        <c:axId val="1370603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s-MX"/>
          </a:p>
        </c:txPr>
        <c:crossAx val="136598592"/>
        <c:crosses val="autoZero"/>
        <c:auto val="1"/>
        <c:lblAlgn val="ctr"/>
        <c:lblOffset val="100"/>
        <c:noMultiLvlLbl val="0"/>
      </c:catAx>
      <c:valAx>
        <c:axId val="136598592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370603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0.1791</cdr:x>
      <cdr:y>0.21526</cdr:y>
    </cdr:from>
    <cdr:to>
      <cdr:x>0.32089</cdr:x>
      <cdr:y>0.37466</cdr:y>
    </cdr:to>
    <cdr:cxnSp macro="">
      <cdr:nvCxnSpPr>
        <cdr:cNvPr id="3" name="2 Conector recto"/>
        <cdr:cNvCxnSpPr/>
      </cdr:nvCxnSpPr>
      <cdr:spPr>
        <a:xfrm xmlns:a="http://schemas.openxmlformats.org/drawingml/2006/main" flipV="1">
          <a:off x="1728068" y="1264172"/>
          <a:ext cx="1368152" cy="936104"/>
        </a:xfrm>
        <a:prstGeom xmlns:a="http://schemas.openxmlformats.org/drawingml/2006/main" prst="line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0.16417</cdr:x>
      <cdr:y>0.11717</cdr:y>
    </cdr:from>
    <cdr:to>
      <cdr:x>0.40298</cdr:x>
      <cdr:y>0.22752</cdr:y>
    </cdr:to>
    <cdr:cxnSp macro="">
      <cdr:nvCxnSpPr>
        <cdr:cNvPr id="5" name="4 Conector recto de flecha"/>
        <cdr:cNvCxnSpPr/>
      </cdr:nvCxnSpPr>
      <cdr:spPr>
        <a:xfrm xmlns:a="http://schemas.openxmlformats.org/drawingml/2006/main" flipV="1">
          <a:off x="1584052" y="688108"/>
          <a:ext cx="2304256" cy="648072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non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0.22387</cdr:x>
      <cdr:y>0.10491</cdr:y>
    </cdr:from>
    <cdr:to>
      <cdr:x>0.43283</cdr:x>
      <cdr:y>0.11717</cdr:y>
    </cdr:to>
    <cdr:cxnSp macro="">
      <cdr:nvCxnSpPr>
        <cdr:cNvPr id="7" name="6 Conector recto"/>
        <cdr:cNvCxnSpPr/>
      </cdr:nvCxnSpPr>
      <cdr:spPr>
        <a:xfrm xmlns:a="http://schemas.openxmlformats.org/drawingml/2006/main" flipV="1">
          <a:off x="2160116" y="616100"/>
          <a:ext cx="2016224" cy="72008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0.35821</cdr:x>
      <cdr:y>0.0436</cdr:y>
    </cdr:from>
    <cdr:to>
      <cdr:x>0.45522</cdr:x>
      <cdr:y>0.09265</cdr:y>
    </cdr:to>
    <cdr:cxnSp macro="">
      <cdr:nvCxnSpPr>
        <cdr:cNvPr id="9" name="8 Conector recto"/>
        <cdr:cNvCxnSpPr/>
      </cdr:nvCxnSpPr>
      <cdr:spPr>
        <a:xfrm xmlns:a="http://schemas.openxmlformats.org/drawingml/2006/main">
          <a:off x="3456260" y="256060"/>
          <a:ext cx="936104" cy="288032"/>
        </a:xfrm>
        <a:prstGeom xmlns:a="http://schemas.openxmlformats.org/drawingml/2006/main" prst="line">
          <a:avLst/>
        </a:prstGeom>
        <a:ln xmlns:a="http://schemas.openxmlformats.org/drawingml/2006/main" w="317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08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6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95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34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01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2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9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00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13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4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04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37F8-4324-4287-B441-A84B6547A91D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00C0-46D5-4CFC-A2CA-4350FAF47C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0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Miguel </a:t>
            </a:r>
            <a:r>
              <a:rPr lang="es-MX" dirty="0" err="1" smtClean="0">
                <a:solidFill>
                  <a:schemeClr val="bg1"/>
                </a:solidFill>
              </a:rPr>
              <a:t>Inzunza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6660232" y="5733256"/>
            <a:ext cx="2336304" cy="550912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Informe 2020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202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339752" y="28707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/>
                </a:solidFill>
              </a:rPr>
              <a:t>Ingreso por plataforma</a:t>
            </a:r>
            <a:endParaRPr lang="es-MX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349935"/>
              </p:ext>
            </p:extLst>
          </p:nvPr>
        </p:nvGraphicFramePr>
        <p:xfrm>
          <a:off x="-252412" y="1228724"/>
          <a:ext cx="9648824" cy="5872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6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Clics por plataforma</a:t>
            </a:r>
            <a:endParaRPr lang="es-MX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668894"/>
              </p:ext>
            </p:extLst>
          </p:nvPr>
        </p:nvGraphicFramePr>
        <p:xfrm>
          <a:off x="0" y="548680"/>
          <a:ext cx="925252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656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Regalías promedio</a:t>
            </a:r>
            <a:endParaRPr lang="es-MX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172931"/>
              </p:ext>
            </p:extLst>
          </p:nvPr>
        </p:nvGraphicFramePr>
        <p:xfrm>
          <a:off x="457200" y="1600200"/>
          <a:ext cx="8229600" cy="426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Plataforma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Regalía</a:t>
                      </a:r>
                      <a:endParaRPr lang="es-MX" dirty="0"/>
                    </a:p>
                  </a:txBody>
                  <a:tcPr/>
                </a:tc>
              </a:tr>
              <a:tr h="521856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Amazon </a:t>
                      </a:r>
                      <a:r>
                        <a:rPr lang="es-MX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Music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0.022951698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Amazon Unlimited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0.029799589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Apple </a:t>
                      </a:r>
                      <a:r>
                        <a:rPr lang="es-MX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Music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0.037362481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Deezer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0.014788497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Spotify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0.011328027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0.006114462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YouTube 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0.027703627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 Play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0.019965536</a:t>
                      </a: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TIDAL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0.036237886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TikTok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0.000079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5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-243408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Ingreso por país</a:t>
            </a:r>
            <a:endParaRPr lang="es-MX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119914"/>
              </p:ext>
            </p:extLst>
          </p:nvPr>
        </p:nvGraphicFramePr>
        <p:xfrm>
          <a:off x="107504" y="0"/>
          <a:ext cx="903649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584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Clics por país</a:t>
            </a:r>
            <a:endParaRPr lang="es-MX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06984"/>
              </p:ext>
            </p:extLst>
          </p:nvPr>
        </p:nvGraphicFramePr>
        <p:xfrm>
          <a:off x="0" y="908720"/>
          <a:ext cx="9144000" cy="594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76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Ingreso por Álbum</a:t>
            </a:r>
            <a:endParaRPr lang="es-MX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235033"/>
              </p:ext>
            </p:extLst>
          </p:nvPr>
        </p:nvGraphicFramePr>
        <p:xfrm>
          <a:off x="-14952" y="476672"/>
          <a:ext cx="9339480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229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chemeClr val="bg1"/>
                </a:solidFill>
              </a:rPr>
              <a:t>Ingreso por canción</a:t>
            </a:r>
            <a:endParaRPr lang="es-MX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347828"/>
              </p:ext>
            </p:extLst>
          </p:nvPr>
        </p:nvGraphicFramePr>
        <p:xfrm>
          <a:off x="0" y="764704"/>
          <a:ext cx="9144000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3137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75</Words>
  <Application>Microsoft Office PowerPoint</Application>
  <PresentationFormat>Presentación en pantalla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Miguel Inzunza</vt:lpstr>
      <vt:lpstr>Presentación de PowerPoint</vt:lpstr>
      <vt:lpstr>Clics por plataforma</vt:lpstr>
      <vt:lpstr>Regalías promedio</vt:lpstr>
      <vt:lpstr>Ingreso por país</vt:lpstr>
      <vt:lpstr>Clics por país</vt:lpstr>
      <vt:lpstr>Ingreso por Álbum</vt:lpstr>
      <vt:lpstr>Ingreso por canción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18</cp:revision>
  <dcterms:created xsi:type="dcterms:W3CDTF">2021-01-13T19:56:26Z</dcterms:created>
  <dcterms:modified xsi:type="dcterms:W3CDTF">2021-01-15T03:47:52Z</dcterms:modified>
</cp:coreProperties>
</file>