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1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Fonarte%20Latino\Fernando%20Delgadillo\Total%2020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2019</a:t>
            </a:r>
            <a:endParaRPr lang="en-US" dirty="0"/>
          </a:p>
        </c:rich>
      </c:tx>
      <c:layout>
        <c:manualLayout>
          <c:xMode val="edge"/>
          <c:yMode val="edge"/>
          <c:x val="0.415645785404017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Hoja1!$Q$1</c:f>
              <c:strCache>
                <c:ptCount val="1"/>
                <c:pt idx="0">
                  <c:v>Total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Hoja1!$P$2:$P$8</c:f>
              <c:strCache>
                <c:ptCount val="7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Red</c:v>
                </c:pt>
                <c:pt idx="4">
                  <c:v>Google Play</c:v>
                </c:pt>
                <c:pt idx="5">
                  <c:v>iTunes</c:v>
                </c:pt>
                <c:pt idx="6">
                  <c:v>Facebook</c:v>
                </c:pt>
              </c:strCache>
            </c:strRef>
          </c:cat>
          <c:val>
            <c:numRef>
              <c:f>Hoja1!$Q$2:$Q$8</c:f>
              <c:numCache>
                <c:formatCode>General</c:formatCode>
                <c:ptCount val="7"/>
                <c:pt idx="0">
                  <c:v>331863.85209281748</c:v>
                </c:pt>
                <c:pt idx="1">
                  <c:v>61049.058113118219</c:v>
                </c:pt>
                <c:pt idx="2">
                  <c:v>36641.810595456729</c:v>
                </c:pt>
                <c:pt idx="3">
                  <c:v>22912.177979320117</c:v>
                </c:pt>
                <c:pt idx="4">
                  <c:v>14230.161588074199</c:v>
                </c:pt>
                <c:pt idx="5">
                  <c:v>12652.162151588285</c:v>
                </c:pt>
                <c:pt idx="6">
                  <c:v>9370.0612409688256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339528"/>
        <c:axId val="312337568"/>
      </c:barChart>
      <c:catAx>
        <c:axId val="312339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337568"/>
        <c:crosses val="autoZero"/>
        <c:auto val="1"/>
        <c:lblAlgn val="ctr"/>
        <c:lblOffset val="100"/>
        <c:noMultiLvlLbl val="0"/>
      </c:catAx>
      <c:valAx>
        <c:axId val="31233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12339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7</a:t>
            </a:r>
            <a:r>
              <a:rPr lang="en-US" dirty="0" smtClean="0"/>
              <a:t> </a:t>
            </a:r>
            <a:r>
              <a:rPr lang="en-US" dirty="0" err="1"/>
              <a:t>clics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2019</a:t>
            </a:r>
            <a:endParaRPr lang="en-US" dirty="0"/>
          </a:p>
        </c:rich>
      </c:tx>
      <c:layout>
        <c:manualLayout>
          <c:xMode val="edge"/>
          <c:yMode val="edge"/>
          <c:x val="0.384132823501707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Hoja1!$U$1</c:f>
              <c:strCache>
                <c:ptCount val="1"/>
                <c:pt idx="0">
                  <c:v>Total de clics por plataforma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Hoja1!$T$2:$T$8</c:f>
              <c:strCache>
                <c:ptCount val="7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Google Play</c:v>
                </c:pt>
                <c:pt idx="5">
                  <c:v>Deezer</c:v>
                </c:pt>
                <c:pt idx="6">
                  <c:v>Pandora</c:v>
                </c:pt>
              </c:strCache>
            </c:strRef>
          </c:cat>
          <c:val>
            <c:numRef>
              <c:f>Hoja1!$U$2:$U$8</c:f>
              <c:numCache>
                <c:formatCode>General</c:formatCode>
                <c:ptCount val="7"/>
                <c:pt idx="0">
                  <c:v>24434142</c:v>
                </c:pt>
                <c:pt idx="1">
                  <c:v>8838485</c:v>
                </c:pt>
                <c:pt idx="2">
                  <c:v>1550560</c:v>
                </c:pt>
                <c:pt idx="3">
                  <c:v>760322</c:v>
                </c:pt>
                <c:pt idx="4">
                  <c:v>584323</c:v>
                </c:pt>
                <c:pt idx="5">
                  <c:v>410336</c:v>
                </c:pt>
                <c:pt idx="6">
                  <c:v>213329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71168"/>
        <c:axId val="356275480"/>
      </c:barChart>
      <c:catAx>
        <c:axId val="35627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5480"/>
        <c:crosses val="autoZero"/>
        <c:auto val="1"/>
        <c:lblAlgn val="ctr"/>
        <c:lblOffset val="100"/>
        <c:noMultiLvlLbl val="0"/>
      </c:catAx>
      <c:valAx>
        <c:axId val="35627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</a:t>
            </a:r>
            <a:r>
              <a:rPr lang="en-US" dirty="0" smtClean="0"/>
              <a:t> Album 2019</a:t>
            </a:r>
            <a:endParaRPr lang="en-US" dirty="0"/>
          </a:p>
        </c:rich>
      </c:tx>
      <c:layout>
        <c:manualLayout>
          <c:xMode val="edge"/>
          <c:yMode val="edge"/>
          <c:x val="0.412502542650918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Hoja1!$X$1</c:f>
              <c:strCache>
                <c:ptCount val="1"/>
                <c:pt idx="0">
                  <c:v>Total Por Album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Hoja1!$W$2:$W$6</c:f>
              <c:strCache>
                <c:ptCount val="5"/>
                <c:pt idx="0">
                  <c:v>Con Cierto Aire A Ti</c:v>
                </c:pt>
                <c:pt idx="1">
                  <c:v>FEBRERO 13 VOL. I</c:v>
                </c:pt>
                <c:pt idx="2">
                  <c:v>FEBRERO 13 VOL. II</c:v>
                </c:pt>
                <c:pt idx="3">
                  <c:v>ENTRE PAIROS Y DERIVAS</c:v>
                </c:pt>
                <c:pt idx="4">
                  <c:v>PRIMER ESTRELLA DE LA TARDE</c:v>
                </c:pt>
              </c:strCache>
            </c:strRef>
          </c:cat>
          <c:val>
            <c:numRef>
              <c:f>Hoja1!$X$2:$X$6</c:f>
              <c:numCache>
                <c:formatCode>General</c:formatCode>
                <c:ptCount val="5"/>
                <c:pt idx="0">
                  <c:v>126066.55882079886</c:v>
                </c:pt>
                <c:pt idx="1">
                  <c:v>120507.16349395334</c:v>
                </c:pt>
                <c:pt idx="2">
                  <c:v>70610.697271398109</c:v>
                </c:pt>
                <c:pt idx="3">
                  <c:v>47355.86888160184</c:v>
                </c:pt>
                <c:pt idx="4">
                  <c:v>40541.421062412141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71560"/>
        <c:axId val="356274304"/>
      </c:barChart>
      <c:catAx>
        <c:axId val="356271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4304"/>
        <c:crosses val="autoZero"/>
        <c:auto val="1"/>
        <c:lblAlgn val="ctr"/>
        <c:lblOffset val="100"/>
        <c:noMultiLvlLbl val="0"/>
      </c:catAx>
      <c:valAx>
        <c:axId val="35627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1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tack 2019</a:t>
            </a:r>
            <a:endParaRPr lang="en-US" dirty="0"/>
          </a:p>
        </c:rich>
      </c:tx>
      <c:layout>
        <c:manualLayout>
          <c:xMode val="edge"/>
          <c:yMode val="edge"/>
          <c:x val="0.4329400426509186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Hoja1!$Z$1</c:f>
              <c:strCache>
                <c:ptCount val="1"/>
                <c:pt idx="0">
                  <c:v>Ingreso por tack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Hoja1!$Y$2:$Y$6</c:f>
              <c:strCache>
                <c:ptCount val="5"/>
                <c:pt idx="0">
                  <c:v>Hoy Ten Miedo De Mi</c:v>
                </c:pt>
                <c:pt idx="1">
                  <c:v>ENTRE PAIROS Y DERIVAS</c:v>
                </c:pt>
                <c:pt idx="2">
                  <c:v>ENTRE PAIROS Y DERIVAS - Live</c:v>
                </c:pt>
                <c:pt idx="3">
                  <c:v>NO ME PIDAS SER TU AMIGO</c:v>
                </c:pt>
                <c:pt idx="4">
                  <c:v>CARTA A FRANCIA</c:v>
                </c:pt>
              </c:strCache>
            </c:strRef>
          </c:cat>
          <c:val>
            <c:numRef>
              <c:f>Hoja1!$Z$2:$Z$6</c:f>
              <c:numCache>
                <c:formatCode>General</c:formatCode>
                <c:ptCount val="5"/>
                <c:pt idx="0">
                  <c:v>99211.433183425383</c:v>
                </c:pt>
                <c:pt idx="1">
                  <c:v>32149.727731008228</c:v>
                </c:pt>
                <c:pt idx="2">
                  <c:v>29803.49309962913</c:v>
                </c:pt>
                <c:pt idx="3">
                  <c:v>26018.991584121908</c:v>
                </c:pt>
                <c:pt idx="4">
                  <c:v>16416.401273910898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5796256"/>
        <c:axId val="385801352"/>
      </c:barChart>
      <c:catAx>
        <c:axId val="38579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5801352"/>
        <c:crosses val="autoZero"/>
        <c:auto val="1"/>
        <c:lblAlgn val="ctr"/>
        <c:lblOffset val="100"/>
        <c:noMultiLvlLbl val="0"/>
      </c:catAx>
      <c:valAx>
        <c:axId val="385801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579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 smtClean="0"/>
              <a:t>Plataforma</a:t>
            </a:r>
            <a:r>
              <a:rPr lang="en-US" dirty="0" smtClean="0"/>
              <a:t> 2020</a:t>
            </a:r>
            <a:endParaRPr lang="en-US" dirty="0"/>
          </a:p>
        </c:rich>
      </c:tx>
      <c:layout>
        <c:manualLayout>
          <c:xMode val="edge"/>
          <c:yMode val="edge"/>
          <c:x val="0.394299458661417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Hoja1!$Q$1</c:f>
              <c:strCache>
                <c:ptCount val="1"/>
                <c:pt idx="0">
                  <c:v>Total por Plataforma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Hoja1!$P$2:$P$8</c:f>
              <c:strCache>
                <c:ptCount val="7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Red</c:v>
                </c:pt>
                <c:pt idx="4">
                  <c:v>Facebook</c:v>
                </c:pt>
                <c:pt idx="5">
                  <c:v>iTunes</c:v>
                </c:pt>
                <c:pt idx="6">
                  <c:v>Google Play</c:v>
                </c:pt>
              </c:strCache>
            </c:strRef>
          </c:cat>
          <c:val>
            <c:numRef>
              <c:f>Hoja1!$Q$2:$Q$8</c:f>
              <c:numCache>
                <c:formatCode>General</c:formatCode>
                <c:ptCount val="7"/>
                <c:pt idx="0">
                  <c:v>118766.27881477686</c:v>
                </c:pt>
                <c:pt idx="1">
                  <c:v>24521.96186689669</c:v>
                </c:pt>
                <c:pt idx="2">
                  <c:v>11371.2099275204</c:v>
                </c:pt>
                <c:pt idx="3">
                  <c:v>10589.570741018731</c:v>
                </c:pt>
                <c:pt idx="4">
                  <c:v>5595.7510796699335</c:v>
                </c:pt>
                <c:pt idx="5">
                  <c:v>4814.5216732461176</c:v>
                </c:pt>
                <c:pt idx="6">
                  <c:v>3504.1201779725079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70776"/>
        <c:axId val="356271952"/>
      </c:barChart>
      <c:catAx>
        <c:axId val="35627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1952"/>
        <c:crosses val="autoZero"/>
        <c:auto val="1"/>
        <c:lblAlgn val="ctr"/>
        <c:lblOffset val="100"/>
        <c:noMultiLvlLbl val="0"/>
      </c:catAx>
      <c:valAx>
        <c:axId val="35627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0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7</a:t>
            </a:r>
            <a:r>
              <a:rPr lang="en-US" dirty="0" smtClean="0"/>
              <a:t> </a:t>
            </a:r>
            <a:r>
              <a:rPr lang="en-US" dirty="0" err="1" smtClean="0"/>
              <a:t>clics</a:t>
            </a:r>
            <a:r>
              <a:rPr lang="en-US" dirty="0" smtClean="0"/>
              <a:t>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de clics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Hoja1!$AA$2:$AA$8</c:f>
              <c:strCache>
                <c:ptCount val="7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Red</c:v>
                </c:pt>
                <c:pt idx="4">
                  <c:v>Google Play</c:v>
                </c:pt>
                <c:pt idx="5">
                  <c:v>Deezer</c:v>
                </c:pt>
                <c:pt idx="6">
                  <c:v>Pandora</c:v>
                </c:pt>
              </c:strCache>
            </c:strRef>
          </c:cat>
          <c:val>
            <c:numRef>
              <c:f>Hoja1!$AB$2:$AB$8</c:f>
              <c:numCache>
                <c:formatCode>General</c:formatCode>
                <c:ptCount val="7"/>
                <c:pt idx="0">
                  <c:v>10273992</c:v>
                </c:pt>
                <c:pt idx="1">
                  <c:v>3185085</c:v>
                </c:pt>
                <c:pt idx="2">
                  <c:v>589700</c:v>
                </c:pt>
                <c:pt idx="3">
                  <c:v>403225</c:v>
                </c:pt>
                <c:pt idx="4">
                  <c:v>173585</c:v>
                </c:pt>
                <c:pt idx="5">
                  <c:v>160688</c:v>
                </c:pt>
                <c:pt idx="6">
                  <c:v>84958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6272736"/>
        <c:axId val="357259048"/>
      </c:barChart>
      <c:catAx>
        <c:axId val="35627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7259048"/>
        <c:crosses val="autoZero"/>
        <c:auto val="1"/>
        <c:lblAlgn val="ctr"/>
        <c:lblOffset val="100"/>
        <c:noMultiLvlLbl val="0"/>
      </c:catAx>
      <c:valAx>
        <c:axId val="357259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627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</a:t>
            </a:r>
            <a:r>
              <a:rPr lang="en-US" dirty="0" smtClean="0"/>
              <a:t> </a:t>
            </a:r>
            <a:r>
              <a:rPr lang="en-US" dirty="0"/>
              <a:t>Album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Hoja1!$U$1</c:f>
              <c:strCache>
                <c:ptCount val="1"/>
                <c:pt idx="0">
                  <c:v>Total por Album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Hoja1!$T$2:$T$6</c:f>
              <c:strCache>
                <c:ptCount val="5"/>
                <c:pt idx="0">
                  <c:v>Con Cierto Aire A Ti</c:v>
                </c:pt>
                <c:pt idx="1">
                  <c:v>FEBRERO 13 VOL. I</c:v>
                </c:pt>
                <c:pt idx="2">
                  <c:v>FEBRERO 13 VOL. II</c:v>
                </c:pt>
                <c:pt idx="3">
                  <c:v>ENTRE PAIROS Y DERIVAS</c:v>
                </c:pt>
                <c:pt idx="4">
                  <c:v>PRIMER ESTRELLA DE LA TARDE</c:v>
                </c:pt>
              </c:strCache>
            </c:strRef>
          </c:cat>
          <c:val>
            <c:numRef>
              <c:f>Hoja1!$U$2:$U$6</c:f>
              <c:numCache>
                <c:formatCode>General</c:formatCode>
                <c:ptCount val="5"/>
                <c:pt idx="0">
                  <c:v>48845.99519949338</c:v>
                </c:pt>
                <c:pt idx="1">
                  <c:v>42854.94281862097</c:v>
                </c:pt>
                <c:pt idx="2">
                  <c:v>24077.928808666791</c:v>
                </c:pt>
                <c:pt idx="3">
                  <c:v>17329.136958154926</c:v>
                </c:pt>
                <c:pt idx="4">
                  <c:v>15560.674448595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57253560"/>
        <c:axId val="357256696"/>
      </c:barChart>
      <c:catAx>
        <c:axId val="357253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7256696"/>
        <c:crosses val="autoZero"/>
        <c:auto val="1"/>
        <c:lblAlgn val="ctr"/>
        <c:lblOffset val="100"/>
        <c:noMultiLvlLbl val="0"/>
      </c:catAx>
      <c:valAx>
        <c:axId val="357256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57253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Top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ingreso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track 2020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Columna1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Hoja1!$X$2:$X$6</c:f>
              <c:strCache>
                <c:ptCount val="5"/>
                <c:pt idx="0">
                  <c:v>Hoy Ten Miedo De Mi</c:v>
                </c:pt>
                <c:pt idx="1">
                  <c:v>ENTRE PAIROS Y DERIVAS</c:v>
                </c:pt>
                <c:pt idx="2">
                  <c:v>ENTRE PAIROS Y DERIVAS - Live</c:v>
                </c:pt>
                <c:pt idx="3">
                  <c:v>NO ME PIDAS SER TU AMIGO</c:v>
                </c:pt>
                <c:pt idx="4">
                  <c:v>Hoy Ten Miedo De Mi</c:v>
                </c:pt>
              </c:strCache>
            </c:strRef>
          </c:cat>
          <c:val>
            <c:numRef>
              <c:f>Hoja1!$Y$2:$Y$6</c:f>
              <c:numCache>
                <c:formatCode>General</c:formatCode>
                <c:ptCount val="5"/>
                <c:pt idx="0">
                  <c:v>39850.04254992526</c:v>
                </c:pt>
                <c:pt idx="1">
                  <c:v>11929.666590341976</c:v>
                </c:pt>
                <c:pt idx="2">
                  <c:v>10369.629661372806</c:v>
                </c:pt>
                <c:pt idx="3">
                  <c:v>10130.469626237471</c:v>
                </c:pt>
                <c:pt idx="4">
                  <c:v>7060.6279414616665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4153688"/>
        <c:axId val="384156040"/>
      </c:barChart>
      <c:catAx>
        <c:axId val="384153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4156040"/>
        <c:crosses val="autoZero"/>
        <c:auto val="1"/>
        <c:lblAlgn val="ctr"/>
        <c:lblOffset val="100"/>
        <c:noMultiLvlLbl val="0"/>
      </c:catAx>
      <c:valAx>
        <c:axId val="384156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84153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5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70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91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89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9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7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40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8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49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585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13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5C2E-8E57-4040-8CF7-7B2853E71223}" type="datetimeFigureOut">
              <a:rPr lang="es-MX" smtClean="0"/>
              <a:t>03/08/2020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B4FA2-FEEF-48BE-B404-65E216548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18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24957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562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1030310"/>
          </a:xfrm>
        </p:spPr>
        <p:txBody>
          <a:bodyPr/>
          <a:lstStyle/>
          <a:p>
            <a:pPr algn="ctr"/>
            <a:r>
              <a:rPr lang="es-MX" dirty="0" smtClean="0"/>
              <a:t>Regalía promedio 2020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744024"/>
              </p:ext>
            </p:extLst>
          </p:nvPr>
        </p:nvGraphicFramePr>
        <p:xfrm>
          <a:off x="180306" y="1825625"/>
          <a:ext cx="11887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209181"/>
                <a:gridCol w="1432419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Spotify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Apple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YouTube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YouTubeRed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GooglePlay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iTunes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Facebook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Deezer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Pandora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0.011559896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0.041583792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0.003570143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0.026262188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0.020186768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9.706696922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0.768225025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0.016398715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0.012700205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7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3085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20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25018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18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87185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99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s-MX" dirty="0" smtClean="0"/>
              <a:t>Regalía promedio 2019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080627"/>
              </p:ext>
            </p:extLst>
          </p:nvPr>
        </p:nvGraphicFramePr>
        <p:xfrm>
          <a:off x="206058" y="1312863"/>
          <a:ext cx="118614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38"/>
                <a:gridCol w="1317938"/>
                <a:gridCol w="1317938"/>
                <a:gridCol w="1365165"/>
                <a:gridCol w="1270711"/>
                <a:gridCol w="1317938"/>
                <a:gridCol w="1317938"/>
                <a:gridCol w="1317938"/>
                <a:gridCol w="131793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Spotify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Apple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YouTube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YouTubeRed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GooglePlay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iTunes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Facebook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Deezer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Pandora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0.01358197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0.039372264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0.004145712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0.030134439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0.024353246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9.378919312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1.042276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0.020384112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0.012903241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04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4305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41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55648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945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69662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59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6514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0852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83</Words>
  <Application>Microsoft Office PowerPoint</Application>
  <PresentationFormat>Panorámica</PresentationFormat>
  <Paragraphs>47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Regalía promedio 2019</vt:lpstr>
      <vt:lpstr>Presentación de PowerPoint</vt:lpstr>
      <vt:lpstr>Presentación de PowerPoint</vt:lpstr>
      <vt:lpstr>Presentación de PowerPoint</vt:lpstr>
      <vt:lpstr>Presentación de PowerPoint</vt:lpstr>
      <vt:lpstr>Regalía promedio 2020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17</cp:revision>
  <dcterms:created xsi:type="dcterms:W3CDTF">2020-07-21T19:39:20Z</dcterms:created>
  <dcterms:modified xsi:type="dcterms:W3CDTF">2020-08-04T00:41:28Z</dcterms:modified>
</cp:coreProperties>
</file>