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98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2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La%20Barranca\202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</c:spPr>
          </c:dPt>
          <c:dPt>
            <c:idx val="1"/>
            <c:bubble3D val="0"/>
            <c:spPr>
              <a:solidFill>
                <a:schemeClr val="tx1">
                  <a:lumMod val="65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rgbClr val="C00000"/>
              </a:solidFill>
            </c:spPr>
          </c:dPt>
          <c:dPt>
            <c:idx val="4"/>
            <c:bubble3D val="0"/>
            <c:spPr>
              <a:solidFill>
                <a:schemeClr val="bg2">
                  <a:lumMod val="20000"/>
                  <a:lumOff val="80000"/>
                </a:schemeClr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Pt>
            <c:idx val="6"/>
            <c:bubble3D val="0"/>
            <c:spPr>
              <a:solidFill>
                <a:srgbClr val="00B0F0"/>
              </a:solidFill>
            </c:spPr>
          </c:dPt>
          <c:dPt>
            <c:idx val="7"/>
            <c:bubble3D val="0"/>
            <c:spPr>
              <a:solidFill>
                <a:srgbClr val="FFC000"/>
              </a:solidFill>
            </c:spPr>
          </c:dPt>
          <c:dPt>
            <c:idx val="9"/>
            <c:bubble3D val="0"/>
            <c:spPr>
              <a:solidFill>
                <a:srgbClr val="0070C0"/>
              </a:solidFill>
            </c:spPr>
          </c:dPt>
          <c:dPt>
            <c:idx val="10"/>
            <c:bubble3D val="0"/>
            <c:spPr>
              <a:solidFill>
                <a:schemeClr val="bg1"/>
              </a:solidFill>
            </c:spPr>
          </c:dPt>
          <c:dPt>
            <c:idx val="11"/>
            <c:bubble3D val="0"/>
            <c:spPr>
              <a:solidFill>
                <a:schemeClr val="bg1"/>
              </a:solidFill>
            </c:spPr>
          </c:dPt>
          <c:dPt>
            <c:idx val="12"/>
            <c:bubble3D val="0"/>
            <c:spPr>
              <a:solidFill>
                <a:schemeClr val="bg1"/>
              </a:solidFill>
            </c:spPr>
          </c:dPt>
          <c:dPt>
            <c:idx val="13"/>
            <c:bubble3D val="0"/>
            <c:spPr>
              <a:solidFill>
                <a:schemeClr val="bg1"/>
              </a:solidFill>
            </c:spPr>
          </c:dPt>
          <c:dPt>
            <c:idx val="14"/>
            <c:bubble3D val="0"/>
            <c:spPr>
              <a:solidFill>
                <a:schemeClr val="bg1"/>
              </a:solidFill>
            </c:spPr>
          </c:dPt>
          <c:dPt>
            <c:idx val="15"/>
            <c:bubble3D val="0"/>
            <c:spPr>
              <a:solidFill>
                <a:schemeClr val="bg1"/>
              </a:solidFill>
            </c:spPr>
          </c:dPt>
          <c:dPt>
            <c:idx val="16"/>
            <c:bubble3D val="0"/>
            <c:spPr>
              <a:solidFill>
                <a:schemeClr val="bg1"/>
              </a:solidFill>
            </c:spPr>
          </c:dPt>
          <c:dPt>
            <c:idx val="17"/>
            <c:bubble3D val="0"/>
            <c:spPr>
              <a:solidFill>
                <a:schemeClr val="bg1"/>
              </a:solidFill>
            </c:spPr>
          </c:dPt>
          <c:dPt>
            <c:idx val="18"/>
            <c:bubble3D val="0"/>
            <c:spPr>
              <a:solidFill>
                <a:schemeClr val="bg1"/>
              </a:solidFill>
            </c:spPr>
          </c:dPt>
          <c:dPt>
            <c:idx val="19"/>
            <c:bubble3D val="0"/>
            <c:spPr>
              <a:solidFill>
                <a:schemeClr val="bg1"/>
              </a:solidFill>
            </c:spPr>
          </c:dPt>
          <c:dPt>
            <c:idx val="20"/>
            <c:bubble3D val="0"/>
            <c:spPr>
              <a:solidFill>
                <a:schemeClr val="bg1"/>
              </a:solidFill>
            </c:spPr>
          </c:dPt>
          <c:dPt>
            <c:idx val="21"/>
            <c:bubble3D val="0"/>
            <c:spPr>
              <a:solidFill>
                <a:schemeClr val="bg1"/>
              </a:solidFill>
            </c:spPr>
          </c:dPt>
          <c:dPt>
            <c:idx val="22"/>
            <c:bubble3D val="0"/>
            <c:spPr>
              <a:solidFill>
                <a:schemeClr val="bg1"/>
              </a:solidFill>
            </c:spPr>
          </c:dPt>
          <c:dPt>
            <c:idx val="23"/>
            <c:bubble3D val="0"/>
            <c:spPr>
              <a:solidFill>
                <a:schemeClr val="bg1"/>
              </a:solidFill>
            </c:spPr>
          </c:dPt>
          <c:dPt>
            <c:idx val="24"/>
            <c:bubble3D val="0"/>
            <c:spPr>
              <a:solidFill>
                <a:schemeClr val="bg1"/>
              </a:solidFill>
            </c:spPr>
          </c:dPt>
          <c:dPt>
            <c:idx val="25"/>
            <c:bubble3D val="0"/>
            <c:spPr>
              <a:solidFill>
                <a:schemeClr val="bg1"/>
              </a:solidFill>
            </c:spPr>
          </c:dPt>
          <c:dPt>
            <c:idx val="26"/>
            <c:bubble3D val="0"/>
            <c:spPr>
              <a:solidFill>
                <a:schemeClr val="bg1"/>
              </a:solidFill>
            </c:spPr>
          </c:dPt>
          <c:dPt>
            <c:idx val="27"/>
            <c:bubble3D val="0"/>
            <c:spPr>
              <a:solidFill>
                <a:schemeClr val="bg1"/>
              </a:solidFill>
            </c:spPr>
          </c:dPt>
          <c:dPt>
            <c:idx val="28"/>
            <c:bubble3D val="0"/>
            <c:spPr>
              <a:solidFill>
                <a:schemeClr val="bg1"/>
              </a:solidFill>
            </c:spPr>
          </c:dPt>
          <c:dPt>
            <c:idx val="29"/>
            <c:bubble3D val="0"/>
            <c:spPr>
              <a:solidFill>
                <a:schemeClr val="bg1"/>
              </a:solidFill>
            </c:spPr>
          </c:dPt>
          <c:dPt>
            <c:idx val="30"/>
            <c:bubble3D val="0"/>
            <c:spPr>
              <a:solidFill>
                <a:schemeClr val="bg1"/>
              </a:solidFill>
            </c:spPr>
          </c:dPt>
          <c:dPt>
            <c:idx val="31"/>
            <c:bubble3D val="0"/>
            <c:spPr>
              <a:solidFill>
                <a:schemeClr val="bg1"/>
              </a:solidFill>
            </c:spPr>
          </c:dPt>
          <c:dPt>
            <c:idx val="32"/>
            <c:bubble3D val="0"/>
            <c:spPr>
              <a:solidFill>
                <a:schemeClr val="bg1"/>
              </a:solidFill>
            </c:spPr>
          </c:dPt>
          <c:dPt>
            <c:idx val="33"/>
            <c:bubble3D val="0"/>
            <c:spPr>
              <a:solidFill>
                <a:schemeClr val="bg1"/>
              </a:solidFill>
            </c:spPr>
          </c:dPt>
          <c:dPt>
            <c:idx val="34"/>
            <c:bubble3D val="0"/>
            <c:spPr>
              <a:solidFill>
                <a:schemeClr val="bg1"/>
              </a:solidFill>
            </c:spPr>
          </c:dPt>
          <c:dPt>
            <c:idx val="35"/>
            <c:bubble3D val="0"/>
            <c:spPr>
              <a:solidFill>
                <a:schemeClr val="bg1"/>
              </a:solidFill>
            </c:spPr>
          </c:dPt>
          <c:dPt>
            <c:idx val="36"/>
            <c:bubble3D val="0"/>
            <c:spPr>
              <a:solidFill>
                <a:schemeClr val="bg1"/>
              </a:solidFill>
            </c:spPr>
          </c:dPt>
          <c:dPt>
            <c:idx val="37"/>
            <c:bubble3D val="0"/>
            <c:spPr>
              <a:solidFill>
                <a:schemeClr val="bg1"/>
              </a:solidFill>
            </c:spPr>
          </c:dPt>
          <c:dPt>
            <c:idx val="38"/>
            <c:bubble3D val="0"/>
            <c:spPr>
              <a:solidFill>
                <a:schemeClr val="bg1"/>
              </a:solidFill>
            </c:spPr>
          </c:dPt>
          <c:dLbls>
            <c:dLbl>
              <c:idx val="4"/>
              <c:layout>
                <c:manualLayout>
                  <c:x val="-5.211482939632546E-2"/>
                  <c:y val="0.1113772869847780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3539096675415574"/>
                  <c:y val="0.13413524582970818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26762565616797901"/>
                  <c:y val="8.871774025720037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-0.22923293963254593"/>
                  <c:y val="1.971846612491945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-2.3899496937882764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25359339457567803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Hoja1!$O$2:$O$40</c:f>
              <c:strCache>
                <c:ptCount val="39"/>
                <c:pt idx="0">
                  <c:v>Spotify</c:v>
                </c:pt>
                <c:pt idx="1">
                  <c:v>Apple Music</c:v>
                </c:pt>
                <c:pt idx="2">
                  <c:v>YouTube Subscription</c:v>
                </c:pt>
                <c:pt idx="3">
                  <c:v>YouTube</c:v>
                </c:pt>
                <c:pt idx="4">
                  <c:v>iTunes</c:v>
                </c:pt>
                <c:pt idx="5">
                  <c:v>Amazon Unlimited</c:v>
                </c:pt>
                <c:pt idx="6">
                  <c:v>Facebook</c:v>
                </c:pt>
                <c:pt idx="7">
                  <c:v>Deezer</c:v>
                </c:pt>
                <c:pt idx="8">
                  <c:v>Performance Rights Societies</c:v>
                </c:pt>
                <c:pt idx="9">
                  <c:v>Amazon Music</c:v>
                </c:pt>
                <c:pt idx="10">
                  <c:v>Pandora</c:v>
                </c:pt>
                <c:pt idx="11">
                  <c:v>TIDAL</c:v>
                </c:pt>
                <c:pt idx="12">
                  <c:v>iMusica</c:v>
                </c:pt>
                <c:pt idx="13">
                  <c:v>Roblox Corporation</c:v>
                </c:pt>
                <c:pt idx="14">
                  <c:v>SoundExchange</c:v>
                </c:pt>
                <c:pt idx="15">
                  <c:v>Trebel</c:v>
                </c:pt>
                <c:pt idx="16">
                  <c:v>Napster</c:v>
                </c:pt>
                <c:pt idx="17">
                  <c:v>SoundCloud Go</c:v>
                </c:pt>
                <c:pt idx="18">
                  <c:v>TikTok</c:v>
                </c:pt>
                <c:pt idx="19">
                  <c:v>Resso</c:v>
                </c:pt>
                <c:pt idx="20">
                  <c:v>Slacker</c:v>
                </c:pt>
                <c:pt idx="21">
                  <c:v>MediaNet</c:v>
                </c:pt>
                <c:pt idx="22">
                  <c:v>Soundtrack Your Brand</c:v>
                </c:pt>
                <c:pt idx="23">
                  <c:v>iHeartRadio (Reporting Only)</c:v>
                </c:pt>
                <c:pt idx="24">
                  <c:v>Qobuz</c:v>
                </c:pt>
                <c:pt idx="25">
                  <c:v>WYNK</c:v>
                </c:pt>
                <c:pt idx="26">
                  <c:v>KKBOX</c:v>
                </c:pt>
                <c:pt idx="27">
                  <c:v>Tencent Music</c:v>
                </c:pt>
                <c:pt idx="28">
                  <c:v>UMA</c:v>
                </c:pt>
                <c:pt idx="29">
                  <c:v>LOEN</c:v>
                </c:pt>
                <c:pt idx="30">
                  <c:v>Fizy</c:v>
                </c:pt>
                <c:pt idx="31">
                  <c:v>Saavn</c:v>
                </c:pt>
                <c:pt idx="32">
                  <c:v>Telecom Italia S.p.A</c:v>
                </c:pt>
                <c:pt idx="33">
                  <c:v>FLO</c:v>
                </c:pt>
                <c:pt idx="34">
                  <c:v>TDC Play</c:v>
                </c:pt>
                <c:pt idx="35">
                  <c:v>Audiomack</c:v>
                </c:pt>
                <c:pt idx="36">
                  <c:v>Bugs Corporation</c:v>
                </c:pt>
                <c:pt idx="37">
                  <c:v>Zing MP3</c:v>
                </c:pt>
                <c:pt idx="38">
                  <c:v>AllSaints Music Group</c:v>
                </c:pt>
              </c:strCache>
            </c:strRef>
          </c:cat>
          <c:val>
            <c:numRef>
              <c:f>Hoja1!$P$2:$P$40</c:f>
              <c:numCache>
                <c:formatCode>"$"#,##0.00</c:formatCode>
                <c:ptCount val="39"/>
                <c:pt idx="0">
                  <c:v>39795.765921797596</c:v>
                </c:pt>
                <c:pt idx="1">
                  <c:v>11490.107529257601</c:v>
                </c:pt>
                <c:pt idx="2">
                  <c:v>9401.1087290557389</c:v>
                </c:pt>
                <c:pt idx="3">
                  <c:v>6592.6263956068624</c:v>
                </c:pt>
                <c:pt idx="4">
                  <c:v>3322.2361750704936</c:v>
                </c:pt>
                <c:pt idx="5">
                  <c:v>3321.3672555692983</c:v>
                </c:pt>
                <c:pt idx="6">
                  <c:v>1029.6240010704394</c:v>
                </c:pt>
                <c:pt idx="7">
                  <c:v>850.31691724192592</c:v>
                </c:pt>
                <c:pt idx="8">
                  <c:v>809.6230745342217</c:v>
                </c:pt>
                <c:pt idx="9">
                  <c:v>651.16444092023949</c:v>
                </c:pt>
                <c:pt idx="10">
                  <c:v>466.32504654351186</c:v>
                </c:pt>
                <c:pt idx="11">
                  <c:v>400.49665960942383</c:v>
                </c:pt>
                <c:pt idx="12">
                  <c:v>400.34879497713683</c:v>
                </c:pt>
                <c:pt idx="13">
                  <c:v>335.58866668285566</c:v>
                </c:pt>
                <c:pt idx="14">
                  <c:v>281.78513670866977</c:v>
                </c:pt>
                <c:pt idx="15">
                  <c:v>151.00434316162182</c:v>
                </c:pt>
                <c:pt idx="16">
                  <c:v>65.690804863313673</c:v>
                </c:pt>
                <c:pt idx="17">
                  <c:v>54.798494716826809</c:v>
                </c:pt>
                <c:pt idx="18">
                  <c:v>20.61518265656704</c:v>
                </c:pt>
                <c:pt idx="19">
                  <c:v>19.405626924381441</c:v>
                </c:pt>
                <c:pt idx="20">
                  <c:v>15.638458923716113</c:v>
                </c:pt>
                <c:pt idx="21">
                  <c:v>9.8089390164823271</c:v>
                </c:pt>
                <c:pt idx="22">
                  <c:v>6.0959794213151293</c:v>
                </c:pt>
                <c:pt idx="23">
                  <c:v>4.2704825887922127</c:v>
                </c:pt>
                <c:pt idx="24">
                  <c:v>1.5598016094416403</c:v>
                </c:pt>
                <c:pt idx="25">
                  <c:v>1.4709645872819237</c:v>
                </c:pt>
                <c:pt idx="26">
                  <c:v>1.1267924819840118</c:v>
                </c:pt>
                <c:pt idx="27">
                  <c:v>1.0966318919046896</c:v>
                </c:pt>
                <c:pt idx="28">
                  <c:v>0.52536854979689396</c:v>
                </c:pt>
                <c:pt idx="29">
                  <c:v>0.42741475270013346</c:v>
                </c:pt>
                <c:pt idx="30">
                  <c:v>0.38724384682718671</c:v>
                </c:pt>
                <c:pt idx="31">
                  <c:v>0.24537660505156925</c:v>
                </c:pt>
                <c:pt idx="32">
                  <c:v>0.21380450585857</c:v>
                </c:pt>
                <c:pt idx="33">
                  <c:v>0.18548284824937578</c:v>
                </c:pt>
                <c:pt idx="34">
                  <c:v>9.8420001659542303E-2</c:v>
                </c:pt>
                <c:pt idx="35">
                  <c:v>8.2556254486553404E-2</c:v>
                </c:pt>
                <c:pt idx="36">
                  <c:v>7.8865497489459813E-2</c:v>
                </c:pt>
                <c:pt idx="37">
                  <c:v>6.3286649847577772E-2</c:v>
                </c:pt>
                <c:pt idx="38">
                  <c:v>4.1362300245964476E-2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Hoja1!$S$1</c:f>
              <c:strCache>
                <c:ptCount val="1"/>
                <c:pt idx="0">
                  <c:v>Total por clic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</c:dPt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2"/>
            <c:invertIfNegative val="0"/>
            <c:bubble3D val="0"/>
            <c:spPr>
              <a:solidFill>
                <a:schemeClr val="bg1"/>
              </a:solidFill>
            </c:spPr>
          </c:dPt>
          <c:dPt>
            <c:idx val="3"/>
            <c:invertIfNegative val="0"/>
            <c:bubble3D val="0"/>
            <c:spPr>
              <a:solidFill>
                <a:srgbClr val="C00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tx1">
                  <a:lumMod val="7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7030A0"/>
              </a:solidFill>
            </c:spPr>
          </c:dPt>
          <c:dPt>
            <c:idx val="6"/>
            <c:invertIfNegative val="0"/>
            <c:bubble3D val="0"/>
            <c:spPr>
              <a:solidFill>
                <a:srgbClr val="FFC000"/>
              </a:solidFill>
            </c:spPr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</c:dPt>
          <c:dPt>
            <c:idx val="8"/>
            <c:invertIfNegative val="0"/>
            <c:bubble3D val="0"/>
            <c:spPr>
              <a:solidFill>
                <a:srgbClr val="00B0F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Hoja1!$R$2:$R$11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TikTok</c:v>
                </c:pt>
                <c:pt idx="3">
                  <c:v>YouTube Subscription</c:v>
                </c:pt>
                <c:pt idx="4">
                  <c:v>Apple Music</c:v>
                </c:pt>
                <c:pt idx="5">
                  <c:v>Amazon Unlimited</c:v>
                </c:pt>
                <c:pt idx="6">
                  <c:v>Deezer</c:v>
                </c:pt>
                <c:pt idx="7">
                  <c:v>Amazon Music</c:v>
                </c:pt>
                <c:pt idx="8">
                  <c:v>Pandora</c:v>
                </c:pt>
                <c:pt idx="9">
                  <c:v>Trebel</c:v>
                </c:pt>
              </c:strCache>
            </c:strRef>
          </c:cat>
          <c:val>
            <c:numRef>
              <c:f>Hoja1!$S$2:$S$11</c:f>
              <c:numCache>
                <c:formatCode>General</c:formatCode>
                <c:ptCount val="10"/>
                <c:pt idx="0">
                  <c:v>2513785</c:v>
                </c:pt>
                <c:pt idx="1">
                  <c:v>561644</c:v>
                </c:pt>
                <c:pt idx="2">
                  <c:v>296023</c:v>
                </c:pt>
                <c:pt idx="3">
                  <c:v>239647</c:v>
                </c:pt>
                <c:pt idx="4">
                  <c:v>225813</c:v>
                </c:pt>
                <c:pt idx="5">
                  <c:v>56668</c:v>
                </c:pt>
                <c:pt idx="6">
                  <c:v>44132</c:v>
                </c:pt>
                <c:pt idx="7">
                  <c:v>19772</c:v>
                </c:pt>
                <c:pt idx="8">
                  <c:v>19177</c:v>
                </c:pt>
                <c:pt idx="9">
                  <c:v>8989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8008192"/>
        <c:axId val="134723200"/>
      </c:barChart>
      <c:catAx>
        <c:axId val="168008192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34723200"/>
        <c:crosses val="autoZero"/>
        <c:auto val="1"/>
        <c:lblAlgn val="ctr"/>
        <c:lblOffset val="100"/>
        <c:noMultiLvlLbl val="0"/>
      </c:catAx>
      <c:valAx>
        <c:axId val="13472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6800819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Hoja1!$V$1</c:f>
              <c:strCache>
                <c:ptCount val="1"/>
                <c:pt idx="0">
                  <c:v>Total por plataforma</c:v>
                </c:pt>
              </c:strCache>
            </c:strRef>
          </c:tx>
          <c:spPr>
            <a:solidFill>
              <a:srgbClr val="FFC00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United States</c:v>
                </c:pt>
                <c:pt idx="3">
                  <c:v>Spain</c:v>
                </c:pt>
                <c:pt idx="4">
                  <c:v>Colombia</c:v>
                </c:pt>
                <c:pt idx="5">
                  <c:v>Canada</c:v>
                </c:pt>
                <c:pt idx="6">
                  <c:v>Chile</c:v>
                </c:pt>
                <c:pt idx="7">
                  <c:v>Argentina</c:v>
                </c:pt>
                <c:pt idx="8">
                  <c:v>Costa Rica</c:v>
                </c:pt>
                <c:pt idx="9">
                  <c:v>Germany</c:v>
                </c:pt>
              </c:strCache>
            </c:strRef>
          </c:cat>
          <c:val>
            <c:numRef>
              <c:f>Hoja1!$V$2:$V$11</c:f>
              <c:numCache>
                <c:formatCode>"$"#,##0.00</c:formatCode>
                <c:ptCount val="10"/>
                <c:pt idx="0">
                  <c:v>49481.094596740651</c:v>
                </c:pt>
                <c:pt idx="1">
                  <c:v>16681.417116325443</c:v>
                </c:pt>
                <c:pt idx="2">
                  <c:v>6898.1311168923075</c:v>
                </c:pt>
                <c:pt idx="3">
                  <c:v>1602.3639786372837</c:v>
                </c:pt>
                <c:pt idx="4">
                  <c:v>576.03195712445438</c:v>
                </c:pt>
                <c:pt idx="5">
                  <c:v>564.91122374104077</c:v>
                </c:pt>
                <c:pt idx="6">
                  <c:v>478.21384643506894</c:v>
                </c:pt>
                <c:pt idx="7">
                  <c:v>372.0520716029427</c:v>
                </c:pt>
                <c:pt idx="8">
                  <c:v>350.16956187393129</c:v>
                </c:pt>
                <c:pt idx="9">
                  <c:v>292.59439088914849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1491456"/>
        <c:axId val="20711680"/>
      </c:barChart>
      <c:catAx>
        <c:axId val="16149145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20711680"/>
        <c:crosses val="autoZero"/>
        <c:auto val="1"/>
        <c:lblAlgn val="ctr"/>
        <c:lblOffset val="100"/>
        <c:noMultiLvlLbl val="0"/>
      </c:catAx>
      <c:valAx>
        <c:axId val="20711680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614914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Hoja1!$Y$1</c:f>
              <c:strCache>
                <c:ptCount val="1"/>
                <c:pt idx="0">
                  <c:v>Total por album</c:v>
                </c:pt>
              </c:strCache>
            </c:strRef>
          </c:tx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Hoja1!$X$2:$X$11</c:f>
              <c:strCache>
                <c:ptCount val="10"/>
                <c:pt idx="0">
                  <c:v>El Fuego De La Noche</c:v>
                </c:pt>
                <c:pt idx="1">
                  <c:v>LO ETERNO</c:v>
                </c:pt>
                <c:pt idx="2">
                  <c:v>Tempestad</c:v>
                </c:pt>
                <c:pt idx="3">
                  <c:v>DENZURA</c:v>
                </c:pt>
                <c:pt idx="4">
                  <c:v>EL FLUIR</c:v>
                </c:pt>
                <c:pt idx="5">
                  <c:v>ENTRE LA NIEBLA</c:v>
                </c:pt>
                <c:pt idx="6">
                  <c:v>Providencia</c:v>
                </c:pt>
                <c:pt idx="7">
                  <c:v>Rueda De Los Tiempos</c:v>
                </c:pt>
                <c:pt idx="8">
                  <c:v>ECLIPSE DE MEMORIA</c:v>
                </c:pt>
                <c:pt idx="9">
                  <c:v>LA BARRANCA - YouTube Exclusives</c:v>
                </c:pt>
              </c:strCache>
            </c:strRef>
          </c:cat>
          <c:val>
            <c:numRef>
              <c:f>Hoja1!$Y$2:$Y$11</c:f>
              <c:numCache>
                <c:formatCode>"$"#,##0.00</c:formatCode>
                <c:ptCount val="10"/>
                <c:pt idx="0">
                  <c:v>19078.466997758554</c:v>
                </c:pt>
                <c:pt idx="1">
                  <c:v>9343.7249813867129</c:v>
                </c:pt>
                <c:pt idx="2">
                  <c:v>7392.1067061283447</c:v>
                </c:pt>
                <c:pt idx="3">
                  <c:v>5814.5605127587469</c:v>
                </c:pt>
                <c:pt idx="4">
                  <c:v>5428.0760698463255</c:v>
                </c:pt>
                <c:pt idx="5">
                  <c:v>4875.529011494722</c:v>
                </c:pt>
                <c:pt idx="6">
                  <c:v>4539.1281647720698</c:v>
                </c:pt>
                <c:pt idx="7">
                  <c:v>4042.8566940999276</c:v>
                </c:pt>
                <c:pt idx="8">
                  <c:v>3902.2490582365458</c:v>
                </c:pt>
                <c:pt idx="9">
                  <c:v>3273.1476833002689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26581504"/>
        <c:axId val="163264128"/>
      </c:barChart>
      <c:catAx>
        <c:axId val="22658150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63264128"/>
        <c:crosses val="autoZero"/>
        <c:auto val="1"/>
        <c:lblAlgn val="ctr"/>
        <c:lblOffset val="100"/>
        <c:noMultiLvlLbl val="0"/>
      </c:catAx>
      <c:valAx>
        <c:axId val="16326412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22658150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Hoja1!$AB$1</c:f>
              <c:strCache>
                <c:ptCount val="1"/>
                <c:pt idx="0">
                  <c:v>Total por trac</c:v>
                </c:pt>
              </c:strCache>
            </c:strRef>
          </c:tx>
          <c:spPr>
            <a:solidFill>
              <a:srgbClr val="92D050"/>
            </a:solidFill>
          </c:spPr>
          <c:invertIfNegative val="0"/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Hoja1!$AA$2:$AA$11</c:f>
              <c:strCache>
                <c:ptCount val="10"/>
                <c:pt idx="0">
                  <c:v>CUERVOS</c:v>
                </c:pt>
                <c:pt idx="1">
                  <c:v>El Alacran</c:v>
                </c:pt>
                <c:pt idx="2">
                  <c:v>Chan-Chan   (Bonus Track)</c:v>
                </c:pt>
                <c:pt idx="3">
                  <c:v>Quemate Lento</c:v>
                </c:pt>
                <c:pt idx="4">
                  <c:v>Dia Negro</c:v>
                </c:pt>
                <c:pt idx="5">
                  <c:v>Akumal</c:v>
                </c:pt>
                <c:pt idx="6">
                  <c:v>El Sindrome</c:v>
                </c:pt>
                <c:pt idx="7">
                  <c:v>Estallido Interno</c:v>
                </c:pt>
                <c:pt idx="8">
                  <c:v>LA ROSA</c:v>
                </c:pt>
                <c:pt idx="9">
                  <c:v>Esa Madrugada</c:v>
                </c:pt>
              </c:strCache>
            </c:strRef>
          </c:cat>
          <c:val>
            <c:numRef>
              <c:f>Hoja1!$AB$2:$AB$11</c:f>
              <c:numCache>
                <c:formatCode>"$"#,##0.00</c:formatCode>
                <c:ptCount val="10"/>
                <c:pt idx="0">
                  <c:v>5058.7696938504487</c:v>
                </c:pt>
                <c:pt idx="1">
                  <c:v>4688.465982716395</c:v>
                </c:pt>
                <c:pt idx="2">
                  <c:v>3013.2456630444526</c:v>
                </c:pt>
                <c:pt idx="3">
                  <c:v>2374.2153067202225</c:v>
                </c:pt>
                <c:pt idx="4">
                  <c:v>1808.9369229920014</c:v>
                </c:pt>
                <c:pt idx="5">
                  <c:v>1727.6066575314828</c:v>
                </c:pt>
                <c:pt idx="6">
                  <c:v>1723.9425578589735</c:v>
                </c:pt>
                <c:pt idx="7">
                  <c:v>1691.8172786812986</c:v>
                </c:pt>
                <c:pt idx="8">
                  <c:v>1455.3120321134663</c:v>
                </c:pt>
                <c:pt idx="9">
                  <c:v>1403.9689847558884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67298048"/>
        <c:axId val="134721472"/>
      </c:barChart>
      <c:catAx>
        <c:axId val="167298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s-MX"/>
          </a:p>
        </c:txPr>
        <c:crossAx val="134721472"/>
        <c:crosses val="autoZero"/>
        <c:auto val="1"/>
        <c:lblAlgn val="ctr"/>
        <c:lblOffset val="100"/>
        <c:noMultiLvlLbl val="0"/>
      </c:catAx>
      <c:valAx>
        <c:axId val="134721472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16729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6B152CC-983C-466C-8329-E8C69F26026A}" type="datetimeFigureOut">
              <a:rPr lang="es-MX" smtClean="0"/>
              <a:t>12/10/2022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11CB403-17F9-4876-9053-87BDC48F298D}" type="slidenum">
              <a:rPr lang="es-MX" smtClean="0"/>
              <a:t>‹Nº›</a:t>
            </a:fld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La Barranca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2022</a:t>
            </a:r>
            <a:r>
              <a:rPr lang="es-MX" dirty="0" smtClean="0"/>
              <a:t>-Ene / </a:t>
            </a:r>
            <a:r>
              <a:rPr lang="es-MX" dirty="0" err="1" smtClean="0"/>
              <a:t>Ago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793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219925"/>
              </p:ext>
            </p:extLst>
          </p:nvPr>
        </p:nvGraphicFramePr>
        <p:xfrm>
          <a:off x="0" y="548680"/>
          <a:ext cx="9144000" cy="674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75007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Clics por plataforma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840816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50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país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028030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5926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s-MX" dirty="0" smtClean="0"/>
              <a:t>Ingreso por Álbum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776979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0405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s-MX" dirty="0" smtClean="0"/>
              <a:t>Ingreso por canción</a:t>
            </a:r>
            <a:endParaRPr lang="es-MX" dirty="0"/>
          </a:p>
        </p:txBody>
      </p:sp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269466"/>
              </p:ext>
            </p:extLst>
          </p:nvPr>
        </p:nvGraphicFramePr>
        <p:xfrm>
          <a:off x="0" y="548680"/>
          <a:ext cx="9144000" cy="6309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69742662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informe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informe</Template>
  <TotalTime>30</TotalTime>
  <Words>48</Words>
  <Application>Microsoft Office PowerPoint</Application>
  <PresentationFormat>Presentación en pantalla (4:3)</PresentationFormat>
  <Paragraphs>13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Plantilla informe</vt:lpstr>
      <vt:lpstr>La Barranca</vt:lpstr>
      <vt:lpstr>Ingreso por plataforma</vt:lpstr>
      <vt:lpstr>Clics por plataforma</vt:lpstr>
      <vt:lpstr>Ingreso por país</vt:lpstr>
      <vt:lpstr>Ingreso por Álbum</vt:lpstr>
      <vt:lpstr>Ingreso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Barranca</dc:title>
  <dc:creator>user</dc:creator>
  <cp:lastModifiedBy>user</cp:lastModifiedBy>
  <cp:revision>4</cp:revision>
  <dcterms:created xsi:type="dcterms:W3CDTF">2022-10-13T04:41:15Z</dcterms:created>
  <dcterms:modified xsi:type="dcterms:W3CDTF">2022-10-13T05:12:03Z</dcterms:modified>
</cp:coreProperties>
</file>