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cuments\Fonarte%20Latino\La%20Barranca\Total202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cuments\Fonarte%20Latino\La%20Barranca\Total2021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cuments\Fonarte%20Latino\La%20Barranca\Total2021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cuments\Fonarte%20Latino\La%20Barranca\Total2021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cuments\Fonarte%20Latino\La%20Barranca\Total2021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cuments\Fonarte%20Latino\La%20Barranca\Analytics%20Todos%20los%20datos%20de%20sitios%20web%20Fuente_Salida_Accion%2020210101-20211202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cuments\Fonarte%20Latino\La%20Barranca\Analytics%20Todos%20los%20datos%20de%20sitios%20web%20Fuente_Salida_Accion%2020210101-20211202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cuments\Fonarte%20Latino\La%20Barranca\Analytics%20Todos%20los%20datos%20de%20sitios%20web%20Fuente_Salida_Accion%2020210101-2021120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92D050"/>
              </a:solidFill>
            </c:spPr>
          </c:dPt>
          <c:dPt>
            <c:idx val="1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</c:spPr>
          </c:dPt>
          <c:dPt>
            <c:idx val="2"/>
            <c:bubble3D val="0"/>
            <c:spPr>
              <a:solidFill>
                <a:srgbClr val="FF0000"/>
              </a:solidFill>
            </c:spPr>
          </c:dPt>
          <c:dPt>
            <c:idx val="3"/>
            <c:bubble3D val="0"/>
            <c:spPr>
              <a:solidFill>
                <a:srgbClr val="C00000"/>
              </a:solidFill>
            </c:spPr>
          </c:dPt>
          <c:dPt>
            <c:idx val="4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</c:spPr>
          </c:dPt>
          <c:dPt>
            <c:idx val="5"/>
            <c:bubble3D val="0"/>
            <c:spPr>
              <a:solidFill>
                <a:srgbClr val="FF0000"/>
              </a:solidFill>
            </c:spPr>
          </c:dPt>
          <c:dPt>
            <c:idx val="6"/>
            <c:bubble3D val="0"/>
            <c:spPr>
              <a:solidFill>
                <a:srgbClr val="0070C0"/>
              </a:solidFill>
            </c:spPr>
          </c:dPt>
          <c:dPt>
            <c:idx val="7"/>
            <c:bubble3D val="0"/>
            <c:spPr>
              <a:solidFill>
                <a:srgbClr val="7030A0"/>
              </a:solidFill>
            </c:spPr>
          </c:dPt>
          <c:dPt>
            <c:idx val="8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</c:spPr>
          </c:dPt>
          <c:dPt>
            <c:idx val="9"/>
            <c:bubble3D val="0"/>
            <c:spPr>
              <a:solidFill>
                <a:srgbClr val="FFC000"/>
              </a:solidFill>
            </c:spPr>
          </c:dPt>
          <c:dPt>
            <c:idx val="10"/>
            <c:bubble3D val="0"/>
            <c:spPr>
              <a:solidFill>
                <a:schemeClr val="tx1"/>
              </a:solidFill>
            </c:spPr>
          </c:dPt>
          <c:dPt>
            <c:idx val="11"/>
            <c:bubble3D val="0"/>
            <c:spPr>
              <a:solidFill>
                <a:schemeClr val="tx1"/>
              </a:solidFill>
            </c:spPr>
          </c:dPt>
          <c:dPt>
            <c:idx val="12"/>
            <c:bubble3D val="0"/>
            <c:spPr>
              <a:solidFill>
                <a:schemeClr val="tx1"/>
              </a:solidFill>
            </c:spPr>
          </c:dPt>
          <c:dPt>
            <c:idx val="13"/>
            <c:bubble3D val="0"/>
            <c:spPr>
              <a:solidFill>
                <a:schemeClr val="tx1"/>
              </a:solidFill>
            </c:spPr>
          </c:dPt>
          <c:dPt>
            <c:idx val="14"/>
            <c:bubble3D val="0"/>
            <c:spPr>
              <a:solidFill>
                <a:schemeClr val="tx1"/>
              </a:solidFill>
            </c:spPr>
          </c:dPt>
          <c:dPt>
            <c:idx val="15"/>
            <c:bubble3D val="0"/>
            <c:spPr>
              <a:solidFill>
                <a:schemeClr val="tx1"/>
              </a:solidFill>
            </c:spPr>
          </c:dPt>
          <c:dPt>
            <c:idx val="16"/>
            <c:bubble3D val="0"/>
            <c:spPr>
              <a:solidFill>
                <a:schemeClr val="tx1"/>
              </a:solidFill>
            </c:spPr>
          </c:dPt>
          <c:dPt>
            <c:idx val="17"/>
            <c:bubble3D val="0"/>
            <c:spPr>
              <a:solidFill>
                <a:schemeClr val="tx1"/>
              </a:solidFill>
            </c:spPr>
          </c:dPt>
          <c:dPt>
            <c:idx val="18"/>
            <c:bubble3D val="0"/>
            <c:spPr>
              <a:solidFill>
                <a:schemeClr val="tx1"/>
              </a:solidFill>
            </c:spPr>
          </c:dPt>
          <c:dPt>
            <c:idx val="19"/>
            <c:bubble3D val="0"/>
            <c:spPr>
              <a:solidFill>
                <a:schemeClr val="tx1"/>
              </a:solidFill>
            </c:spPr>
          </c:dPt>
          <c:dPt>
            <c:idx val="20"/>
            <c:bubble3D val="0"/>
            <c:spPr>
              <a:solidFill>
                <a:schemeClr val="tx1"/>
              </a:solidFill>
            </c:spPr>
          </c:dPt>
          <c:dPt>
            <c:idx val="21"/>
            <c:bubble3D val="0"/>
            <c:spPr>
              <a:solidFill>
                <a:schemeClr val="tx1"/>
              </a:solidFill>
            </c:spPr>
          </c:dPt>
          <c:dPt>
            <c:idx val="22"/>
            <c:bubble3D val="0"/>
            <c:spPr>
              <a:solidFill>
                <a:schemeClr val="tx1"/>
              </a:solidFill>
            </c:spPr>
          </c:dPt>
          <c:dPt>
            <c:idx val="23"/>
            <c:bubble3D val="0"/>
            <c:spPr>
              <a:solidFill>
                <a:schemeClr val="tx1"/>
              </a:solidFill>
            </c:spPr>
          </c:dPt>
          <c:dPt>
            <c:idx val="24"/>
            <c:bubble3D val="0"/>
            <c:spPr>
              <a:solidFill>
                <a:schemeClr val="tx1"/>
              </a:solidFill>
            </c:spPr>
          </c:dPt>
          <c:dPt>
            <c:idx val="25"/>
            <c:bubble3D val="0"/>
            <c:spPr>
              <a:solidFill>
                <a:schemeClr val="tx1"/>
              </a:solidFill>
            </c:spPr>
          </c:dPt>
          <c:dPt>
            <c:idx val="26"/>
            <c:bubble3D val="0"/>
            <c:spPr>
              <a:solidFill>
                <a:schemeClr val="tx1"/>
              </a:solidFill>
            </c:spPr>
          </c:dPt>
          <c:dPt>
            <c:idx val="27"/>
            <c:bubble3D val="0"/>
            <c:spPr>
              <a:solidFill>
                <a:schemeClr val="tx1"/>
              </a:solidFill>
            </c:spPr>
          </c:dPt>
          <c:dPt>
            <c:idx val="28"/>
            <c:bubble3D val="0"/>
            <c:spPr>
              <a:solidFill>
                <a:schemeClr val="tx1"/>
              </a:solidFill>
            </c:spPr>
          </c:dPt>
          <c:dPt>
            <c:idx val="29"/>
            <c:bubble3D val="0"/>
            <c:spPr>
              <a:solidFill>
                <a:schemeClr val="tx1"/>
              </a:solidFill>
            </c:spPr>
          </c:dPt>
          <c:dPt>
            <c:idx val="30"/>
            <c:bubble3D val="0"/>
            <c:spPr>
              <a:solidFill>
                <a:schemeClr val="tx1"/>
              </a:solidFill>
            </c:spPr>
          </c:dPt>
          <c:dPt>
            <c:idx val="31"/>
            <c:bubble3D val="0"/>
            <c:spPr>
              <a:solidFill>
                <a:schemeClr val="tx1"/>
              </a:solidFill>
            </c:spPr>
          </c:dPt>
          <c:dPt>
            <c:idx val="32"/>
            <c:bubble3D val="0"/>
            <c:spPr>
              <a:solidFill>
                <a:schemeClr val="tx1"/>
              </a:solidFill>
            </c:spPr>
          </c:dPt>
          <c:dPt>
            <c:idx val="33"/>
            <c:bubble3D val="0"/>
            <c:spPr>
              <a:solidFill>
                <a:schemeClr val="tx1"/>
              </a:solidFill>
            </c:spPr>
          </c:dPt>
          <c:dPt>
            <c:idx val="34"/>
            <c:bubble3D val="0"/>
            <c:spPr>
              <a:solidFill>
                <a:schemeClr val="tx1"/>
              </a:solidFill>
            </c:spPr>
          </c:dPt>
          <c:dPt>
            <c:idx val="35"/>
            <c:bubble3D val="0"/>
            <c:spPr>
              <a:solidFill>
                <a:schemeClr val="tx1"/>
              </a:solidFill>
            </c:spPr>
          </c:dPt>
          <c:dPt>
            <c:idx val="36"/>
            <c:bubble3D val="0"/>
            <c:spPr>
              <a:solidFill>
                <a:schemeClr val="tx1"/>
              </a:solidFill>
            </c:spPr>
          </c:dPt>
          <c:dPt>
            <c:idx val="37"/>
            <c:bubble3D val="0"/>
            <c:spPr>
              <a:solidFill>
                <a:schemeClr val="tx1"/>
              </a:solidFill>
            </c:spPr>
          </c:dPt>
          <c:dPt>
            <c:idx val="38"/>
            <c:bubble3D val="0"/>
            <c:spPr>
              <a:solidFill>
                <a:schemeClr val="tx1"/>
              </a:solidFill>
            </c:spPr>
          </c:dPt>
          <c:dPt>
            <c:idx val="39"/>
            <c:bubble3D val="0"/>
            <c:spPr>
              <a:solidFill>
                <a:schemeClr val="tx1"/>
              </a:solidFill>
            </c:spPr>
          </c:dPt>
          <c:dPt>
            <c:idx val="40"/>
            <c:bubble3D val="0"/>
            <c:spPr>
              <a:solidFill>
                <a:schemeClr val="tx1"/>
              </a:solidFill>
            </c:spPr>
          </c:dPt>
          <c:dPt>
            <c:idx val="41"/>
            <c:bubble3D val="0"/>
            <c:spPr>
              <a:solidFill>
                <a:schemeClr val="tx1"/>
              </a:solidFill>
            </c:spPr>
          </c:dPt>
          <c:dPt>
            <c:idx val="42"/>
            <c:bubble3D val="0"/>
            <c:spPr>
              <a:solidFill>
                <a:schemeClr val="tx1"/>
              </a:solidFill>
            </c:spPr>
          </c:dPt>
          <c:dPt>
            <c:idx val="43"/>
            <c:bubble3D val="0"/>
            <c:spPr>
              <a:solidFill>
                <a:schemeClr val="tx1"/>
              </a:solidFill>
            </c:spPr>
          </c:dPt>
          <c:dPt>
            <c:idx val="44"/>
            <c:bubble3D val="0"/>
            <c:spPr>
              <a:solidFill>
                <a:schemeClr val="tx1"/>
              </a:solidFill>
            </c:spPr>
          </c:dPt>
          <c:dPt>
            <c:idx val="45"/>
            <c:bubble3D val="0"/>
            <c:spPr>
              <a:solidFill>
                <a:schemeClr val="tx1"/>
              </a:solidFill>
            </c:spPr>
          </c:dPt>
          <c:dLbls>
            <c:dLbl>
              <c:idx val="5"/>
              <c:layout>
                <c:manualLayout>
                  <c:x val="-4.8571030183727035E-2"/>
                  <c:y val="5.1464291136333259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6"/>
              <c:layout>
                <c:manualLayout>
                  <c:x val="-0.10624103237095363"/>
                  <c:y val="3.0226084553170451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10"/>
              <c:layout>
                <c:manualLayout>
                  <c:x val="0.28704434601924761"/>
                  <c:y val="-1.5504020564111681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11"/>
              <c:delete val="1"/>
            </c:dLbl>
            <c:dLbl>
              <c:idx val="12"/>
              <c:delete val="1"/>
            </c:dLbl>
            <c:dLbl>
              <c:idx val="13"/>
              <c:delete val="1"/>
            </c:dLbl>
            <c:dLbl>
              <c:idx val="14"/>
              <c:delete val="1"/>
            </c:dLbl>
            <c:dLbl>
              <c:idx val="15"/>
              <c:delete val="1"/>
            </c:dLbl>
            <c:dLbl>
              <c:idx val="16"/>
              <c:delete val="1"/>
            </c:dLbl>
            <c:dLbl>
              <c:idx val="17"/>
              <c:delete val="1"/>
            </c:dLbl>
            <c:dLbl>
              <c:idx val="18"/>
              <c:delete val="1"/>
            </c:dLbl>
            <c:dLbl>
              <c:idx val="19"/>
              <c:delete val="1"/>
            </c:dLbl>
            <c:dLbl>
              <c:idx val="20"/>
              <c:delete val="1"/>
            </c:dLbl>
            <c:dLbl>
              <c:idx val="21"/>
              <c:delete val="1"/>
            </c:dLbl>
            <c:dLbl>
              <c:idx val="22"/>
              <c:delete val="1"/>
            </c:dLbl>
            <c:dLbl>
              <c:idx val="23"/>
              <c:delete val="1"/>
            </c:dLbl>
            <c:dLbl>
              <c:idx val="24"/>
              <c:delete val="1"/>
            </c:dLbl>
            <c:dLbl>
              <c:idx val="25"/>
              <c:delete val="1"/>
            </c:dLbl>
            <c:dLbl>
              <c:idx val="26"/>
              <c:delete val="1"/>
            </c:dLbl>
            <c:dLbl>
              <c:idx val="27"/>
              <c:delete val="1"/>
            </c:dLbl>
            <c:dLbl>
              <c:idx val="28"/>
              <c:delete val="1"/>
            </c:dLbl>
            <c:dLbl>
              <c:idx val="29"/>
              <c:delete val="1"/>
            </c:dLbl>
            <c:dLbl>
              <c:idx val="30"/>
              <c:delete val="1"/>
            </c:dLbl>
            <c:dLbl>
              <c:idx val="31"/>
              <c:delete val="1"/>
            </c:dLbl>
            <c:dLbl>
              <c:idx val="32"/>
              <c:delete val="1"/>
            </c:dLbl>
            <c:dLbl>
              <c:idx val="33"/>
              <c:delete val="1"/>
            </c:dLbl>
            <c:dLbl>
              <c:idx val="34"/>
              <c:delete val="1"/>
            </c:dLbl>
            <c:dLbl>
              <c:idx val="35"/>
              <c:delete val="1"/>
            </c:dLbl>
            <c:dLbl>
              <c:idx val="36"/>
              <c:delete val="1"/>
            </c:dLbl>
            <c:dLbl>
              <c:idx val="37"/>
              <c:delete val="1"/>
            </c:dLbl>
            <c:dLbl>
              <c:idx val="38"/>
              <c:delete val="1"/>
            </c:dLbl>
            <c:dLbl>
              <c:idx val="39"/>
              <c:delete val="1"/>
            </c:dLbl>
            <c:dLbl>
              <c:idx val="40"/>
              <c:delete val="1"/>
            </c:dLbl>
            <c:dLbl>
              <c:idx val="41"/>
              <c:delete val="1"/>
            </c:dLbl>
            <c:dLbl>
              <c:idx val="42"/>
              <c:delete val="1"/>
            </c:dLbl>
            <c:dLbl>
              <c:idx val="43"/>
              <c:delete val="1"/>
            </c:dLbl>
            <c:dLbl>
              <c:idx val="44"/>
              <c:delete val="1"/>
            </c:dLbl>
            <c:dLbl>
              <c:idx val="45"/>
              <c:delete val="1"/>
            </c:dLbl>
            <c:txPr>
              <a:bodyPr/>
              <a:lstStyle/>
              <a:p>
                <a:pPr>
                  <a:defRPr sz="1600"/>
                </a:pPr>
                <a:endParaRPr lang="es-MX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</c:dLbls>
          <c:cat>
            <c:strRef>
              <c:f>Hoja1!$O$2:$O$47</c:f>
              <c:strCache>
                <c:ptCount val="46"/>
                <c:pt idx="0">
                  <c:v>Spotify</c:v>
                </c:pt>
                <c:pt idx="1">
                  <c:v>Apple Music</c:v>
                </c:pt>
                <c:pt idx="2">
                  <c:v>YouTube</c:v>
                </c:pt>
                <c:pt idx="3">
                  <c:v>YouTube Subscription</c:v>
                </c:pt>
                <c:pt idx="4">
                  <c:v>iTunes</c:v>
                </c:pt>
                <c:pt idx="5">
                  <c:v>YouTube Red</c:v>
                </c:pt>
                <c:pt idx="6">
                  <c:v>Amazon Unlimited</c:v>
                </c:pt>
                <c:pt idx="7">
                  <c:v>Amazon Music</c:v>
                </c:pt>
                <c:pt idx="8">
                  <c:v>TIDAL</c:v>
                </c:pt>
                <c:pt idx="9">
                  <c:v>Deezer</c:v>
                </c:pt>
                <c:pt idx="10">
                  <c:v>Facebook</c:v>
                </c:pt>
                <c:pt idx="11">
                  <c:v>Kuack</c:v>
                </c:pt>
                <c:pt idx="12">
                  <c:v>Pandora</c:v>
                </c:pt>
                <c:pt idx="13">
                  <c:v>7 Digital</c:v>
                </c:pt>
                <c:pt idx="14">
                  <c:v>iMusica</c:v>
                </c:pt>
                <c:pt idx="15">
                  <c:v>Performance Rights Societies</c:v>
                </c:pt>
                <c:pt idx="16">
                  <c:v>SoundExchange</c:v>
                </c:pt>
                <c:pt idx="17">
                  <c:v>HD Tracks</c:v>
                </c:pt>
                <c:pt idx="18">
                  <c:v>Trebel</c:v>
                </c:pt>
                <c:pt idx="19">
                  <c:v>Napster</c:v>
                </c:pt>
                <c:pt idx="20">
                  <c:v>Qobuz</c:v>
                </c:pt>
                <c:pt idx="21">
                  <c:v>Slacker</c:v>
                </c:pt>
                <c:pt idx="22">
                  <c:v>SoundCloud Go</c:v>
                </c:pt>
                <c:pt idx="23">
                  <c:v>iHeartRadio (Reporting Only)</c:v>
                </c:pt>
                <c:pt idx="24">
                  <c:v>Freegal Music (Library Ideas - Reporting Only)</c:v>
                </c:pt>
                <c:pt idx="25">
                  <c:v>MediaNet</c:v>
                </c:pt>
                <c:pt idx="26">
                  <c:v>WYNK</c:v>
                </c:pt>
                <c:pt idx="27">
                  <c:v>TikTok</c:v>
                </c:pt>
                <c:pt idx="28">
                  <c:v>JOOX</c:v>
                </c:pt>
                <c:pt idx="29">
                  <c:v>LOEN</c:v>
                </c:pt>
                <c:pt idx="30">
                  <c:v>KKBOX</c:v>
                </c:pt>
                <c:pt idx="31">
                  <c:v>Neurotic Media</c:v>
                </c:pt>
                <c:pt idx="32">
                  <c:v>Soundtrack Your Brand</c:v>
                </c:pt>
                <c:pt idx="33">
                  <c:v>TDC Play</c:v>
                </c:pt>
                <c:pt idx="34">
                  <c:v>Yandex LLC</c:v>
                </c:pt>
                <c:pt idx="35">
                  <c:v>Zed Russia</c:v>
                </c:pt>
                <c:pt idx="36">
                  <c:v>Fizy</c:v>
                </c:pt>
                <c:pt idx="37">
                  <c:v>AllSaints Music Group</c:v>
                </c:pt>
                <c:pt idx="38">
                  <c:v>FLO</c:v>
                </c:pt>
                <c:pt idx="39">
                  <c:v>Saavn</c:v>
                </c:pt>
                <c:pt idx="40">
                  <c:v>NetEase</c:v>
                </c:pt>
                <c:pt idx="41">
                  <c:v>Gaana (Reporting Only)</c:v>
                </c:pt>
                <c:pt idx="42">
                  <c:v>Google Play</c:v>
                </c:pt>
                <c:pt idx="43">
                  <c:v>Bugs Corporation</c:v>
                </c:pt>
                <c:pt idx="44">
                  <c:v>UMA</c:v>
                </c:pt>
                <c:pt idx="45">
                  <c:v>Boomplay</c:v>
                </c:pt>
              </c:strCache>
            </c:strRef>
          </c:cat>
          <c:val>
            <c:numRef>
              <c:f>Hoja1!$P$2:$P$47</c:f>
              <c:numCache>
                <c:formatCode>"$"#,##0.00</c:formatCode>
                <c:ptCount val="46"/>
                <c:pt idx="0">
                  <c:v>55204.758170942834</c:v>
                </c:pt>
                <c:pt idx="1">
                  <c:v>15432.119400635449</c:v>
                </c:pt>
                <c:pt idx="2">
                  <c:v>14067.169909096638</c:v>
                </c:pt>
                <c:pt idx="3">
                  <c:v>7136.6100852326863</c:v>
                </c:pt>
                <c:pt idx="4">
                  <c:v>5809.8803602795988</c:v>
                </c:pt>
                <c:pt idx="5">
                  <c:v>5407.9003325722006</c:v>
                </c:pt>
                <c:pt idx="6">
                  <c:v>3940.4680231254338</c:v>
                </c:pt>
                <c:pt idx="7">
                  <c:v>2053.3746757208114</c:v>
                </c:pt>
                <c:pt idx="8">
                  <c:v>1830.8065059254729</c:v>
                </c:pt>
                <c:pt idx="9">
                  <c:v>1532.4943739996925</c:v>
                </c:pt>
                <c:pt idx="10">
                  <c:v>1444.9202053994929</c:v>
                </c:pt>
                <c:pt idx="11">
                  <c:v>1030.3628138627844</c:v>
                </c:pt>
                <c:pt idx="12">
                  <c:v>832.39712489687247</c:v>
                </c:pt>
                <c:pt idx="13">
                  <c:v>632.26527026295662</c:v>
                </c:pt>
                <c:pt idx="14">
                  <c:v>506.03069162231753</c:v>
                </c:pt>
                <c:pt idx="15">
                  <c:v>354.02393588522739</c:v>
                </c:pt>
                <c:pt idx="16">
                  <c:v>326.01912568231364</c:v>
                </c:pt>
                <c:pt idx="17">
                  <c:v>237.54185533523599</c:v>
                </c:pt>
                <c:pt idx="18">
                  <c:v>212.70862005478662</c:v>
                </c:pt>
                <c:pt idx="19">
                  <c:v>141.17211961004634</c:v>
                </c:pt>
                <c:pt idx="20">
                  <c:v>78.73184144841504</c:v>
                </c:pt>
                <c:pt idx="21">
                  <c:v>25.671872766490541</c:v>
                </c:pt>
                <c:pt idx="22">
                  <c:v>24.640353430295356</c:v>
                </c:pt>
                <c:pt idx="23">
                  <c:v>19.994294801354393</c:v>
                </c:pt>
                <c:pt idx="24">
                  <c:v>15.63116834685205</c:v>
                </c:pt>
                <c:pt idx="25">
                  <c:v>13.762664617516565</c:v>
                </c:pt>
                <c:pt idx="26">
                  <c:v>11.186831754632296</c:v>
                </c:pt>
                <c:pt idx="27">
                  <c:v>9.1241037926903665</c:v>
                </c:pt>
                <c:pt idx="28">
                  <c:v>8.6970905354565495</c:v>
                </c:pt>
                <c:pt idx="29">
                  <c:v>6.1470542747876573</c:v>
                </c:pt>
                <c:pt idx="30">
                  <c:v>5.0235251091071387</c:v>
                </c:pt>
                <c:pt idx="31">
                  <c:v>4.4836267097241906</c:v>
                </c:pt>
                <c:pt idx="32">
                  <c:v>3.7026639727962887</c:v>
                </c:pt>
                <c:pt idx="33">
                  <c:v>2.9855966357048613</c:v>
                </c:pt>
                <c:pt idx="34">
                  <c:v>1.3512936426559454</c:v>
                </c:pt>
                <c:pt idx="35">
                  <c:v>0.81121390797197801</c:v>
                </c:pt>
                <c:pt idx="36">
                  <c:v>0.73091095858253485</c:v>
                </c:pt>
                <c:pt idx="37">
                  <c:v>0.71509902405305159</c:v>
                </c:pt>
                <c:pt idx="38">
                  <c:v>0.5345371588133272</c:v>
                </c:pt>
                <c:pt idx="39">
                  <c:v>0.42263620174198863</c:v>
                </c:pt>
                <c:pt idx="40">
                  <c:v>0.38603950310935026</c:v>
                </c:pt>
                <c:pt idx="41">
                  <c:v>0.26425769806373872</c:v>
                </c:pt>
                <c:pt idx="42">
                  <c:v>0.24426289920957067</c:v>
                </c:pt>
                <c:pt idx="43">
                  <c:v>0.21531964930472888</c:v>
                </c:pt>
                <c:pt idx="44">
                  <c:v>0.15064735060163933</c:v>
                </c:pt>
                <c:pt idx="45">
                  <c:v>6.6044997860444698E-3</c:v>
                </c:pt>
              </c:numCache>
            </c:numRef>
          </c:val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</c:spPr>
          </c:dPt>
          <c:dPt>
            <c:idx val="1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2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</c:spPr>
          </c:dPt>
          <c:dPt>
            <c:idx val="3"/>
            <c:invertIfNegative val="0"/>
            <c:bubble3D val="0"/>
            <c:spPr>
              <a:solidFill>
                <a:srgbClr val="C00000"/>
              </a:solidFill>
            </c:spPr>
          </c:dPt>
          <c:dPt>
            <c:idx val="4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5"/>
            <c:invertIfNegative val="0"/>
            <c:bubble3D val="0"/>
            <c:spPr>
              <a:solidFill>
                <a:srgbClr val="FFC000"/>
              </a:solidFill>
            </c:spPr>
          </c:dPt>
          <c:dPt>
            <c:idx val="7"/>
            <c:invertIfNegative val="0"/>
            <c:bubble3D val="0"/>
            <c:spPr>
              <a:solidFill>
                <a:srgbClr val="00B0F0"/>
              </a:solidFill>
            </c:spPr>
          </c:dPt>
          <c:dPt>
            <c:idx val="8"/>
            <c:invertIfNegative val="0"/>
            <c:bubble3D val="0"/>
            <c:spPr>
              <a:solidFill>
                <a:srgbClr val="7030A0"/>
              </a:solidFill>
            </c:spPr>
          </c:dPt>
          <c:dPt>
            <c:idx val="10"/>
            <c:invertIfNegative val="0"/>
            <c:bubble3D val="0"/>
            <c:spPr>
              <a:solidFill>
                <a:srgbClr val="FFFF00"/>
              </a:solidFill>
            </c:spPr>
          </c:dPt>
          <c:dLbls>
            <c:txPr>
              <a:bodyPr/>
              <a:lstStyle/>
              <a:p>
                <a:pPr>
                  <a:defRPr sz="1400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Hoja1!$R$2:$R$12</c:f>
              <c:strCache>
                <c:ptCount val="11"/>
                <c:pt idx="0">
                  <c:v>Spotify</c:v>
                </c:pt>
                <c:pt idx="1">
                  <c:v>YouTube</c:v>
                </c:pt>
                <c:pt idx="2">
                  <c:v>Apple Music</c:v>
                </c:pt>
                <c:pt idx="3">
                  <c:v>YouTube Subscription</c:v>
                </c:pt>
                <c:pt idx="4">
                  <c:v>YouTube Red</c:v>
                </c:pt>
                <c:pt idx="5">
                  <c:v>Deezer</c:v>
                </c:pt>
                <c:pt idx="6">
                  <c:v>TikTok</c:v>
                </c:pt>
                <c:pt idx="7">
                  <c:v>Amazon Unlimited</c:v>
                </c:pt>
                <c:pt idx="8">
                  <c:v>Amazon Music</c:v>
                </c:pt>
                <c:pt idx="9">
                  <c:v>TIDAL</c:v>
                </c:pt>
                <c:pt idx="10">
                  <c:v>Pandora</c:v>
                </c:pt>
              </c:strCache>
            </c:strRef>
          </c:cat>
          <c:val>
            <c:numRef>
              <c:f>Hoja1!$S$2:$S$12</c:f>
              <c:numCache>
                <c:formatCode>General</c:formatCode>
                <c:ptCount val="11"/>
                <c:pt idx="0">
                  <c:v>3316697</c:v>
                </c:pt>
                <c:pt idx="1">
                  <c:v>1179392</c:v>
                </c:pt>
                <c:pt idx="2">
                  <c:v>289335</c:v>
                </c:pt>
                <c:pt idx="3">
                  <c:v>161513</c:v>
                </c:pt>
                <c:pt idx="4">
                  <c:v>126242</c:v>
                </c:pt>
                <c:pt idx="5">
                  <c:v>84856</c:v>
                </c:pt>
                <c:pt idx="6">
                  <c:v>79278</c:v>
                </c:pt>
                <c:pt idx="7">
                  <c:v>66041</c:v>
                </c:pt>
                <c:pt idx="8">
                  <c:v>52181</c:v>
                </c:pt>
                <c:pt idx="9">
                  <c:v>36087</c:v>
                </c:pt>
                <c:pt idx="10">
                  <c:v>31114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36429568"/>
        <c:axId val="52226880"/>
      </c:barChart>
      <c:catAx>
        <c:axId val="136429568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s-MX"/>
          </a:p>
        </c:txPr>
        <c:crossAx val="52226880"/>
        <c:crosses val="autoZero"/>
        <c:auto val="1"/>
        <c:lblAlgn val="ctr"/>
        <c:lblOffset val="100"/>
        <c:noMultiLvlLbl val="0"/>
      </c:catAx>
      <c:valAx>
        <c:axId val="522268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642956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92D050"/>
            </a:solidFill>
          </c:spPr>
          <c:invertIfNegative val="0"/>
          <c:dLbls>
            <c:txPr>
              <a:bodyPr/>
              <a:lstStyle/>
              <a:p>
                <a:pPr>
                  <a:defRPr sz="1400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Hoja1!$U$2:$U$12</c:f>
              <c:strCache>
                <c:ptCount val="11"/>
                <c:pt idx="0">
                  <c:v>Mexico</c:v>
                </c:pt>
                <c:pt idx="1">
                  <c:v>USA</c:v>
                </c:pt>
                <c:pt idx="2">
                  <c:v>United States</c:v>
                </c:pt>
                <c:pt idx="3">
                  <c:v>Spain</c:v>
                </c:pt>
                <c:pt idx="4">
                  <c:v>Bolivia</c:v>
                </c:pt>
                <c:pt idx="5">
                  <c:v>Germany</c:v>
                </c:pt>
                <c:pt idx="6">
                  <c:v>Canada</c:v>
                </c:pt>
                <c:pt idx="7">
                  <c:v>United Kingdom</c:v>
                </c:pt>
                <c:pt idx="8">
                  <c:v>Colombia</c:v>
                </c:pt>
                <c:pt idx="9">
                  <c:v>Chile</c:v>
                </c:pt>
                <c:pt idx="10">
                  <c:v>Costa Rica</c:v>
                </c:pt>
              </c:strCache>
            </c:strRef>
          </c:cat>
          <c:val>
            <c:numRef>
              <c:f>Hoja1!$V$2:$V$12</c:f>
              <c:numCache>
                <c:formatCode>"$"#,##0.00</c:formatCode>
                <c:ptCount val="11"/>
                <c:pt idx="0">
                  <c:v>72457.328668977862</c:v>
                </c:pt>
                <c:pt idx="1">
                  <c:v>27138.541037643357</c:v>
                </c:pt>
                <c:pt idx="2">
                  <c:v>9456.2893678752589</c:v>
                </c:pt>
                <c:pt idx="3">
                  <c:v>1165.6226768892582</c:v>
                </c:pt>
                <c:pt idx="4">
                  <c:v>1098.7101005291897</c:v>
                </c:pt>
                <c:pt idx="5">
                  <c:v>839.75743734530238</c:v>
                </c:pt>
                <c:pt idx="6">
                  <c:v>734.94732575581168</c:v>
                </c:pt>
                <c:pt idx="7">
                  <c:v>642.60315929195224</c:v>
                </c:pt>
                <c:pt idx="8">
                  <c:v>637.46865165115241</c:v>
                </c:pt>
                <c:pt idx="9">
                  <c:v>633.86377951522218</c:v>
                </c:pt>
                <c:pt idx="10">
                  <c:v>499.38668768858776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237232640"/>
        <c:axId val="52227456"/>
      </c:barChart>
      <c:catAx>
        <c:axId val="237232640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s-MX"/>
          </a:p>
        </c:txPr>
        <c:crossAx val="52227456"/>
        <c:crosses val="autoZero"/>
        <c:auto val="1"/>
        <c:lblAlgn val="ctr"/>
        <c:lblOffset val="100"/>
        <c:noMultiLvlLbl val="0"/>
      </c:catAx>
      <c:valAx>
        <c:axId val="52227456"/>
        <c:scaling>
          <c:orientation val="minMax"/>
        </c:scaling>
        <c:delete val="1"/>
        <c:axPos val="l"/>
        <c:numFmt formatCode="&quot;$&quot;#,##0.00" sourceLinked="1"/>
        <c:majorTickMark val="out"/>
        <c:minorTickMark val="none"/>
        <c:tickLblPos val="nextTo"/>
        <c:crossAx val="23723264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B0F0"/>
            </a:solidFill>
          </c:spPr>
          <c:invertIfNegative val="0"/>
          <c:dLbls>
            <c:txPr>
              <a:bodyPr/>
              <a:lstStyle/>
              <a:p>
                <a:pPr>
                  <a:defRPr sz="1400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Hoja1!$X$2:$X$11</c:f>
              <c:strCache>
                <c:ptCount val="10"/>
                <c:pt idx="0">
                  <c:v>El Fuego De La Noche</c:v>
                </c:pt>
                <c:pt idx="1">
                  <c:v>ENTRE LA NIEBLA</c:v>
                </c:pt>
                <c:pt idx="2">
                  <c:v>LO ETERNO</c:v>
                </c:pt>
                <c:pt idx="3">
                  <c:v>LA BARRANCA - YouTube Exclusives</c:v>
                </c:pt>
                <c:pt idx="4">
                  <c:v>Tempestad</c:v>
                </c:pt>
                <c:pt idx="5">
                  <c:v>DENZURA</c:v>
                </c:pt>
                <c:pt idx="6">
                  <c:v>Providencia</c:v>
                </c:pt>
                <c:pt idx="7">
                  <c:v>EL FLUIR</c:v>
                </c:pt>
                <c:pt idx="8">
                  <c:v>ECLIPSE DE MEMORIA</c:v>
                </c:pt>
                <c:pt idx="9">
                  <c:v>Rueda De Los Tiempos</c:v>
                </c:pt>
              </c:strCache>
            </c:strRef>
          </c:cat>
          <c:val>
            <c:numRef>
              <c:f>Hoja1!$Y$2:$Y$11</c:f>
              <c:numCache>
                <c:formatCode>"$"#,##0.00</c:formatCode>
                <c:ptCount val="10"/>
                <c:pt idx="0">
                  <c:v>22019.5704106956</c:v>
                </c:pt>
                <c:pt idx="1">
                  <c:v>18441.563669032748</c:v>
                </c:pt>
                <c:pt idx="2">
                  <c:v>13730.673995755862</c:v>
                </c:pt>
                <c:pt idx="3">
                  <c:v>10006.233698796605</c:v>
                </c:pt>
                <c:pt idx="4">
                  <c:v>9278.6539830303409</c:v>
                </c:pt>
                <c:pt idx="5">
                  <c:v>7373.1271524849944</c:v>
                </c:pt>
                <c:pt idx="6">
                  <c:v>6747.8144686853575</c:v>
                </c:pt>
                <c:pt idx="7">
                  <c:v>6594.5953823251903</c:v>
                </c:pt>
                <c:pt idx="8">
                  <c:v>5392.5784474829061</c:v>
                </c:pt>
                <c:pt idx="9">
                  <c:v>4410.1080128541425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89478400"/>
        <c:axId val="137766016"/>
      </c:barChart>
      <c:catAx>
        <c:axId val="189478400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200"/>
            </a:pPr>
            <a:endParaRPr lang="es-MX"/>
          </a:p>
        </c:txPr>
        <c:crossAx val="137766016"/>
        <c:crosses val="autoZero"/>
        <c:auto val="1"/>
        <c:lblAlgn val="ctr"/>
        <c:lblOffset val="100"/>
        <c:noMultiLvlLbl val="0"/>
      </c:catAx>
      <c:valAx>
        <c:axId val="137766016"/>
        <c:scaling>
          <c:orientation val="minMax"/>
        </c:scaling>
        <c:delete val="1"/>
        <c:axPos val="l"/>
        <c:numFmt formatCode="&quot;$&quot;#,##0.00" sourceLinked="1"/>
        <c:majorTickMark val="out"/>
        <c:minorTickMark val="none"/>
        <c:tickLblPos val="nextTo"/>
        <c:crossAx val="18947840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lumMod val="40000"/>
                <a:lumOff val="60000"/>
              </a:schemeClr>
            </a:solidFill>
          </c:spPr>
          <c:invertIfNegative val="0"/>
          <c:dLbls>
            <c:txPr>
              <a:bodyPr/>
              <a:lstStyle/>
              <a:p>
                <a:pPr>
                  <a:defRPr sz="1400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Hoja1!$AA$2:$AA$11</c:f>
              <c:strCache>
                <c:ptCount val="10"/>
                <c:pt idx="0">
                  <c:v>CUERVOS</c:v>
                </c:pt>
                <c:pt idx="1">
                  <c:v>El Alacran</c:v>
                </c:pt>
                <c:pt idx="2">
                  <c:v>Chan-Chan   (Bonus Track)</c:v>
                </c:pt>
                <c:pt idx="3">
                  <c:v>La Barranca - Cuervos</c:v>
                </c:pt>
                <c:pt idx="4">
                  <c:v>SUEÑO DE ORQUÍDEA</c:v>
                </c:pt>
                <c:pt idx="5">
                  <c:v>MÁSCARA DE RELÁMPAGO</c:v>
                </c:pt>
                <c:pt idx="6">
                  <c:v>Quemate Lento</c:v>
                </c:pt>
                <c:pt idx="7">
                  <c:v>Dia Negro</c:v>
                </c:pt>
                <c:pt idx="8">
                  <c:v>La Barranca - Entre la Niebla (Full Album) [Official Audio]</c:v>
                </c:pt>
                <c:pt idx="9">
                  <c:v>El Sindrome</c:v>
                </c:pt>
              </c:strCache>
            </c:strRef>
          </c:cat>
          <c:val>
            <c:numRef>
              <c:f>Hoja1!$AB$2:$AB$11</c:f>
              <c:numCache>
                <c:formatCode>"$"#,##0.00</c:formatCode>
                <c:ptCount val="10"/>
                <c:pt idx="0">
                  <c:v>6846.8709716353987</c:v>
                </c:pt>
                <c:pt idx="1">
                  <c:v>5554.2321128081921</c:v>
                </c:pt>
                <c:pt idx="2">
                  <c:v>3871.2106697845511</c:v>
                </c:pt>
                <c:pt idx="3">
                  <c:v>2620.3689291346186</c:v>
                </c:pt>
                <c:pt idx="4">
                  <c:v>2602.8320485058375</c:v>
                </c:pt>
                <c:pt idx="5">
                  <c:v>2555.4625481785592</c:v>
                </c:pt>
                <c:pt idx="6">
                  <c:v>2551.1059706687738</c:v>
                </c:pt>
                <c:pt idx="7">
                  <c:v>2410.88196538687</c:v>
                </c:pt>
                <c:pt idx="8">
                  <c:v>2072.7931598505252</c:v>
                </c:pt>
                <c:pt idx="9">
                  <c:v>1779.0617175990362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89479936"/>
        <c:axId val="137806400"/>
      </c:barChart>
      <c:catAx>
        <c:axId val="189479936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100"/>
            </a:pPr>
            <a:endParaRPr lang="es-MX"/>
          </a:p>
        </c:txPr>
        <c:crossAx val="137806400"/>
        <c:crosses val="autoZero"/>
        <c:auto val="1"/>
        <c:lblAlgn val="ctr"/>
        <c:lblOffset val="100"/>
        <c:noMultiLvlLbl val="0"/>
      </c:catAx>
      <c:valAx>
        <c:axId val="137806400"/>
        <c:scaling>
          <c:orientation val="minMax"/>
        </c:scaling>
        <c:delete val="1"/>
        <c:axPos val="l"/>
        <c:numFmt formatCode="&quot;$&quot;#,##0.00" sourceLinked="1"/>
        <c:majorTickMark val="out"/>
        <c:minorTickMark val="none"/>
        <c:tickLblPos val="nextTo"/>
        <c:crossAx val="18947993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'[Analytics Todos los datos de sitios web Fuente_Salida_Accion 20210101-20211202.xlsx]Conjunto de datos1'!$M$1</c:f>
              <c:strCache>
                <c:ptCount val="1"/>
                <c:pt idx="0">
                  <c:v>%</c:v>
                </c:pt>
              </c:strCache>
            </c:strRef>
          </c:tx>
          <c:dLbls>
            <c:txPr>
              <a:bodyPr/>
              <a:lstStyle/>
              <a:p>
                <a:pPr>
                  <a:defRPr sz="2000"/>
                </a:pPr>
                <a:endParaRPr lang="es-MX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'[Analytics Todos los datos de sitios web Fuente_Salida_Accion 20210101-20211202.xlsx]Conjunto de datos1'!$L$2:$L$3</c:f>
              <c:strCache>
                <c:ptCount val="2"/>
                <c:pt idx="0">
                  <c:v>Organicas</c:v>
                </c:pt>
                <c:pt idx="1">
                  <c:v>Dirigidas</c:v>
                </c:pt>
              </c:strCache>
            </c:strRef>
          </c:cat>
          <c:val>
            <c:numRef>
              <c:f>'[Analytics Todos los datos de sitios web Fuente_Salida_Accion 20210101-20211202.xlsx]Conjunto de datos1'!$M$2:$M$3</c:f>
              <c:numCache>
                <c:formatCode>General</c:formatCode>
                <c:ptCount val="2"/>
                <c:pt idx="0">
                  <c:v>99</c:v>
                </c:pt>
                <c:pt idx="1">
                  <c:v>1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1"/>
            <c:bubble3D val="0"/>
            <c:spPr>
              <a:solidFill>
                <a:srgbClr val="0070C0"/>
              </a:solidFill>
            </c:spPr>
          </c:dPt>
          <c:dPt>
            <c:idx val="2"/>
            <c:bubble3D val="0"/>
            <c:spPr>
              <a:solidFill>
                <a:srgbClr val="FF0000"/>
              </a:solidFill>
            </c:spPr>
          </c:dPt>
          <c:dLbls>
            <c:txPr>
              <a:bodyPr/>
              <a:lstStyle/>
              <a:p>
                <a:pPr>
                  <a:defRPr sz="2000"/>
                </a:pPr>
                <a:endParaRPr lang="es-MX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'[Analytics Todos los datos de sitios web Fuente_Salida_Accion 20210101-20211202.xlsx]Conjunto de datos1'!$I$2:$I$4</c:f>
              <c:strCache>
                <c:ptCount val="3"/>
                <c:pt idx="0">
                  <c:v>link directo</c:v>
                </c:pt>
                <c:pt idx="1">
                  <c:v>facebook</c:v>
                </c:pt>
                <c:pt idx="2">
                  <c:v>youtube</c:v>
                </c:pt>
              </c:strCache>
            </c:strRef>
          </c:cat>
          <c:val>
            <c:numRef>
              <c:f>'[Analytics Todos los datos de sitios web Fuente_Salida_Accion 20210101-20211202.xlsx]Conjunto de datos1'!$J$2:$J$4</c:f>
              <c:numCache>
                <c:formatCode>General</c:formatCode>
                <c:ptCount val="3"/>
                <c:pt idx="0">
                  <c:v>7</c:v>
                </c:pt>
                <c:pt idx="1">
                  <c:v>96</c:v>
                </c:pt>
                <c:pt idx="2">
                  <c:v>27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'[Analytics Todos los datos de sitios web Fuente_Salida_Accion 20210101-20211202.xlsx]Conjunto de datos1'!$G$1</c:f>
              <c:strCache>
                <c:ptCount val="1"/>
                <c:pt idx="0">
                  <c:v>Clics</c:v>
                </c:pt>
              </c:strCache>
            </c:strRef>
          </c:tx>
          <c:dPt>
            <c:idx val="0"/>
            <c:bubble3D val="0"/>
            <c:spPr>
              <a:solidFill>
                <a:srgbClr val="92D050"/>
              </a:solidFill>
            </c:spPr>
          </c:dPt>
          <c:dPt>
            <c:idx val="1"/>
            <c:bubble3D val="0"/>
            <c:spPr>
              <a:solidFill>
                <a:srgbClr val="FF0000"/>
              </a:solidFill>
            </c:spPr>
          </c:dPt>
          <c:dPt>
            <c:idx val="2"/>
            <c:bubble3D val="0"/>
            <c:spPr>
              <a:solidFill>
                <a:schemeClr val="tx1">
                  <a:lumMod val="65000"/>
                </a:schemeClr>
              </a:solidFill>
            </c:spPr>
          </c:dPt>
          <c:dPt>
            <c:idx val="3"/>
            <c:bubble3D val="0"/>
            <c:spPr>
              <a:solidFill>
                <a:schemeClr val="tx1">
                  <a:lumMod val="50000"/>
                </a:schemeClr>
              </a:solidFill>
            </c:spPr>
          </c:dPt>
          <c:dPt>
            <c:idx val="4"/>
            <c:bubble3D val="0"/>
            <c:spPr>
              <a:solidFill>
                <a:srgbClr val="00B0F0"/>
              </a:solidFill>
            </c:spPr>
          </c:dPt>
          <c:dPt>
            <c:idx val="5"/>
            <c:bubble3D val="0"/>
            <c:spPr>
              <a:solidFill>
                <a:srgbClr val="7030A0"/>
              </a:solidFill>
            </c:spPr>
          </c:dPt>
          <c:dPt>
            <c:idx val="6"/>
            <c:bubble3D val="0"/>
            <c:spPr>
              <a:solidFill>
                <a:srgbClr val="FFC000"/>
              </a:solidFill>
            </c:spPr>
          </c:dPt>
          <c:dLbls>
            <c:dLbl>
              <c:idx val="9"/>
              <c:delete val="1"/>
            </c:dLbl>
            <c:txPr>
              <a:bodyPr/>
              <a:lstStyle/>
              <a:p>
                <a:pPr>
                  <a:defRPr sz="2000"/>
                </a:pPr>
                <a:endParaRPr lang="es-MX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'[Analytics Todos los datos de sitios web Fuente_Salida_Accion 20210101-20211202.xlsx]Conjunto de datos1'!$F$2:$F$11</c:f>
              <c:strCache>
                <c:ptCount val="10"/>
                <c:pt idx="0">
                  <c:v>Spotify</c:v>
                </c:pt>
                <c:pt idx="1">
                  <c:v>YouTube</c:v>
                </c:pt>
                <c:pt idx="2">
                  <c:v>Apple</c:v>
                </c:pt>
                <c:pt idx="3">
                  <c:v>Tidal</c:v>
                </c:pt>
                <c:pt idx="4">
                  <c:v>Amazon</c:v>
                </c:pt>
                <c:pt idx="5">
                  <c:v>Amazon_music</c:v>
                </c:pt>
                <c:pt idx="6">
                  <c:v>Deezer</c:v>
                </c:pt>
                <c:pt idx="7">
                  <c:v>Fonarte</c:v>
                </c:pt>
                <c:pt idx="8">
                  <c:v>Itunes</c:v>
                </c:pt>
                <c:pt idx="9">
                  <c:v>Store</c:v>
                </c:pt>
              </c:strCache>
            </c:strRef>
          </c:cat>
          <c:val>
            <c:numRef>
              <c:f>'[Analytics Todos los datos de sitios web Fuente_Salida_Accion 20210101-20211202.xlsx]Conjunto de datos1'!$G$2:$G$11</c:f>
              <c:numCache>
                <c:formatCode>General</c:formatCode>
                <c:ptCount val="10"/>
                <c:pt idx="0">
                  <c:v>57</c:v>
                </c:pt>
                <c:pt idx="1">
                  <c:v>27</c:v>
                </c:pt>
                <c:pt idx="2">
                  <c:v>12</c:v>
                </c:pt>
                <c:pt idx="3">
                  <c:v>8</c:v>
                </c:pt>
                <c:pt idx="4">
                  <c:v>8</c:v>
                </c:pt>
                <c:pt idx="5">
                  <c:v>6</c:v>
                </c:pt>
                <c:pt idx="6">
                  <c:v>5</c:v>
                </c:pt>
                <c:pt idx="7">
                  <c:v>3</c:v>
                </c:pt>
                <c:pt idx="8">
                  <c:v>3</c:v>
                </c:pt>
                <c:pt idx="9">
                  <c:v>1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8A43-C611-4113-A510-478436840847}" type="datetimeFigureOut">
              <a:rPr lang="es-MX" smtClean="0"/>
              <a:t>02/12/2021</a:t>
            </a:fld>
            <a:endParaRPr lang="es-MX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F525-E8BD-41E9-A786-CC2240A47B4B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8A43-C611-4113-A510-478436840847}" type="datetimeFigureOut">
              <a:rPr lang="es-MX" smtClean="0"/>
              <a:t>02/12/2021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F525-E8BD-41E9-A786-CC2240A47B4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8A43-C611-4113-A510-478436840847}" type="datetimeFigureOut">
              <a:rPr lang="es-MX" smtClean="0"/>
              <a:t>02/12/2021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F525-E8BD-41E9-A786-CC2240A47B4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8A43-C611-4113-A510-478436840847}" type="datetimeFigureOut">
              <a:rPr lang="es-MX" smtClean="0"/>
              <a:t>02/12/2021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F525-E8BD-41E9-A786-CC2240A47B4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8A43-C611-4113-A510-478436840847}" type="datetimeFigureOut">
              <a:rPr lang="es-MX" smtClean="0"/>
              <a:t>02/12/2021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F525-E8BD-41E9-A786-CC2240A47B4B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8A43-C611-4113-A510-478436840847}" type="datetimeFigureOut">
              <a:rPr lang="es-MX" smtClean="0"/>
              <a:t>02/12/2021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F525-E8BD-41E9-A786-CC2240A47B4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8A43-C611-4113-A510-478436840847}" type="datetimeFigureOut">
              <a:rPr lang="es-MX" smtClean="0"/>
              <a:t>02/12/2021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F525-E8BD-41E9-A786-CC2240A47B4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8A43-C611-4113-A510-478436840847}" type="datetimeFigureOut">
              <a:rPr lang="es-MX" smtClean="0"/>
              <a:t>02/12/2021</a:t>
            </a:fld>
            <a:endParaRPr lang="es-MX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74F525-E8BD-41E9-A786-CC2240A47B4B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8A43-C611-4113-A510-478436840847}" type="datetimeFigureOut">
              <a:rPr lang="es-MX" smtClean="0"/>
              <a:t>02/12/2021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F525-E8BD-41E9-A786-CC2240A47B4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8A43-C611-4113-A510-478436840847}" type="datetimeFigureOut">
              <a:rPr lang="es-MX" smtClean="0"/>
              <a:t>02/12/2021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5574F525-E8BD-41E9-A786-CC2240A47B4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DF2E8A43-C611-4113-A510-478436840847}" type="datetimeFigureOut">
              <a:rPr lang="es-MX" smtClean="0"/>
              <a:t>02/12/2021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F525-E8BD-41E9-A786-CC2240A47B4B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F2E8A43-C611-4113-A510-478436840847}" type="datetimeFigureOut">
              <a:rPr lang="es-MX" smtClean="0"/>
              <a:t>02/12/2021</a:t>
            </a:fld>
            <a:endParaRPr lang="es-MX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574F525-E8BD-41E9-A786-CC2240A47B4B}" type="slidenum">
              <a:rPr lang="es-MX" smtClean="0"/>
              <a:t>‹Nº›</a:t>
            </a:fld>
            <a:endParaRPr lang="es-MX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La Barranca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Resumen 2021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32665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306288"/>
            <a:ext cx="8229600" cy="1143000"/>
          </a:xfrm>
        </p:spPr>
        <p:txBody>
          <a:bodyPr/>
          <a:lstStyle/>
          <a:p>
            <a:r>
              <a:rPr lang="es-MX" dirty="0" smtClean="0"/>
              <a:t>Ingreso por plataforma</a:t>
            </a:r>
            <a:endParaRPr lang="es-MX" dirty="0"/>
          </a:p>
        </p:txBody>
      </p:sp>
      <p:graphicFrame>
        <p:nvGraphicFramePr>
          <p:cNvPr id="4" name="1 Gráfic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2366994"/>
              </p:ext>
            </p:extLst>
          </p:nvPr>
        </p:nvGraphicFramePr>
        <p:xfrm>
          <a:off x="0" y="692696"/>
          <a:ext cx="9144000" cy="6165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53968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34280"/>
            <a:ext cx="8229600" cy="1143000"/>
          </a:xfrm>
        </p:spPr>
        <p:txBody>
          <a:bodyPr/>
          <a:lstStyle/>
          <a:p>
            <a:r>
              <a:rPr lang="es-MX" dirty="0" smtClean="0"/>
              <a:t>Clics por plataforma</a:t>
            </a:r>
            <a:endParaRPr lang="es-MX" dirty="0"/>
          </a:p>
        </p:txBody>
      </p:sp>
      <p:graphicFrame>
        <p:nvGraphicFramePr>
          <p:cNvPr id="4" name="2 Gráfic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8931720"/>
              </p:ext>
            </p:extLst>
          </p:nvPr>
        </p:nvGraphicFramePr>
        <p:xfrm>
          <a:off x="0" y="692696"/>
          <a:ext cx="9144000" cy="6165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7457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es-MX" dirty="0" smtClean="0"/>
              <a:t>Ingreso por país</a:t>
            </a: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1941725"/>
              </p:ext>
            </p:extLst>
          </p:nvPr>
        </p:nvGraphicFramePr>
        <p:xfrm>
          <a:off x="0" y="548680"/>
          <a:ext cx="9144000" cy="6309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12215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306288"/>
            <a:ext cx="8229600" cy="1143000"/>
          </a:xfrm>
        </p:spPr>
        <p:txBody>
          <a:bodyPr/>
          <a:lstStyle/>
          <a:p>
            <a:r>
              <a:rPr lang="es-MX" dirty="0" smtClean="0"/>
              <a:t>Ingreso por Álbum</a:t>
            </a:r>
            <a:endParaRPr lang="es-MX" dirty="0"/>
          </a:p>
        </p:txBody>
      </p:sp>
      <p:graphicFrame>
        <p:nvGraphicFramePr>
          <p:cNvPr id="4" name="4 Gráfic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2691176"/>
              </p:ext>
            </p:extLst>
          </p:nvPr>
        </p:nvGraphicFramePr>
        <p:xfrm>
          <a:off x="0" y="620688"/>
          <a:ext cx="9144000" cy="623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53967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306288"/>
            <a:ext cx="8229600" cy="1143000"/>
          </a:xfrm>
        </p:spPr>
        <p:txBody>
          <a:bodyPr/>
          <a:lstStyle/>
          <a:p>
            <a:r>
              <a:rPr lang="es-MX" dirty="0" smtClean="0"/>
              <a:t>Ingreso por canción</a:t>
            </a:r>
            <a:endParaRPr lang="es-MX" dirty="0"/>
          </a:p>
        </p:txBody>
      </p:sp>
      <p:graphicFrame>
        <p:nvGraphicFramePr>
          <p:cNvPr id="4" name="5 Gráfic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7072137"/>
              </p:ext>
            </p:extLst>
          </p:nvPr>
        </p:nvGraphicFramePr>
        <p:xfrm>
          <a:off x="0" y="620688"/>
          <a:ext cx="9144000" cy="623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9383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es-MX" dirty="0" smtClean="0"/>
              <a:t>Generación de Escuchas</a:t>
            </a: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8333469"/>
              </p:ext>
            </p:extLst>
          </p:nvPr>
        </p:nvGraphicFramePr>
        <p:xfrm>
          <a:off x="0" y="548680"/>
          <a:ext cx="9144000" cy="6309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42022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Principales Redes de Distribución</a:t>
            </a:r>
            <a:endParaRPr lang="es-MX" dirty="0"/>
          </a:p>
        </p:txBody>
      </p:sp>
      <p:graphicFrame>
        <p:nvGraphicFramePr>
          <p:cNvPr id="4" name="2 Gráfic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2334165"/>
              </p:ext>
            </p:extLst>
          </p:nvPr>
        </p:nvGraphicFramePr>
        <p:xfrm>
          <a:off x="0" y="620688"/>
          <a:ext cx="9144000" cy="623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69800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es-MX" dirty="0" smtClean="0"/>
              <a:t>Conversión de plataformas</a:t>
            </a:r>
            <a:endParaRPr lang="es-MX" dirty="0"/>
          </a:p>
        </p:txBody>
      </p:sp>
      <p:graphicFrame>
        <p:nvGraphicFramePr>
          <p:cNvPr id="4" name="1 Gráfic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6400519"/>
              </p:ext>
            </p:extLst>
          </p:nvPr>
        </p:nvGraphicFramePr>
        <p:xfrm>
          <a:off x="0" y="620688"/>
          <a:ext cx="9144000" cy="623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03751756"/>
      </p:ext>
    </p:extLst>
  </p:cSld>
  <p:clrMapOvr>
    <a:masterClrMapping/>
  </p:clrMapOvr>
</p:sld>
</file>

<file path=ppt/theme/theme1.xml><?xml version="1.0" encoding="utf-8"?>
<a:theme xmlns:a="http://schemas.openxmlformats.org/drawingml/2006/main" name="Técnico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écn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210</TotalTime>
  <Words>43</Words>
  <Application>Microsoft Office PowerPoint</Application>
  <PresentationFormat>Presentación en pantalla (4:3)</PresentationFormat>
  <Paragraphs>13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Técnico</vt:lpstr>
      <vt:lpstr>La Barranca</vt:lpstr>
      <vt:lpstr>Ingreso por plataforma</vt:lpstr>
      <vt:lpstr>Clics por plataforma</vt:lpstr>
      <vt:lpstr>Ingreso por país</vt:lpstr>
      <vt:lpstr>Ingreso por Álbum</vt:lpstr>
      <vt:lpstr>Ingreso por canción</vt:lpstr>
      <vt:lpstr>Generación de Escuchas</vt:lpstr>
      <vt:lpstr>Principales Redes de Distribución</vt:lpstr>
      <vt:lpstr>Conversión de plataformas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Barranca</dc:title>
  <dc:creator>user</dc:creator>
  <cp:lastModifiedBy>user</cp:lastModifiedBy>
  <cp:revision>11</cp:revision>
  <dcterms:created xsi:type="dcterms:W3CDTF">2021-12-02T16:34:18Z</dcterms:created>
  <dcterms:modified xsi:type="dcterms:W3CDTF">2021-12-02T20:05:18Z</dcterms:modified>
</cp:coreProperties>
</file>