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Televisa%20202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Televisa%2020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Televisa%20202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Televisa%20202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Televisa%2020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Hoja1!$P$1</c:f>
              <c:strCache>
                <c:ptCount val="1"/>
                <c:pt idx="0">
                  <c:v>Total por plataforma</c:v>
                </c:pt>
              </c:strCache>
            </c:strRef>
          </c:tx>
          <c:dPt>
            <c:idx val="12"/>
            <c:bubble3D val="0"/>
            <c:spPr>
              <a:solidFill>
                <a:schemeClr val="tx1"/>
              </a:solidFill>
            </c:spPr>
          </c:dPt>
          <c:dPt>
            <c:idx val="13"/>
            <c:bubble3D val="0"/>
            <c:spPr>
              <a:solidFill>
                <a:schemeClr val="tx1"/>
              </a:solidFill>
            </c:spPr>
          </c:dPt>
          <c:dPt>
            <c:idx val="14"/>
            <c:bubble3D val="0"/>
            <c:spPr>
              <a:solidFill>
                <a:schemeClr val="tx1"/>
              </a:solidFill>
            </c:spPr>
          </c:dPt>
          <c:dPt>
            <c:idx val="15"/>
            <c:bubble3D val="0"/>
            <c:spPr>
              <a:solidFill>
                <a:schemeClr val="tx1"/>
              </a:solidFill>
            </c:spPr>
          </c:dPt>
          <c:dPt>
            <c:idx val="16"/>
            <c:bubble3D val="0"/>
            <c:spPr>
              <a:solidFill>
                <a:schemeClr val="tx1"/>
              </a:solidFill>
            </c:spPr>
          </c:dPt>
          <c:dPt>
            <c:idx val="17"/>
            <c:bubble3D val="0"/>
            <c:spPr>
              <a:solidFill>
                <a:schemeClr val="tx1"/>
              </a:solidFill>
            </c:spPr>
          </c:dPt>
          <c:dPt>
            <c:idx val="18"/>
            <c:bubble3D val="0"/>
            <c:spPr>
              <a:solidFill>
                <a:schemeClr val="tx1"/>
              </a:solidFill>
            </c:spPr>
          </c:dPt>
          <c:dPt>
            <c:idx val="19"/>
            <c:bubble3D val="0"/>
            <c:spPr>
              <a:solidFill>
                <a:schemeClr val="tx1"/>
              </a:solidFill>
            </c:spPr>
          </c:dPt>
          <c:dPt>
            <c:idx val="20"/>
            <c:bubble3D val="0"/>
            <c:spPr>
              <a:solidFill>
                <a:schemeClr val="tx1"/>
              </a:solidFill>
            </c:spPr>
          </c:dPt>
          <c:dPt>
            <c:idx val="21"/>
            <c:bubble3D val="0"/>
            <c:spPr>
              <a:solidFill>
                <a:schemeClr val="tx1"/>
              </a:solidFill>
            </c:spPr>
          </c:dPt>
          <c:dPt>
            <c:idx val="22"/>
            <c:bubble3D val="0"/>
            <c:spPr>
              <a:solidFill>
                <a:schemeClr val="tx1"/>
              </a:solidFill>
            </c:spPr>
          </c:dPt>
          <c:dPt>
            <c:idx val="23"/>
            <c:bubble3D val="0"/>
            <c:spPr>
              <a:solidFill>
                <a:schemeClr val="tx1"/>
              </a:solidFill>
            </c:spPr>
          </c:dPt>
          <c:dPt>
            <c:idx val="24"/>
            <c:bubble3D val="0"/>
            <c:spPr>
              <a:solidFill>
                <a:schemeClr val="tx1"/>
              </a:solidFill>
            </c:spPr>
          </c:dPt>
          <c:dPt>
            <c:idx val="25"/>
            <c:bubble3D val="0"/>
            <c:spPr>
              <a:solidFill>
                <a:schemeClr val="tx1"/>
              </a:solidFill>
            </c:spPr>
          </c:dPt>
          <c:dPt>
            <c:idx val="26"/>
            <c:bubble3D val="0"/>
            <c:spPr>
              <a:solidFill>
                <a:schemeClr val="tx1"/>
              </a:solidFill>
            </c:spPr>
          </c:dPt>
          <c:dPt>
            <c:idx val="27"/>
            <c:bubble3D val="0"/>
            <c:spPr>
              <a:solidFill>
                <a:schemeClr val="tx1"/>
              </a:solidFill>
            </c:spPr>
          </c:dPt>
          <c:dPt>
            <c:idx val="28"/>
            <c:bubble3D val="0"/>
            <c:spPr>
              <a:solidFill>
                <a:schemeClr val="tx1"/>
              </a:solidFill>
            </c:spPr>
          </c:dPt>
          <c:dPt>
            <c:idx val="29"/>
            <c:bubble3D val="0"/>
            <c:spPr>
              <a:solidFill>
                <a:schemeClr val="tx1"/>
              </a:solidFill>
            </c:spPr>
          </c:dPt>
          <c:dPt>
            <c:idx val="30"/>
            <c:bubble3D val="0"/>
            <c:spPr>
              <a:solidFill>
                <a:schemeClr val="tx1"/>
              </a:solidFill>
            </c:spPr>
          </c:dPt>
          <c:dPt>
            <c:idx val="31"/>
            <c:bubble3D val="0"/>
            <c:spPr>
              <a:solidFill>
                <a:schemeClr val="tx1"/>
              </a:solidFill>
            </c:spPr>
          </c:dPt>
          <c:dPt>
            <c:idx val="32"/>
            <c:bubble3D val="0"/>
            <c:spPr>
              <a:solidFill>
                <a:schemeClr val="tx1"/>
              </a:solidFill>
            </c:spPr>
          </c:dPt>
          <c:dPt>
            <c:idx val="33"/>
            <c:bubble3D val="0"/>
            <c:spPr>
              <a:solidFill>
                <a:schemeClr val="tx1"/>
              </a:solidFill>
            </c:spPr>
          </c:dPt>
          <c:dPt>
            <c:idx val="34"/>
            <c:bubble3D val="0"/>
            <c:spPr>
              <a:solidFill>
                <a:schemeClr val="tx1"/>
              </a:solidFill>
            </c:spPr>
          </c:dPt>
          <c:dPt>
            <c:idx val="35"/>
            <c:bubble3D val="0"/>
            <c:spPr>
              <a:solidFill>
                <a:schemeClr val="tx1"/>
              </a:solidFill>
            </c:spPr>
          </c:dPt>
          <c:dPt>
            <c:idx val="36"/>
            <c:bubble3D val="0"/>
            <c:spPr>
              <a:solidFill>
                <a:schemeClr val="tx1"/>
              </a:solidFill>
            </c:spPr>
          </c:dPt>
          <c:dPt>
            <c:idx val="37"/>
            <c:bubble3D val="0"/>
            <c:spPr>
              <a:solidFill>
                <a:schemeClr val="tx1"/>
              </a:solidFill>
            </c:spPr>
          </c:dPt>
          <c:dPt>
            <c:idx val="38"/>
            <c:bubble3D val="0"/>
            <c:spPr>
              <a:solidFill>
                <a:schemeClr val="tx1"/>
              </a:solidFill>
            </c:spPr>
          </c:dPt>
          <c:dPt>
            <c:idx val="39"/>
            <c:bubble3D val="0"/>
            <c:spPr>
              <a:solidFill>
                <a:schemeClr val="tx1"/>
              </a:solidFill>
            </c:spPr>
          </c:dPt>
          <c:dPt>
            <c:idx val="40"/>
            <c:bubble3D val="0"/>
            <c:spPr>
              <a:solidFill>
                <a:schemeClr val="tx1"/>
              </a:solidFill>
            </c:spPr>
          </c:dPt>
          <c:dPt>
            <c:idx val="41"/>
            <c:bubble3D val="0"/>
            <c:spPr>
              <a:solidFill>
                <a:schemeClr val="tx1"/>
              </a:solidFill>
            </c:spPr>
          </c:dPt>
          <c:dPt>
            <c:idx val="42"/>
            <c:bubble3D val="0"/>
            <c:spPr>
              <a:solidFill>
                <a:schemeClr val="tx1"/>
              </a:solidFill>
            </c:spPr>
          </c:dPt>
          <c:dPt>
            <c:idx val="43"/>
            <c:bubble3D val="0"/>
            <c:spPr>
              <a:solidFill>
                <a:schemeClr val="tx1"/>
              </a:solidFill>
            </c:spPr>
          </c:dPt>
          <c:dPt>
            <c:idx val="44"/>
            <c:bubble3D val="0"/>
            <c:spPr>
              <a:solidFill>
                <a:schemeClr val="tx1"/>
              </a:solidFill>
            </c:spPr>
          </c:dPt>
          <c:dLbls>
            <c:dLbl>
              <c:idx val="4"/>
              <c:layout>
                <c:manualLayout>
                  <c:x val="-9.7228783902012242E-2"/>
                  <c:y val="0.10072431842434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5115299650043745"/>
                  <c:y val="0.127251931601305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7517180664916884"/>
                  <c:y val="5.772582804900572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0.19109536307961505"/>
                  <c:y val="-3.0086678364013215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0.15322430008748905"/>
                  <c:y val="-3.246751164604239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0.3146114391951006"/>
                  <c:y val="-6.8058163516591767E-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Hoja1!$O$2:$O$46</c:f>
              <c:strCache>
                <c:ptCount val="45"/>
                <c:pt idx="0">
                  <c:v>YouTube</c:v>
                </c:pt>
                <c:pt idx="1">
                  <c:v>Spotify</c:v>
                </c:pt>
                <c:pt idx="2">
                  <c:v>Apple Music</c:v>
                </c:pt>
                <c:pt idx="3">
                  <c:v>Pandora</c:v>
                </c:pt>
                <c:pt idx="4">
                  <c:v>YouTube Red</c:v>
                </c:pt>
                <c:pt idx="5">
                  <c:v>YouTube Subscription</c:v>
                </c:pt>
                <c:pt idx="6">
                  <c:v>SoundExchange</c:v>
                </c:pt>
                <c:pt idx="7">
                  <c:v>iTunes</c:v>
                </c:pt>
                <c:pt idx="8">
                  <c:v>Facebook</c:v>
                </c:pt>
                <c:pt idx="9">
                  <c:v>Amazon Music</c:v>
                </c:pt>
                <c:pt idx="10">
                  <c:v>Amazon Unlimited</c:v>
                </c:pt>
                <c:pt idx="11">
                  <c:v>Deezer</c:v>
                </c:pt>
                <c:pt idx="12">
                  <c:v>Trebel</c:v>
                </c:pt>
                <c:pt idx="13">
                  <c:v>TIDAL</c:v>
                </c:pt>
                <c:pt idx="14">
                  <c:v>iMusica</c:v>
                </c:pt>
                <c:pt idx="15">
                  <c:v>Neurotic Media</c:v>
                </c:pt>
                <c:pt idx="16">
                  <c:v>Napster</c:v>
                </c:pt>
                <c:pt idx="17">
                  <c:v>TikTok</c:v>
                </c:pt>
                <c:pt idx="18">
                  <c:v>SoundCloud Go</c:v>
                </c:pt>
                <c:pt idx="19">
                  <c:v>Freegal Music (Library Ideas - Reporting Only)</c:v>
                </c:pt>
                <c:pt idx="20">
                  <c:v>Performance Rights Societies</c:v>
                </c:pt>
                <c:pt idx="21">
                  <c:v>Anghami</c:v>
                </c:pt>
                <c:pt idx="22">
                  <c:v>MediaNet</c:v>
                </c:pt>
                <c:pt idx="23">
                  <c:v>Yandex LLC</c:v>
                </c:pt>
                <c:pt idx="24">
                  <c:v>Kuack</c:v>
                </c:pt>
                <c:pt idx="25">
                  <c:v>JOOX</c:v>
                </c:pt>
                <c:pt idx="26">
                  <c:v>iHeartRadio (Reporting Only)</c:v>
                </c:pt>
                <c:pt idx="27">
                  <c:v>Slacker</c:v>
                </c:pt>
                <c:pt idx="28">
                  <c:v>NetEase</c:v>
                </c:pt>
                <c:pt idx="29">
                  <c:v>AllSaints Music Group</c:v>
                </c:pt>
                <c:pt idx="30">
                  <c:v>Gaana (Reporting Only)</c:v>
                </c:pt>
                <c:pt idx="31">
                  <c:v>Fizy</c:v>
                </c:pt>
                <c:pt idx="32">
                  <c:v>Boomplay</c:v>
                </c:pt>
                <c:pt idx="33">
                  <c:v>Soundtrack Your Brand</c:v>
                </c:pt>
                <c:pt idx="34">
                  <c:v>Saavn</c:v>
                </c:pt>
                <c:pt idx="35">
                  <c:v>TurkTelekom</c:v>
                </c:pt>
                <c:pt idx="36">
                  <c:v>WYNK</c:v>
                </c:pt>
                <c:pt idx="37">
                  <c:v>Google Play</c:v>
                </c:pt>
                <c:pt idx="38">
                  <c:v>UMA</c:v>
                </c:pt>
                <c:pt idx="39">
                  <c:v>Bugs Corporation</c:v>
                </c:pt>
                <c:pt idx="40">
                  <c:v>YG Plus</c:v>
                </c:pt>
                <c:pt idx="41">
                  <c:v>KKBOX</c:v>
                </c:pt>
                <c:pt idx="42">
                  <c:v>AWA</c:v>
                </c:pt>
                <c:pt idx="43">
                  <c:v>TDC Play</c:v>
                </c:pt>
                <c:pt idx="44">
                  <c:v>Line</c:v>
                </c:pt>
              </c:strCache>
            </c:strRef>
          </c:cat>
          <c:val>
            <c:numRef>
              <c:f>Hoja1!$P$2:$P$46</c:f>
              <c:numCache>
                <c:formatCode>"$"#,##0.00</c:formatCode>
                <c:ptCount val="45"/>
                <c:pt idx="0">
                  <c:v>113754.59880885424</c:v>
                </c:pt>
                <c:pt idx="1">
                  <c:v>110629.72242679178</c:v>
                </c:pt>
                <c:pt idx="2">
                  <c:v>38130.348234831792</c:v>
                </c:pt>
                <c:pt idx="3">
                  <c:v>20862.875788333957</c:v>
                </c:pt>
                <c:pt idx="4">
                  <c:v>15447.397595800929</c:v>
                </c:pt>
                <c:pt idx="5">
                  <c:v>13467.562705444734</c:v>
                </c:pt>
                <c:pt idx="6">
                  <c:v>8307.4456722469331</c:v>
                </c:pt>
                <c:pt idx="7">
                  <c:v>6277.3318102200255</c:v>
                </c:pt>
                <c:pt idx="8">
                  <c:v>5994.5804045220912</c:v>
                </c:pt>
                <c:pt idx="9">
                  <c:v>4111.685709172426</c:v>
                </c:pt>
                <c:pt idx="10">
                  <c:v>4004.0075784359524</c:v>
                </c:pt>
                <c:pt idx="11">
                  <c:v>3132.7753732537344</c:v>
                </c:pt>
                <c:pt idx="12">
                  <c:v>857.31835080000462</c:v>
                </c:pt>
                <c:pt idx="13">
                  <c:v>543.52197724384598</c:v>
                </c:pt>
                <c:pt idx="14">
                  <c:v>417.32543066752731</c:v>
                </c:pt>
                <c:pt idx="15">
                  <c:v>231.15750494003294</c:v>
                </c:pt>
                <c:pt idx="16">
                  <c:v>133.21071860472435</c:v>
                </c:pt>
                <c:pt idx="17">
                  <c:v>126.77748347537846</c:v>
                </c:pt>
                <c:pt idx="18">
                  <c:v>48.150249172048646</c:v>
                </c:pt>
                <c:pt idx="19">
                  <c:v>22.23758480176329</c:v>
                </c:pt>
                <c:pt idx="20">
                  <c:v>21.967849507473872</c:v>
                </c:pt>
                <c:pt idx="21">
                  <c:v>20.404848619890988</c:v>
                </c:pt>
                <c:pt idx="22">
                  <c:v>15.41050074100494</c:v>
                </c:pt>
                <c:pt idx="23">
                  <c:v>9.3348132249375446</c:v>
                </c:pt>
                <c:pt idx="24">
                  <c:v>9.177056460920717</c:v>
                </c:pt>
                <c:pt idx="25">
                  <c:v>9.0454843147881299</c:v>
                </c:pt>
                <c:pt idx="26">
                  <c:v>8.1681995168793957</c:v>
                </c:pt>
                <c:pt idx="27">
                  <c:v>2.7252498191781398</c:v>
                </c:pt>
                <c:pt idx="28">
                  <c:v>2.5505801956627714</c:v>
                </c:pt>
                <c:pt idx="29">
                  <c:v>2.0153437279441273</c:v>
                </c:pt>
                <c:pt idx="30">
                  <c:v>1.9945331030292455</c:v>
                </c:pt>
                <c:pt idx="31">
                  <c:v>1.6961909987032406</c:v>
                </c:pt>
                <c:pt idx="32">
                  <c:v>1.6388224862545018</c:v>
                </c:pt>
                <c:pt idx="33">
                  <c:v>1.5548417721787693</c:v>
                </c:pt>
                <c:pt idx="34">
                  <c:v>1.036505060840863</c:v>
                </c:pt>
                <c:pt idx="35">
                  <c:v>1.0099834428168839</c:v>
                </c:pt>
                <c:pt idx="36">
                  <c:v>0.81727449833997545</c:v>
                </c:pt>
                <c:pt idx="37">
                  <c:v>0.49035175299468364</c:v>
                </c:pt>
                <c:pt idx="38">
                  <c:v>0.38436895189602172</c:v>
                </c:pt>
                <c:pt idx="39">
                  <c:v>0.26598004911793371</c:v>
                </c:pt>
                <c:pt idx="40">
                  <c:v>0.25760140466736642</c:v>
                </c:pt>
                <c:pt idx="41">
                  <c:v>0.23952320269308972</c:v>
                </c:pt>
                <c:pt idx="42">
                  <c:v>0.1699169503292069</c:v>
                </c:pt>
                <c:pt idx="43">
                  <c:v>0.119722748035565</c:v>
                </c:pt>
                <c:pt idx="44">
                  <c:v>9.3058700032997793E-2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Hoja1!$V$1</c:f>
              <c:strCache>
                <c:ptCount val="1"/>
                <c:pt idx="0">
                  <c:v>Total por plataforma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USA</c:v>
                </c:pt>
                <c:pt idx="1">
                  <c:v>Mexico</c:v>
                </c:pt>
                <c:pt idx="2">
                  <c:v>Brazil</c:v>
                </c:pt>
                <c:pt idx="3">
                  <c:v>Spain</c:v>
                </c:pt>
                <c:pt idx="4">
                  <c:v>Guatemala</c:v>
                </c:pt>
                <c:pt idx="5">
                  <c:v>Peru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Argentina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175777.68949486376</c:v>
                </c:pt>
                <c:pt idx="1">
                  <c:v>114261.12744584546</c:v>
                </c:pt>
                <c:pt idx="2">
                  <c:v>10200.111540366619</c:v>
                </c:pt>
                <c:pt idx="3">
                  <c:v>6816.3111448418413</c:v>
                </c:pt>
                <c:pt idx="4">
                  <c:v>4144.2842446508166</c:v>
                </c:pt>
                <c:pt idx="5">
                  <c:v>4033.4992546747858</c:v>
                </c:pt>
                <c:pt idx="6">
                  <c:v>3748.1943622299309</c:v>
                </c:pt>
                <c:pt idx="7">
                  <c:v>2813.9103406341783</c:v>
                </c:pt>
                <c:pt idx="8">
                  <c:v>2606.6973705630776</c:v>
                </c:pt>
                <c:pt idx="9">
                  <c:v>2345.7156080033265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727616"/>
        <c:axId val="56720704"/>
      </c:barChart>
      <c:catAx>
        <c:axId val="477276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56720704"/>
        <c:crosses val="autoZero"/>
        <c:auto val="1"/>
        <c:lblAlgn val="ctr"/>
        <c:lblOffset val="100"/>
        <c:noMultiLvlLbl val="0"/>
      </c:catAx>
      <c:valAx>
        <c:axId val="56720704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47727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Total por album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LLEVAME DESPACIO - SINGLE</c:v>
                </c:pt>
                <c:pt idx="1">
                  <c:v>EL CARTERO (DIGITAL)</c:v>
                </c:pt>
                <c:pt idx="2">
                  <c:v>A QUIÉN LE IMPORTA? (TEMA DE LA TELENOVELA RUBI)</c:v>
                </c:pt>
                <c:pt idx="3">
                  <c:v>PARA QUE TU ME AMARAS  (LA DOBLE VIDA DE ESTELA CARRILLO) - SINGLE</c:v>
                </c:pt>
                <c:pt idx="4">
                  <c:v>MIL VIDAS - SINGLE</c:v>
                </c:pt>
                <c:pt idx="5">
                  <c:v>LA VECINA</c:v>
                </c:pt>
                <c:pt idx="6">
                  <c:v>MAS PERSONAL</c:v>
                </c:pt>
                <c:pt idx="7">
                  <c:v>POR EL PLANETA - SONORA LA PIEL DEL DESIERTO</c:v>
                </c:pt>
                <c:pt idx="8">
                  <c:v>ESPERANZA DEL CORAZON</c:v>
                </c:pt>
                <c:pt idx="9">
                  <c:v>DIAMANTES A LOS CERDOS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166112.46548061131</c:v>
                </c:pt>
                <c:pt idx="1">
                  <c:v>57795.150821258729</c:v>
                </c:pt>
                <c:pt idx="2">
                  <c:v>32348.518410029774</c:v>
                </c:pt>
                <c:pt idx="3">
                  <c:v>19811.275229951301</c:v>
                </c:pt>
                <c:pt idx="4">
                  <c:v>10072.136994541459</c:v>
                </c:pt>
                <c:pt idx="5">
                  <c:v>7116.3495544348689</c:v>
                </c:pt>
                <c:pt idx="6">
                  <c:v>4789.9154991695532</c:v>
                </c:pt>
                <c:pt idx="7">
                  <c:v>4501.6940808879754</c:v>
                </c:pt>
                <c:pt idx="8">
                  <c:v>4281.7375784927763</c:v>
                </c:pt>
                <c:pt idx="9">
                  <c:v>4148.7788436220808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461888"/>
        <c:axId val="49386560"/>
      </c:barChart>
      <c:catAx>
        <c:axId val="1594618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49386560"/>
        <c:crosses val="autoZero"/>
        <c:auto val="1"/>
        <c:lblAlgn val="ctr"/>
        <c:lblOffset val="100"/>
        <c:noMultiLvlLbl val="0"/>
      </c:catAx>
      <c:valAx>
        <c:axId val="4938656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59461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por trac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LLEVAME DESPACIO</c:v>
                </c:pt>
                <c:pt idx="1">
                  <c:v>A QUIÉN LE IMPORTA? (TEMA DE LA TELENOVELA RUBI)</c:v>
                </c:pt>
                <c:pt idx="2">
                  <c:v>DIVINA TÚ</c:v>
                </c:pt>
                <c:pt idx="3">
                  <c:v>PARA QUE TU ME AMARAS</c:v>
                </c:pt>
                <c:pt idx="4">
                  <c:v>MIL VIDAS FEAT. FERNANDA CASTILLO</c:v>
                </c:pt>
                <c:pt idx="5">
                  <c:v>AMARTE ASÍ</c:v>
                </c:pt>
                <c:pt idx="6">
                  <c:v>PIENSA UN POCO EN MI</c:v>
                </c:pt>
                <c:pt idx="7">
                  <c:v>YO NO SOY</c:v>
                </c:pt>
                <c:pt idx="8">
                  <c:v>SONORA ADVENTURES</c:v>
                </c:pt>
                <c:pt idx="9">
                  <c:v>Y NO SOY TU DUEÑO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166112.46548061131</c:v>
                </c:pt>
                <c:pt idx="1">
                  <c:v>32348.518410029774</c:v>
                </c:pt>
                <c:pt idx="2">
                  <c:v>27990.309676237179</c:v>
                </c:pt>
                <c:pt idx="3">
                  <c:v>19811.275229951301</c:v>
                </c:pt>
                <c:pt idx="4">
                  <c:v>10072.136994541459</c:v>
                </c:pt>
                <c:pt idx="5">
                  <c:v>8766.9640898325488</c:v>
                </c:pt>
                <c:pt idx="6">
                  <c:v>4669.7384817547991</c:v>
                </c:pt>
                <c:pt idx="7">
                  <c:v>4598.9699172565633</c:v>
                </c:pt>
                <c:pt idx="8">
                  <c:v>4423.2044441827265</c:v>
                </c:pt>
                <c:pt idx="9">
                  <c:v>4216.7336352856191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462400"/>
        <c:axId val="47263680"/>
      </c:barChart>
      <c:catAx>
        <c:axId val="1594624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47263680"/>
        <c:crosses val="autoZero"/>
        <c:auto val="1"/>
        <c:lblAlgn val="ctr"/>
        <c:lblOffset val="100"/>
        <c:noMultiLvlLbl val="0"/>
      </c:catAx>
      <c:valAx>
        <c:axId val="4726368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59462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Hoja1!$AE$1</c:f>
              <c:strCache>
                <c:ptCount val="1"/>
                <c:pt idx="0">
                  <c:v>Total por artista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Hoja1!$AD$2:$AD$11</c:f>
              <c:strCache>
                <c:ptCount val="10"/>
                <c:pt idx="0">
                  <c:v>PAULINA GOTO</c:v>
                </c:pt>
                <c:pt idx="1">
                  <c:v>CARLOS MACIAS (Cartero)</c:v>
                </c:pt>
                <c:pt idx="2">
                  <c:v>CAMILA SODI</c:v>
                </c:pt>
                <c:pt idx="3">
                  <c:v>ARIADNE DIAZ</c:v>
                </c:pt>
                <c:pt idx="4">
                  <c:v>JORGE DOMINGUEZ</c:v>
                </c:pt>
                <c:pt idx="5">
                  <c:v>RICARDO LARREA</c:v>
                </c:pt>
                <c:pt idx="6">
                  <c:v>GOMMAH</c:v>
                </c:pt>
                <c:pt idx="7">
                  <c:v>ESPERANZA DEL CORAZON</c:v>
                </c:pt>
                <c:pt idx="8">
                  <c:v>EVELYN DE LA LUZ</c:v>
                </c:pt>
                <c:pt idx="9">
                  <c:v>PABLO CAMPOS &amp; DANIELA IBAÑEZ</c:v>
                </c:pt>
              </c:strCache>
            </c:strRef>
          </c:cat>
          <c:val>
            <c:numRef>
              <c:f>Hoja1!$AE$2:$AE$11</c:f>
              <c:numCache>
                <c:formatCode>"$"#,##0.00</c:formatCode>
                <c:ptCount val="10"/>
                <c:pt idx="0">
                  <c:v>166112.46548061131</c:v>
                </c:pt>
                <c:pt idx="1">
                  <c:v>70281.471159829918</c:v>
                </c:pt>
                <c:pt idx="2">
                  <c:v>32348.518410029774</c:v>
                </c:pt>
                <c:pt idx="3">
                  <c:v>19811.275229951301</c:v>
                </c:pt>
                <c:pt idx="4">
                  <c:v>8286.1694081505557</c:v>
                </c:pt>
                <c:pt idx="5">
                  <c:v>7921.101209487897</c:v>
                </c:pt>
                <c:pt idx="6">
                  <c:v>4793.7716368007041</c:v>
                </c:pt>
                <c:pt idx="7">
                  <c:v>4281.7375784927763</c:v>
                </c:pt>
                <c:pt idx="8">
                  <c:v>4148.7788436220808</c:v>
                </c:pt>
                <c:pt idx="9">
                  <c:v>3663.5776615304649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464960"/>
        <c:axId val="56713216"/>
      </c:barChart>
      <c:catAx>
        <c:axId val="1594649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56713216"/>
        <c:crosses val="autoZero"/>
        <c:auto val="1"/>
        <c:lblAlgn val="ctr"/>
        <c:lblOffset val="100"/>
        <c:noMultiLvlLbl val="0"/>
      </c:catAx>
      <c:valAx>
        <c:axId val="5671321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59464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76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0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9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3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5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3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4EE6-BFF6-4D18-8E95-6B6F6CFE34A0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1E56-B07C-4430-9453-86F146661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9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Televisa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53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455615"/>
              </p:ext>
            </p:extLst>
          </p:nvPr>
        </p:nvGraphicFramePr>
        <p:xfrm>
          <a:off x="-19214" y="692696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34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MX" dirty="0" smtClean="0"/>
              <a:t>Top ingresos por país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77942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4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MX" dirty="0" smtClean="0"/>
              <a:t>Top ingreso por Álbum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39654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0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MX" dirty="0" smtClean="0"/>
              <a:t>Top ingreso por canción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48900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2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MX" dirty="0" smtClean="0"/>
              <a:t>Top ingreso por artista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6660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6604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Televisa</vt:lpstr>
      <vt:lpstr>Ingreso por plataforma</vt:lpstr>
      <vt:lpstr>Top ingresos por país</vt:lpstr>
      <vt:lpstr>Top ingreso por Álbum</vt:lpstr>
      <vt:lpstr>Top ingreso por canción</vt:lpstr>
      <vt:lpstr>Top ingreso por artista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Televisa</dc:title>
  <dc:creator>user</dc:creator>
  <cp:lastModifiedBy>user</cp:lastModifiedBy>
  <cp:revision>5</cp:revision>
  <dcterms:created xsi:type="dcterms:W3CDTF">2021-09-15T19:57:29Z</dcterms:created>
  <dcterms:modified xsi:type="dcterms:W3CDTF">2021-09-15T20:49:58Z</dcterms:modified>
</cp:coreProperties>
</file>