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25"/>
  </p:notesMasterIdLst>
  <p:sldIdLst>
    <p:sldId id="318" r:id="rId2"/>
    <p:sldId id="319" r:id="rId3"/>
    <p:sldId id="320" r:id="rId4"/>
    <p:sldId id="321" r:id="rId5"/>
    <p:sldId id="322" r:id="rId6"/>
    <p:sldId id="276" r:id="rId7"/>
    <p:sldId id="277" r:id="rId8"/>
    <p:sldId id="298" r:id="rId9"/>
    <p:sldId id="299" r:id="rId10"/>
    <p:sldId id="300" r:id="rId11"/>
    <p:sldId id="279" r:id="rId12"/>
    <p:sldId id="323" r:id="rId13"/>
    <p:sldId id="324" r:id="rId14"/>
    <p:sldId id="325" r:id="rId15"/>
    <p:sldId id="326" r:id="rId16"/>
    <p:sldId id="327" r:id="rId17"/>
    <p:sldId id="280" r:id="rId18"/>
    <p:sldId id="281" r:id="rId19"/>
    <p:sldId id="282" r:id="rId20"/>
    <p:sldId id="283" r:id="rId21"/>
    <p:sldId id="315" r:id="rId22"/>
    <p:sldId id="316" r:id="rId23"/>
    <p:sldId id="317" r:id="rId24"/>
  </p:sldIdLst>
  <p:sldSz cx="12192000" cy="6858000"/>
  <p:notesSz cx="6858000" cy="9144000"/>
  <p:defaultTextStyle>
    <a:defPPr>
      <a:defRPr lang="es-MX"/>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46AFF84-A1D2-4FE5-A654-BA9DABD21EAA}" type="datetimeFigureOut">
              <a:rPr lang="es-MX"/>
              <a:pPr>
                <a:defRPr/>
              </a:pPr>
              <a:t>13/02/2015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MX"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59CDA0F-4B30-4A31-B7F3-7E5CAF4E2AB3}" type="slidenum">
              <a:rPr lang="es-MX"/>
              <a:pPr>
                <a:defRPr/>
              </a:pPr>
              <a:t>‹Nº›</a:t>
            </a:fld>
            <a:endParaRPr lang="es-MX"/>
          </a:p>
        </p:txBody>
      </p:sp>
    </p:spTree>
    <p:extLst>
      <p:ext uri="{BB962C8B-B14F-4D97-AF65-F5344CB8AC3E}">
        <p14:creationId xmlns:p14="http://schemas.microsoft.com/office/powerpoint/2010/main" val="103634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051A67E-12C0-46A9-9341-1401813E9762}" type="slidenum">
              <a:rPr lang="es-MX" smtClean="0"/>
              <a:t>8</a:t>
            </a:fld>
            <a:endParaRPr lang="es-MX"/>
          </a:p>
        </p:txBody>
      </p:sp>
    </p:spTree>
    <p:extLst>
      <p:ext uri="{BB962C8B-B14F-4D97-AF65-F5344CB8AC3E}">
        <p14:creationId xmlns:p14="http://schemas.microsoft.com/office/powerpoint/2010/main" val="402802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051A67E-12C0-46A9-9341-1401813E9762}" type="slidenum">
              <a:rPr lang="es-MX" smtClean="0"/>
              <a:t>10</a:t>
            </a:fld>
            <a:endParaRPr lang="es-MX"/>
          </a:p>
        </p:txBody>
      </p:sp>
    </p:spTree>
    <p:extLst>
      <p:ext uri="{BB962C8B-B14F-4D97-AF65-F5344CB8AC3E}">
        <p14:creationId xmlns:p14="http://schemas.microsoft.com/office/powerpoint/2010/main" val="177014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3D9CC85A-C194-4AFA-9C5B-EB6F68A21260}" type="datetimeFigureOut">
              <a:rPr lang="es-MX" smtClean="0"/>
              <a:pPr>
                <a:defRPr/>
              </a:pPr>
              <a:t>13/02/2015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B8523213-45CD-4B1B-9C15-EE84610A46EC}"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fld id="{24662EAA-F448-4AF2-8EBE-17AD20997B2C}" type="datetimeFigureOut">
              <a:rPr lang="es-MX" smtClean="0"/>
              <a:pPr>
                <a:defRPr/>
              </a:pPr>
              <a:t>13/02/2015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5E306514-72A5-4736-88EE-9A7774A265B9}"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65F145C0-3080-4B4B-8DEB-41CD419EDF23}" type="datetimeFigureOut">
              <a:rPr lang="es-MX" smtClean="0"/>
              <a:pPr>
                <a:defRPr/>
              </a:pPr>
              <a:t>13/02/2015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965480ED-CF2E-4692-AEA4-31CBAF69F5E2}" type="slidenum">
              <a:rPr lang="es-MX" smtClean="0"/>
              <a:pPr>
                <a:defRPr/>
              </a:pPr>
              <a:t>‹Nº›</a:t>
            </a:fld>
            <a:endParaRPr lang="es-MX"/>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fld id="{6A665C54-6522-40EA-954C-B267AB583DA5}" type="datetimeFigureOut">
              <a:rPr lang="es-MX" smtClean="0"/>
              <a:pPr>
                <a:defRPr/>
              </a:pPr>
              <a:t>13/02/2015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A89797CE-89F7-4512-A016-A269CAF0C845}" type="slidenum">
              <a:rPr lang="es-MX" smtClean="0"/>
              <a:pPr>
                <a:defRPr/>
              </a:pPr>
              <a:t>‹Nº›</a:t>
            </a:fld>
            <a:endParaRPr lang="es-MX"/>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D47F75D6-B48D-417F-A99A-3BA02AC00EDB}" type="datetimeFigureOut">
              <a:rPr lang="es-MX" smtClean="0"/>
              <a:pPr>
                <a:defRPr/>
              </a:pPr>
              <a:t>13/02/2015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895E0724-D0DD-4D72-A5CA-B9790E18A58E}"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pPr>
              <a:defRPr/>
            </a:pPr>
            <a:fld id="{3D7D5C24-1380-4C96-AFC2-D5A1F78D9CB4}" type="datetimeFigureOut">
              <a:rPr lang="es-MX" smtClean="0"/>
              <a:pPr>
                <a:defRPr/>
              </a:pPr>
              <a:t>13/02/2015</a:t>
            </a:fld>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pPr>
              <a:defRPr/>
            </a:pPr>
            <a:fld id="{D447EF93-A516-4F0B-AE8D-E668E094C413}" type="slidenum">
              <a:rPr lang="es-MX" smtClean="0"/>
              <a:pPr>
                <a:defRPr/>
              </a:pPr>
              <a:t>‹Nº›</a:t>
            </a:fld>
            <a:endParaRPr lang="es-MX"/>
          </a:p>
        </p:txBody>
      </p:sp>
      <p:sp>
        <p:nvSpPr>
          <p:cNvPr id="9" name="Content Placeholder 8"/>
          <p:cNvSpPr>
            <a:spLocks noGrp="1"/>
          </p:cNvSpPr>
          <p:nvPr>
            <p:ph sz="quarter" idx="13"/>
          </p:nvPr>
        </p:nvSpPr>
        <p:spPr>
          <a:xfrm>
            <a:off x="902207" y="2679192"/>
            <a:ext cx="5096256"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fld id="{AD45975F-B955-424E-BC81-680FE1713B46}" type="datetimeFigureOut">
              <a:rPr lang="es-MX" smtClean="0"/>
              <a:pPr>
                <a:defRPr/>
              </a:pPr>
              <a:t>13/02/2015</a:t>
            </a:fld>
            <a:endParaRPr lang="es-MX"/>
          </a:p>
        </p:txBody>
      </p:sp>
      <p:sp>
        <p:nvSpPr>
          <p:cNvPr id="8" name="Footer Placeholder 7"/>
          <p:cNvSpPr>
            <a:spLocks noGrp="1"/>
          </p:cNvSpPr>
          <p:nvPr>
            <p:ph type="ftr" sz="quarter" idx="11"/>
          </p:nvPr>
        </p:nvSpPr>
        <p:spPr/>
        <p:txBody>
          <a:bodyPr/>
          <a:lstStyle/>
          <a:p>
            <a:pPr>
              <a:defRPr/>
            </a:pPr>
            <a:endParaRPr lang="es-MX"/>
          </a:p>
        </p:txBody>
      </p:sp>
      <p:sp>
        <p:nvSpPr>
          <p:cNvPr id="9" name="Slide Number Placeholder 8"/>
          <p:cNvSpPr>
            <a:spLocks noGrp="1"/>
          </p:cNvSpPr>
          <p:nvPr>
            <p:ph type="sldNum" sz="quarter" idx="12"/>
          </p:nvPr>
        </p:nvSpPr>
        <p:spPr/>
        <p:txBody>
          <a:bodyPr/>
          <a:lstStyle/>
          <a:p>
            <a:pPr>
              <a:defRPr/>
            </a:pPr>
            <a:fld id="{06340550-035E-401F-A6F5-8C4CEFF118FA}"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pPr>
              <a:defRPr/>
            </a:pPr>
            <a:fld id="{53950A9E-E859-47C1-9BDA-8305E15BA172}" type="datetimeFigureOut">
              <a:rPr lang="es-MX" smtClean="0"/>
              <a:pPr>
                <a:defRPr/>
              </a:pPr>
              <a:t>13/02/2015</a:t>
            </a:fld>
            <a:endParaRPr lang="es-MX"/>
          </a:p>
        </p:txBody>
      </p:sp>
      <p:sp>
        <p:nvSpPr>
          <p:cNvPr id="4" name="Footer Placeholder 3"/>
          <p:cNvSpPr>
            <a:spLocks noGrp="1"/>
          </p:cNvSpPr>
          <p:nvPr>
            <p:ph type="ftr" sz="quarter" idx="11"/>
          </p:nvPr>
        </p:nvSpPr>
        <p:spPr/>
        <p:txBody>
          <a:bodyPr/>
          <a:lstStyle/>
          <a:p>
            <a:pPr>
              <a:defRPr/>
            </a:pPr>
            <a:endParaRPr lang="es-MX"/>
          </a:p>
        </p:txBody>
      </p:sp>
      <p:sp>
        <p:nvSpPr>
          <p:cNvPr id="5" name="Slide Number Placeholder 4"/>
          <p:cNvSpPr>
            <a:spLocks noGrp="1"/>
          </p:cNvSpPr>
          <p:nvPr>
            <p:ph type="sldNum" sz="quarter" idx="12"/>
          </p:nvPr>
        </p:nvSpPr>
        <p:spPr/>
        <p:txBody>
          <a:bodyPr/>
          <a:lstStyle/>
          <a:p>
            <a:pPr>
              <a:defRPr/>
            </a:pPr>
            <a:fld id="{5C5610EC-3C5B-4643-81C8-35C2567F0287}" type="slidenum">
              <a:rPr lang="es-MX" smtClean="0"/>
              <a:pPr>
                <a:defRPr/>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a:defRPr/>
            </a:pPr>
            <a:fld id="{B5ABA69C-7BFF-4414-9C52-37682B01E656}" type="datetimeFigureOut">
              <a:rPr lang="es-MX" smtClean="0"/>
              <a:pPr>
                <a:defRPr/>
              </a:pPr>
              <a:t>13/02/2015</a:t>
            </a:fld>
            <a:endParaRPr lang="es-MX"/>
          </a:p>
        </p:txBody>
      </p:sp>
      <p:sp>
        <p:nvSpPr>
          <p:cNvPr id="3" name="Footer Placeholder 2"/>
          <p:cNvSpPr>
            <a:spLocks noGrp="1"/>
          </p:cNvSpPr>
          <p:nvPr>
            <p:ph type="ftr" sz="quarter" idx="11"/>
          </p:nvPr>
        </p:nvSpPr>
        <p:spPr/>
        <p:txBody>
          <a:bodyPr/>
          <a:lstStyle/>
          <a:p>
            <a:pPr>
              <a:defRPr/>
            </a:pPr>
            <a:endParaRPr lang="es-MX"/>
          </a:p>
        </p:txBody>
      </p:sp>
      <p:sp>
        <p:nvSpPr>
          <p:cNvPr id="4" name="Slide Number Placeholder 3"/>
          <p:cNvSpPr>
            <a:spLocks noGrp="1"/>
          </p:cNvSpPr>
          <p:nvPr>
            <p:ph type="sldNum" sz="quarter" idx="12"/>
          </p:nvPr>
        </p:nvSpPr>
        <p:spPr/>
        <p:txBody>
          <a:bodyPr/>
          <a:lstStyle/>
          <a:p>
            <a:pPr>
              <a:defRPr/>
            </a:pPr>
            <a:fld id="{7FBCA097-FD5D-4975-BACF-93EA58F4F212}"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fld id="{40FDC6BC-1870-4F45-A0DB-02E4ADAD75C9}" type="datetimeFigureOut">
              <a:rPr lang="es-MX" smtClean="0"/>
              <a:pPr>
                <a:defRPr/>
              </a:pPr>
              <a:t>13/02/2015</a:t>
            </a:fld>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pPr>
              <a:defRPr/>
            </a:pPr>
            <a:fld id="{83139B4A-52B6-4977-8741-FCDC05E004B9}" type="slidenum">
              <a:rPr lang="es-MX" smtClean="0"/>
              <a:pPr>
                <a:defRPr/>
              </a:pPr>
              <a:t>‹Nº›</a:t>
            </a:fld>
            <a:endParaRPr lang="es-MX"/>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fld id="{3926F2A6-4C38-4475-8069-6D1CC72ACBFD}" type="datetimeFigureOut">
              <a:rPr lang="es-MX" smtClean="0"/>
              <a:pPr>
                <a:defRPr/>
              </a:pPr>
              <a:t>13/02/2015</a:t>
            </a:fld>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pPr>
              <a:defRPr/>
            </a:pPr>
            <a:fld id="{BE8B7332-7A65-46D0-BB9A-9C0DBDBA9AE3}" type="slidenum">
              <a:rPr lang="es-MX" smtClean="0"/>
              <a:pPr>
                <a:defRPr/>
              </a:pPr>
              <a:t>‹Nº›</a:t>
            </a:fld>
            <a:endParaRPr lang="es-MX"/>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pPr>
              <a:defRPr/>
            </a:pPr>
            <a:fld id="{53950A9E-E859-47C1-9BDA-8305E15BA172}" type="datetimeFigureOut">
              <a:rPr lang="es-MX" smtClean="0"/>
              <a:pPr>
                <a:defRPr/>
              </a:pPr>
              <a:t>13/02/2015</a:t>
            </a:fld>
            <a:endParaRPr lang="es-MX"/>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s-MX"/>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pPr>
              <a:defRPr/>
            </a:pPr>
            <a:fld id="{5C5610EC-3C5B-4643-81C8-35C2567F0287}" type="slidenum">
              <a:rPr lang="es-MX" smtClean="0"/>
              <a:pPr>
                <a:defRPr/>
              </a:pPr>
              <a:t>‹Nº›</a:t>
            </a:fld>
            <a:endParaRPr lang="es-MX"/>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ADOO	</a:t>
            </a:r>
            <a:endParaRPr lang="es-MX" dirty="0"/>
          </a:p>
        </p:txBody>
      </p:sp>
      <p:sp>
        <p:nvSpPr>
          <p:cNvPr id="3" name="2 Subtítulo"/>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1867512391"/>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3"/>
          <a:stretch>
            <a:fillRect/>
          </a:stretch>
        </p:blipFill>
        <p:spPr>
          <a:xfrm>
            <a:off x="687454" y="1172744"/>
            <a:ext cx="8559878" cy="5360987"/>
          </a:xfrm>
          <a:prstGeom prst="rect">
            <a:avLst/>
          </a:prstGeom>
        </p:spPr>
      </p:pic>
      <p:sp>
        <p:nvSpPr>
          <p:cNvPr id="6" name="Rectángulo 5"/>
          <p:cNvSpPr/>
          <p:nvPr/>
        </p:nvSpPr>
        <p:spPr>
          <a:xfrm>
            <a:off x="1145869" y="587399"/>
            <a:ext cx="6035627" cy="369332"/>
          </a:xfrm>
          <a:prstGeom prst="rect">
            <a:avLst/>
          </a:prstGeom>
        </p:spPr>
        <p:txBody>
          <a:bodyPr wrap="none">
            <a:spAutoFit/>
          </a:bodyPr>
          <a:lstStyle/>
          <a:p>
            <a:r>
              <a:rPr lang="es-MX" dirty="0"/>
              <a:t>Modelado de ejecutable, librerías, tablas y documentos.</a:t>
            </a:r>
          </a:p>
        </p:txBody>
      </p:sp>
    </p:spTree>
    <p:extLst>
      <p:ext uri="{BB962C8B-B14F-4D97-AF65-F5344CB8AC3E}">
        <p14:creationId xmlns:p14="http://schemas.microsoft.com/office/powerpoint/2010/main" val="374678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upload.wikimedia.org/wikipedia/commons/b/b0/Composite_Structure_Diagram.png"/>
          <p:cNvPicPr>
            <a:picLocks noGrp="1" noChangeAspect="1" noChangeArrowheads="1"/>
          </p:cNvPicPr>
          <p:nvPr>
            <p:ph idx="1"/>
          </p:nvPr>
        </p:nvPicPr>
        <p:blipFill>
          <a:blip r:embed="rId2"/>
          <a:srcRect/>
          <a:stretch>
            <a:fillRect/>
          </a:stretch>
        </p:blipFill>
        <p:spPr>
          <a:xfrm>
            <a:off x="677863" y="2268538"/>
            <a:ext cx="9075737" cy="2781300"/>
          </a:xfrm>
        </p:spPr>
      </p:pic>
      <p:sp>
        <p:nvSpPr>
          <p:cNvPr id="48129" name="Título 1"/>
          <p:cNvSpPr>
            <a:spLocks noGrp="1"/>
          </p:cNvSpPr>
          <p:nvPr>
            <p:ph type="title"/>
          </p:nvPr>
        </p:nvSpPr>
        <p:spPr/>
        <p:txBody>
          <a:bodyPr/>
          <a:lstStyle/>
          <a:p>
            <a:r>
              <a:rPr lang="es-MX" smtClean="0"/>
              <a:t>Diagrama de estructura compuesta </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lvl="0"/>
            <a:r>
              <a:rPr lang="es-ES" dirty="0">
                <a:solidFill>
                  <a:srgbClr val="414141"/>
                </a:solidFill>
              </a:rPr>
              <a:t>Un diagrama de estados es un diagrama utilizado para identificar cada una de las rutas o caminos que puede tomar un flujo de información luego de ejecutarse cada proceso.</a:t>
            </a:r>
          </a:p>
          <a:p>
            <a:pPr marL="0" indent="0">
              <a:buNone/>
            </a:pPr>
            <a:endParaRPr lang="es-AR" dirty="0"/>
          </a:p>
        </p:txBody>
      </p:sp>
      <p:sp>
        <p:nvSpPr>
          <p:cNvPr id="3" name="2 Título"/>
          <p:cNvSpPr>
            <a:spLocks noGrp="1"/>
          </p:cNvSpPr>
          <p:nvPr>
            <p:ph type="title"/>
          </p:nvPr>
        </p:nvSpPr>
        <p:spPr/>
        <p:txBody>
          <a:bodyPr/>
          <a:lstStyle/>
          <a:p>
            <a:r>
              <a:rPr lang="es-AR" dirty="0">
                <a:solidFill>
                  <a:srgbClr val="D93E2B"/>
                </a:solidFill>
              </a:rPr>
              <a:t>Diagramas de estados</a:t>
            </a:r>
            <a:endParaRPr lang="es-AR" dirty="0"/>
          </a:p>
        </p:txBody>
      </p:sp>
    </p:spTree>
    <p:extLst>
      <p:ext uri="{BB962C8B-B14F-4D97-AF65-F5344CB8AC3E}">
        <p14:creationId xmlns:p14="http://schemas.microsoft.com/office/powerpoint/2010/main" val="46819623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lvl="0">
              <a:defRPr sz="1800">
                <a:solidFill>
                  <a:srgbClr val="000000"/>
                </a:solidFill>
              </a:defRPr>
            </a:pPr>
            <a:r>
              <a:rPr lang="es-ES" dirty="0">
                <a:solidFill>
                  <a:srgbClr val="414141"/>
                </a:solidFill>
              </a:rPr>
              <a:t>Permite identificar bajo qué argumentos se ejecuta cada uno de los procesos y en qué momento podrían tener una variación.</a:t>
            </a:r>
          </a:p>
          <a:p>
            <a:pPr lvl="0">
              <a:defRPr sz="1800">
                <a:solidFill>
                  <a:srgbClr val="000000"/>
                </a:solidFill>
              </a:defRPr>
            </a:pPr>
            <a:r>
              <a:rPr lang="es-ES" dirty="0">
                <a:solidFill>
                  <a:srgbClr val="414141"/>
                </a:solidFill>
              </a:rPr>
              <a:t>El diagrama de estados permite visualizar de una forma secuencial la ejecución de cada uno de los procesos.</a:t>
            </a:r>
          </a:p>
          <a:p>
            <a:pPr marL="0" indent="0">
              <a:buNone/>
            </a:pPr>
            <a:endParaRPr lang="es-AR" dirty="0"/>
          </a:p>
        </p:txBody>
      </p:sp>
      <p:sp>
        <p:nvSpPr>
          <p:cNvPr id="3" name="2 Título"/>
          <p:cNvSpPr>
            <a:spLocks noGrp="1"/>
          </p:cNvSpPr>
          <p:nvPr>
            <p:ph type="title"/>
          </p:nvPr>
        </p:nvSpPr>
        <p:spPr/>
        <p:txBody>
          <a:bodyPr/>
          <a:lstStyle/>
          <a:p>
            <a:r>
              <a:rPr lang="es-AR" dirty="0">
                <a:solidFill>
                  <a:srgbClr val="D93E2B"/>
                </a:solidFill>
              </a:rPr>
              <a:t>Diagramas de estados</a:t>
            </a:r>
            <a:endParaRPr lang="es-AR" dirty="0"/>
          </a:p>
        </p:txBody>
      </p:sp>
    </p:spTree>
    <p:extLst>
      <p:ext uri="{BB962C8B-B14F-4D97-AF65-F5344CB8AC3E}">
        <p14:creationId xmlns:p14="http://schemas.microsoft.com/office/powerpoint/2010/main" val="309142522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creen Shot 2015-01-25 at 10.59.39 PM.png"/>
          <p:cNvPicPr>
            <a:picLocks noGrp="1"/>
          </p:cNvPicPr>
          <p:nvPr>
            <p:ph idx="1"/>
          </p:nvPr>
        </p:nvPicPr>
        <p:blipFill>
          <a:blip r:embed="rId2">
            <a:extLst/>
          </a:blip>
          <a:stretch>
            <a:fillRect/>
          </a:stretch>
        </p:blipFill>
        <p:spPr>
          <a:xfrm>
            <a:off x="3951178" y="970829"/>
            <a:ext cx="4361549" cy="4986625"/>
          </a:xfrm>
          <a:prstGeom prst="rect">
            <a:avLst/>
          </a:prstGeom>
          <a:ln w="12700">
            <a:miter lim="400000"/>
          </a:ln>
        </p:spPr>
      </p:pic>
    </p:spTree>
    <p:extLst>
      <p:ext uri="{BB962C8B-B14F-4D97-AF65-F5344CB8AC3E}">
        <p14:creationId xmlns:p14="http://schemas.microsoft.com/office/powerpoint/2010/main" val="359643149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240354" indent="-240354">
              <a:defRPr sz="1800">
                <a:solidFill>
                  <a:srgbClr val="000000"/>
                </a:solidFill>
              </a:defRPr>
            </a:pPr>
            <a:r>
              <a:rPr lang="es-ES" dirty="0">
                <a:solidFill>
                  <a:srgbClr val="414141"/>
                </a:solidFill>
              </a:rPr>
              <a:t>Los diagramas de estado describen gráficamente los eventos y los estados de los objetos. Los diagramas de estado son útiles, entre otras cosas, para indicar los eventos del sistema en los casos de uso.</a:t>
            </a:r>
          </a:p>
          <a:p>
            <a:pPr marL="240354" indent="-240354">
              <a:defRPr sz="1800">
                <a:solidFill>
                  <a:srgbClr val="000000"/>
                </a:solidFill>
              </a:defRPr>
            </a:pPr>
            <a:r>
              <a:rPr lang="es-ES" dirty="0">
                <a:solidFill>
                  <a:srgbClr val="414141"/>
                </a:solidFill>
              </a:rPr>
              <a:t>Un evento es un acontecimiento importante a tomar en cuenta para el sistema. Un estado es la condición de un objeto en un momento determinado: el tiempo que transcurre entre eventos. </a:t>
            </a:r>
            <a:r>
              <a:rPr lang="es-ES" dirty="0" err="1">
                <a:solidFill>
                  <a:srgbClr val="414141"/>
                </a:solidFill>
              </a:rPr>
              <a:t>Unatr</a:t>
            </a:r>
            <a:r>
              <a:rPr lang="es-ES" dirty="0">
                <a:solidFill>
                  <a:srgbClr val="414141"/>
                </a:solidFill>
              </a:rPr>
              <a:t> </a:t>
            </a:r>
            <a:r>
              <a:rPr lang="es-ES" dirty="0" err="1">
                <a:solidFill>
                  <a:srgbClr val="414141"/>
                </a:solidFill>
              </a:rPr>
              <a:t>ans</a:t>
            </a:r>
            <a:r>
              <a:rPr lang="es-ES" dirty="0">
                <a:solidFill>
                  <a:srgbClr val="414141"/>
                </a:solidFill>
              </a:rPr>
              <a:t> </a:t>
            </a:r>
            <a:r>
              <a:rPr lang="es-ES" dirty="0" err="1">
                <a:solidFill>
                  <a:srgbClr val="414141"/>
                </a:solidFill>
              </a:rPr>
              <a:t>ición</a:t>
            </a:r>
            <a:r>
              <a:rPr lang="es-ES" dirty="0">
                <a:solidFill>
                  <a:srgbClr val="414141"/>
                </a:solidFill>
              </a:rPr>
              <a:t> es una relación entre dos estados, e indica que, cuando ocurre un evento, el objeto pasa del estado anterior al siguiente.</a:t>
            </a:r>
          </a:p>
          <a:p>
            <a:pPr marL="240354" indent="-240354">
              <a:defRPr sz="1800">
                <a:solidFill>
                  <a:srgbClr val="000000"/>
                </a:solidFill>
              </a:defRPr>
            </a:pPr>
            <a:r>
              <a:rPr lang="es-ES" dirty="0">
                <a:solidFill>
                  <a:srgbClr val="414141"/>
                </a:solidFill>
              </a:rPr>
              <a:t>En UML, los estados se representan mediante óvalos. Las transiciones se representan mediante flechas con el nombre del evento respectivo. Se acostumbra poner un estado inicial</a:t>
            </a:r>
          </a:p>
          <a:p>
            <a:endParaRPr lang="es-AR" dirty="0"/>
          </a:p>
        </p:txBody>
      </p:sp>
      <p:sp>
        <p:nvSpPr>
          <p:cNvPr id="3" name="2 Título"/>
          <p:cNvSpPr>
            <a:spLocks noGrp="1"/>
          </p:cNvSpPr>
          <p:nvPr>
            <p:ph type="title"/>
          </p:nvPr>
        </p:nvSpPr>
        <p:spPr/>
        <p:txBody>
          <a:bodyPr/>
          <a:lstStyle/>
          <a:p>
            <a:r>
              <a:rPr lang="es-AR" dirty="0">
                <a:solidFill>
                  <a:srgbClr val="D93E2B"/>
                </a:solidFill>
              </a:rPr>
              <a:t>Diagramas de estados</a:t>
            </a:r>
            <a:endParaRPr lang="es-AR" dirty="0"/>
          </a:p>
        </p:txBody>
      </p:sp>
    </p:spTree>
    <p:extLst>
      <p:ext uri="{BB962C8B-B14F-4D97-AF65-F5344CB8AC3E}">
        <p14:creationId xmlns:p14="http://schemas.microsoft.com/office/powerpoint/2010/main" val="3684015569"/>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creen Shot 2015-01-25 at 10.59.05 PM.png"/>
          <p:cNvPicPr>
            <a:picLocks noGrp="1"/>
          </p:cNvPicPr>
          <p:nvPr>
            <p:ph idx="1"/>
          </p:nvPr>
        </p:nvPicPr>
        <p:blipFill>
          <a:blip r:embed="rId2">
            <a:extLst/>
          </a:blip>
          <a:stretch>
            <a:fillRect/>
          </a:stretch>
        </p:blipFill>
        <p:spPr>
          <a:xfrm>
            <a:off x="2611942" y="1095375"/>
            <a:ext cx="6933839" cy="4598844"/>
          </a:xfrm>
          <a:prstGeom prst="rect">
            <a:avLst/>
          </a:prstGeom>
          <a:ln w="12700">
            <a:miter lim="400000"/>
          </a:ln>
        </p:spPr>
      </p:pic>
    </p:spTree>
    <p:extLst>
      <p:ext uri="{BB962C8B-B14F-4D97-AF65-F5344CB8AC3E}">
        <p14:creationId xmlns:p14="http://schemas.microsoft.com/office/powerpoint/2010/main" val="1902682381"/>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Marcador de contenido 3"/>
          <p:cNvPicPr>
            <a:picLocks noGrp="1" noChangeAspect="1"/>
          </p:cNvPicPr>
          <p:nvPr>
            <p:ph idx="1"/>
          </p:nvPr>
        </p:nvPicPr>
        <p:blipFill>
          <a:blip r:embed="rId2"/>
          <a:srcRect/>
          <a:stretch>
            <a:fillRect/>
          </a:stretch>
        </p:blipFill>
        <p:spPr>
          <a:xfrm>
            <a:off x="1514475" y="1804988"/>
            <a:ext cx="5911850" cy="3881437"/>
          </a:xfrm>
        </p:spPr>
      </p:pic>
      <p:sp>
        <p:nvSpPr>
          <p:cNvPr id="49153" name="Título 1"/>
          <p:cNvSpPr>
            <a:spLocks noGrp="1"/>
          </p:cNvSpPr>
          <p:nvPr>
            <p:ph type="title"/>
          </p:nvPr>
        </p:nvSpPr>
        <p:spPr/>
        <p:txBody>
          <a:bodyPr/>
          <a:lstStyle/>
          <a:p>
            <a:r>
              <a:rPr lang="es-MX" smtClean="0"/>
              <a:t>Diagrama de paquetes</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Marcador de contenido 3" descr="C:\Users\Carlos\Desktop\Use Case Diagram 1.png"/>
          <p:cNvPicPr>
            <a:picLocks noGrp="1"/>
          </p:cNvPicPr>
          <p:nvPr>
            <p:ph idx="1"/>
          </p:nvPr>
        </p:nvPicPr>
        <p:blipFill>
          <a:blip r:embed="rId2"/>
          <a:stretch>
            <a:fillRect/>
          </a:stretch>
        </p:blipFill>
        <p:spPr>
          <a:xfrm>
            <a:off x="2386207" y="2674938"/>
            <a:ext cx="7430698" cy="3451225"/>
          </a:xfrm>
        </p:spPr>
      </p:pic>
      <p:sp>
        <p:nvSpPr>
          <p:cNvPr id="50177" name="Título 1"/>
          <p:cNvSpPr>
            <a:spLocks noGrp="1"/>
          </p:cNvSpPr>
          <p:nvPr>
            <p:ph type="title"/>
          </p:nvPr>
        </p:nvSpPr>
        <p:spPr/>
        <p:txBody>
          <a:bodyPr/>
          <a:lstStyle/>
          <a:p>
            <a:r>
              <a:rPr lang="es-MX" smtClean="0"/>
              <a:t>Diagrama de casos de uso</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Marcador de contenido 3" descr="C:\Users\Carlos\Desktop\ActivityDiagram1.jpg"/>
          <p:cNvPicPr>
            <a:picLocks noGrp="1"/>
          </p:cNvPicPr>
          <p:nvPr>
            <p:ph idx="1"/>
          </p:nvPr>
        </p:nvPicPr>
        <p:blipFill>
          <a:blip r:embed="rId2"/>
          <a:stretch>
            <a:fillRect/>
          </a:stretch>
        </p:blipFill>
        <p:spPr>
          <a:xfrm>
            <a:off x="3723197" y="2674938"/>
            <a:ext cx="4756718" cy="3451225"/>
          </a:xfrm>
        </p:spPr>
      </p:pic>
      <p:sp>
        <p:nvSpPr>
          <p:cNvPr id="51201" name="Título 1"/>
          <p:cNvSpPr>
            <a:spLocks noGrp="1"/>
          </p:cNvSpPr>
          <p:nvPr>
            <p:ph type="title"/>
          </p:nvPr>
        </p:nvSpPr>
        <p:spPr/>
        <p:txBody>
          <a:bodyPr/>
          <a:lstStyle/>
          <a:p>
            <a:r>
              <a:rPr lang="es-MX" smtClean="0"/>
              <a:t>Diagrama de actividades</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MX" dirty="0"/>
              <a:t>Los Casos de Uso son una técnica de captura de requisitos que fuerza a pensar en términos de importancia para el usuario y no sólo en términos de funciones que seria bueno contemplar. Se define un Caso de Uso como un fragmento de funcionalidad del sistema que proporciona al usuario un valor añadido. Los Casos de Uso representan los requisitos funcionales del sistema.</a:t>
            </a:r>
          </a:p>
        </p:txBody>
      </p:sp>
      <p:sp>
        <p:nvSpPr>
          <p:cNvPr id="2" name="1 Título"/>
          <p:cNvSpPr>
            <a:spLocks noGrp="1"/>
          </p:cNvSpPr>
          <p:nvPr>
            <p:ph type="title"/>
          </p:nvPr>
        </p:nvSpPr>
        <p:spPr/>
        <p:txBody>
          <a:bodyPr>
            <a:normAutofit/>
          </a:bodyPr>
          <a:lstStyle/>
          <a:p>
            <a:r>
              <a:rPr lang="es-MX" dirty="0" smtClean="0"/>
              <a:t>CASOS DE USO </a:t>
            </a:r>
            <a:endParaRPr lang="es-MX" dirty="0"/>
          </a:p>
        </p:txBody>
      </p:sp>
    </p:spTree>
    <p:extLst>
      <p:ext uri="{BB962C8B-B14F-4D97-AF65-F5344CB8AC3E}">
        <p14:creationId xmlns:p14="http://schemas.microsoft.com/office/powerpoint/2010/main" val="3070591281"/>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Marcador de contenido 3"/>
          <p:cNvPicPr>
            <a:picLocks noGrp="1" noChangeAspect="1"/>
          </p:cNvPicPr>
          <p:nvPr>
            <p:ph idx="1"/>
          </p:nvPr>
        </p:nvPicPr>
        <p:blipFill>
          <a:blip r:embed="rId2"/>
          <a:srcRect/>
          <a:stretch>
            <a:fillRect/>
          </a:stretch>
        </p:blipFill>
        <p:spPr>
          <a:xfrm>
            <a:off x="677863" y="1763713"/>
            <a:ext cx="8121650" cy="3517900"/>
          </a:xfrm>
        </p:spPr>
      </p:pic>
      <p:sp>
        <p:nvSpPr>
          <p:cNvPr id="52225" name="Título 1"/>
          <p:cNvSpPr>
            <a:spLocks noGrp="1"/>
          </p:cNvSpPr>
          <p:nvPr>
            <p:ph type="title"/>
          </p:nvPr>
        </p:nvSpPr>
        <p:spPr/>
        <p:txBody>
          <a:bodyPr/>
          <a:lstStyle/>
          <a:p>
            <a:r>
              <a:rPr lang="es-MX" smtClean="0"/>
              <a:t>Diagrama de Tiempo</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MX" dirty="0" smtClean="0"/>
              <a:t>Muestra interacciones entre un conjunto de objetos en forma temporal.</a:t>
            </a:r>
          </a:p>
          <a:p>
            <a:r>
              <a:rPr lang="es-MX" dirty="0" smtClean="0"/>
              <a:t>Cada diagrama representa las interacciones de los objetos para un caso de uso.</a:t>
            </a:r>
          </a:p>
          <a:p>
            <a:pPr marL="0" indent="0">
              <a:buNone/>
            </a:pPr>
            <a:r>
              <a:rPr lang="es-MX" dirty="0" smtClean="0"/>
              <a:t>Notación:</a:t>
            </a:r>
          </a:p>
          <a:p>
            <a:r>
              <a:rPr lang="es-MX" dirty="0" smtClean="0"/>
              <a:t>Objetos: Su existencia se muestra como una línea vertical desprendida de un rectángulo con dos puntos seguido del nombre del objeto .</a:t>
            </a:r>
          </a:p>
          <a:p>
            <a:r>
              <a:rPr lang="es-MX" dirty="0" smtClean="0"/>
              <a:t>Actor: Similar al objeto pero con el símbolo del actor sobre el rectángulo.</a:t>
            </a:r>
          </a:p>
          <a:p>
            <a:r>
              <a:rPr lang="es-MX" dirty="0" smtClean="0"/>
              <a:t>Mensajes: Líneas horizontales etiquetadas con el nombre del mensaje y sus valores de argumento.</a:t>
            </a:r>
          </a:p>
          <a:p>
            <a:r>
              <a:rPr lang="es-MX" dirty="0" smtClean="0"/>
              <a:t>Tiempo de activación de objeto: Rectángulos delgados.</a:t>
            </a:r>
          </a:p>
          <a:p>
            <a:r>
              <a:rPr lang="es-MX" dirty="0" smtClean="0"/>
              <a:t>Destrucción de objetos: Una X</a:t>
            </a:r>
          </a:p>
          <a:p>
            <a:r>
              <a:rPr lang="es-MX" dirty="0" smtClean="0"/>
              <a:t>Iteraciones: Rectángulos grandes que encierran un grupo de mensajes.</a:t>
            </a:r>
            <a:endParaRPr lang="es-MX" dirty="0"/>
          </a:p>
        </p:txBody>
      </p:sp>
      <p:sp>
        <p:nvSpPr>
          <p:cNvPr id="2" name="Título 1"/>
          <p:cNvSpPr>
            <a:spLocks noGrp="1"/>
          </p:cNvSpPr>
          <p:nvPr>
            <p:ph type="title"/>
          </p:nvPr>
        </p:nvSpPr>
        <p:spPr/>
        <p:txBody>
          <a:bodyPr/>
          <a:lstStyle/>
          <a:p>
            <a:r>
              <a:rPr lang="es-MX" dirty="0" smtClean="0"/>
              <a:t>Diagrama de secuencias</a:t>
            </a:r>
            <a:endParaRPr lang="es-MX" dirty="0"/>
          </a:p>
        </p:txBody>
      </p:sp>
    </p:spTree>
    <p:extLst>
      <p:ext uri="{BB962C8B-B14F-4D97-AF65-F5344CB8AC3E}">
        <p14:creationId xmlns:p14="http://schemas.microsoft.com/office/powerpoint/2010/main" val="6743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02325" y="972675"/>
            <a:ext cx="10322167" cy="4668852"/>
          </a:xfrm>
          <a:prstGeom prst="rect">
            <a:avLst/>
          </a:prstGeom>
        </p:spPr>
      </p:pic>
    </p:spTree>
    <p:extLst>
      <p:ext uri="{BB962C8B-B14F-4D97-AF65-F5344CB8AC3E}">
        <p14:creationId xmlns:p14="http://schemas.microsoft.com/office/powerpoint/2010/main" val="382678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05709" y="642691"/>
            <a:ext cx="8528537" cy="5585064"/>
          </a:xfrm>
          <a:prstGeom prst="rect">
            <a:avLst/>
          </a:prstGeom>
        </p:spPr>
      </p:pic>
    </p:spTree>
    <p:extLst>
      <p:ext uri="{BB962C8B-B14F-4D97-AF65-F5344CB8AC3E}">
        <p14:creationId xmlns:p14="http://schemas.microsoft.com/office/powerpoint/2010/main" val="395813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l="12250" t="37761" r="15126" b="9701"/>
          <a:stretch>
            <a:fillRect/>
          </a:stretch>
        </p:blipFill>
        <p:spPr bwMode="auto">
          <a:xfrm>
            <a:off x="719404" y="2132856"/>
            <a:ext cx="10957217" cy="3168352"/>
          </a:xfrm>
          <a:prstGeom prst="rect">
            <a:avLst/>
          </a:prstGeom>
          <a:noFill/>
          <a:ln w="9525">
            <a:noFill/>
            <a:miter lim="800000"/>
            <a:headEnd/>
            <a:tailEnd/>
          </a:ln>
        </p:spPr>
      </p:pic>
      <p:sp>
        <p:nvSpPr>
          <p:cNvPr id="2" name="1 Título"/>
          <p:cNvSpPr>
            <a:spLocks noGrp="1"/>
          </p:cNvSpPr>
          <p:nvPr>
            <p:ph type="title"/>
          </p:nvPr>
        </p:nvSpPr>
        <p:spPr/>
        <p:txBody>
          <a:bodyPr/>
          <a:lstStyle/>
          <a:p>
            <a:endParaRPr lang="es-MX"/>
          </a:p>
        </p:txBody>
      </p:sp>
    </p:spTree>
    <p:extLst>
      <p:ext uri="{BB962C8B-B14F-4D97-AF65-F5344CB8AC3E}">
        <p14:creationId xmlns:p14="http://schemas.microsoft.com/office/powerpoint/2010/main" val="2451399145"/>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lstStyle/>
          <a:p>
            <a:pPr>
              <a:buNone/>
            </a:pPr>
            <a:r>
              <a:rPr lang="es-MX" dirty="0" smtClean="0"/>
              <a:t>El compartimento superior esta destinado al nombre de la clase.</a:t>
            </a:r>
          </a:p>
          <a:p>
            <a:pPr>
              <a:buNone/>
            </a:pPr>
            <a:r>
              <a:rPr lang="es-MX" dirty="0" smtClean="0"/>
              <a:t>El compartimento del medio muestra los atributos de la clase.</a:t>
            </a:r>
          </a:p>
          <a:p>
            <a:pPr>
              <a:buNone/>
            </a:pPr>
            <a:r>
              <a:rPr lang="es-MX" dirty="0" smtClean="0"/>
              <a:t>El compartimento inferior muestra las operaciones.</a:t>
            </a:r>
          </a:p>
          <a:p>
            <a:pPr>
              <a:buNone/>
            </a:pPr>
            <a:endParaRPr lang="es-MX" dirty="0" smtClean="0"/>
          </a:p>
          <a:p>
            <a:pPr>
              <a:buNone/>
            </a:pPr>
            <a:endParaRPr lang="es-MX" dirty="0" smtClean="0"/>
          </a:p>
        </p:txBody>
      </p:sp>
      <p:sp>
        <p:nvSpPr>
          <p:cNvPr id="2" name="1 Título"/>
          <p:cNvSpPr>
            <a:spLocks noGrp="1"/>
          </p:cNvSpPr>
          <p:nvPr>
            <p:ph type="title"/>
          </p:nvPr>
        </p:nvSpPr>
        <p:spPr/>
        <p:txBody>
          <a:bodyPr/>
          <a:lstStyle/>
          <a:p>
            <a:r>
              <a:rPr lang="es-MX" dirty="0" smtClean="0"/>
              <a:t>CLASES</a:t>
            </a:r>
            <a:endParaRPr lang="es-MX" dirty="0"/>
          </a:p>
        </p:txBody>
      </p:sp>
      <p:pic>
        <p:nvPicPr>
          <p:cNvPr id="9" name="Picture 2"/>
          <p:cNvPicPr>
            <a:picLocks noChangeAspect="1" noChangeArrowheads="1"/>
          </p:cNvPicPr>
          <p:nvPr/>
        </p:nvPicPr>
        <p:blipFill>
          <a:blip r:embed="rId2" cstate="print"/>
          <a:srcRect l="50987" t="54094" r="33807" b="28405"/>
          <a:stretch>
            <a:fillRect/>
          </a:stretch>
        </p:blipFill>
        <p:spPr bwMode="auto">
          <a:xfrm>
            <a:off x="5711958" y="4653136"/>
            <a:ext cx="1632181" cy="792088"/>
          </a:xfrm>
          <a:prstGeom prst="rect">
            <a:avLst/>
          </a:prstGeom>
          <a:noFill/>
          <a:ln w="9525">
            <a:noFill/>
            <a:miter lim="800000"/>
            <a:headEnd/>
            <a:tailEnd/>
          </a:ln>
        </p:spPr>
      </p:pic>
    </p:spTree>
    <p:extLst>
      <p:ext uri="{BB962C8B-B14F-4D97-AF65-F5344CB8AC3E}">
        <p14:creationId xmlns:p14="http://schemas.microsoft.com/office/powerpoint/2010/main" val="3527461174"/>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cstate="print"/>
          <a:srcRect l="4381" t="57908" r="64312" b="16636"/>
          <a:stretch>
            <a:fillRect/>
          </a:stretch>
        </p:blipFill>
        <p:spPr bwMode="auto">
          <a:xfrm>
            <a:off x="1103446" y="2276872"/>
            <a:ext cx="3360373" cy="1152128"/>
          </a:xfrm>
          <a:prstGeom prst="rect">
            <a:avLst/>
          </a:prstGeom>
          <a:noFill/>
          <a:ln w="9525">
            <a:noFill/>
            <a:miter lim="800000"/>
            <a:headEnd/>
            <a:tailEnd/>
          </a:ln>
        </p:spPr>
      </p:pic>
      <p:sp>
        <p:nvSpPr>
          <p:cNvPr id="2" name="1 Título"/>
          <p:cNvSpPr>
            <a:spLocks noGrp="1"/>
          </p:cNvSpPr>
          <p:nvPr>
            <p:ph type="title"/>
          </p:nvPr>
        </p:nvSpPr>
        <p:spPr/>
        <p:txBody>
          <a:bodyPr>
            <a:normAutofit/>
          </a:bodyPr>
          <a:lstStyle/>
          <a:p>
            <a:r>
              <a:rPr lang="es-MX" dirty="0" smtClean="0"/>
              <a:t>ATRIBUTOS Y OPERACIONES </a:t>
            </a:r>
            <a:endParaRPr lang="es-MX" dirty="0"/>
          </a:p>
        </p:txBody>
      </p:sp>
      <p:pic>
        <p:nvPicPr>
          <p:cNvPr id="7" name="Picture 2"/>
          <p:cNvPicPr>
            <a:picLocks noChangeAspect="1" noChangeArrowheads="1"/>
          </p:cNvPicPr>
          <p:nvPr/>
        </p:nvPicPr>
        <p:blipFill>
          <a:blip r:embed="rId2" cstate="print"/>
          <a:srcRect l="47317" t="40407" r="16009" b="19818"/>
          <a:stretch>
            <a:fillRect/>
          </a:stretch>
        </p:blipFill>
        <p:spPr bwMode="auto">
          <a:xfrm>
            <a:off x="6192011" y="2708920"/>
            <a:ext cx="3936437" cy="1800200"/>
          </a:xfrm>
          <a:prstGeom prst="rect">
            <a:avLst/>
          </a:prstGeom>
          <a:noFill/>
          <a:ln w="9525">
            <a:noFill/>
            <a:miter lim="800000"/>
            <a:headEnd/>
            <a:tailEnd/>
          </a:ln>
        </p:spPr>
      </p:pic>
    </p:spTree>
    <p:extLst>
      <p:ext uri="{BB962C8B-B14F-4D97-AF65-F5344CB8AC3E}">
        <p14:creationId xmlns:p14="http://schemas.microsoft.com/office/powerpoint/2010/main" val="153696644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Marcador de contenido 2"/>
          <p:cNvSpPr>
            <a:spLocks noGrp="1"/>
          </p:cNvSpPr>
          <p:nvPr>
            <p:ph idx="1"/>
          </p:nvPr>
        </p:nvSpPr>
        <p:spPr>
          <a:xfrm>
            <a:off x="677863" y="1201738"/>
            <a:ext cx="8596312" cy="4840287"/>
          </a:xfrm>
        </p:spPr>
        <p:txBody>
          <a:bodyPr/>
          <a:lstStyle/>
          <a:p>
            <a:r>
              <a:rPr lang="es-MX" smtClean="0"/>
              <a:t>Lenguaje Unificado de Modelado (UML, por sus siglas en inglés, Unified Modeling Language) es el lenguaje de modelado de sistemas de software más conocido y utilizado en la actualidad.</a:t>
            </a:r>
          </a:p>
          <a:p>
            <a:endParaRPr lang="es-MX" smtClean="0"/>
          </a:p>
          <a:p>
            <a:r>
              <a:rPr lang="es-MX" smtClean="0"/>
              <a:t>Es un lenguaje gráfico para visualizar, especificar, construir y documentar un sistema. UML ofrece un estándar para describir un "plano" del sistema (modelo), incluyendo aspectos conceptuales tales como procesos de negocio, funciones del sistema, y aspectos concretos como expresiones de lenguajes de programación, esquemas de bases de datos y compuestos reciclados.</a:t>
            </a:r>
          </a:p>
        </p:txBody>
      </p:sp>
      <p:sp>
        <p:nvSpPr>
          <p:cNvPr id="2" name="Título 1"/>
          <p:cNvSpPr>
            <a:spLocks noGrp="1"/>
          </p:cNvSpPr>
          <p:nvPr>
            <p:ph type="title"/>
          </p:nvPr>
        </p:nvSpPr>
        <p:spPr>
          <a:xfrm>
            <a:off x="677863" y="609600"/>
            <a:ext cx="8596312" cy="592138"/>
          </a:xfrm>
        </p:spPr>
        <p:txBody>
          <a:bodyPr rtlCol="0">
            <a:normAutofit fontScale="90000"/>
          </a:bodyPr>
          <a:lstStyle/>
          <a:p>
            <a:pPr fontAlgn="auto">
              <a:spcAft>
                <a:spcPts val="0"/>
              </a:spcAft>
              <a:defRPr/>
            </a:pPr>
            <a:r>
              <a:rPr lang="es-MX" dirty="0" err="1" smtClean="0"/>
              <a:t>UML</a:t>
            </a:r>
            <a:endParaRPr lang="es-MX" dirty="0"/>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3" y="609600"/>
            <a:ext cx="8596312" cy="728663"/>
          </a:xfrm>
        </p:spPr>
        <p:txBody>
          <a:bodyPr rtlCol="0">
            <a:normAutofit fontScale="90000"/>
          </a:bodyPr>
          <a:lstStyle/>
          <a:p>
            <a:pPr fontAlgn="auto">
              <a:spcAft>
                <a:spcPts val="0"/>
              </a:spcAft>
              <a:defRPr/>
            </a:pPr>
            <a:r>
              <a:rPr lang="es-MX" dirty="0"/>
              <a:t>Tipos de Diagramas de </a:t>
            </a:r>
            <a:r>
              <a:rPr lang="es-MX" dirty="0" err="1" smtClean="0"/>
              <a:t>UML</a:t>
            </a:r>
            <a:r>
              <a:rPr lang="es-MX" dirty="0"/>
              <a:t/>
            </a:r>
            <a:br>
              <a:rPr lang="es-MX" dirty="0"/>
            </a:br>
            <a:endParaRPr lang="es-MX" dirty="0"/>
          </a:p>
        </p:txBody>
      </p:sp>
      <p:sp>
        <p:nvSpPr>
          <p:cNvPr id="46082" name="Marcador de contenido 2"/>
          <p:cNvSpPr>
            <a:spLocks noGrp="1"/>
          </p:cNvSpPr>
          <p:nvPr>
            <p:ph sz="quarter" idx="13"/>
          </p:nvPr>
        </p:nvSpPr>
        <p:spPr>
          <a:xfrm>
            <a:off x="677863" y="1338263"/>
            <a:ext cx="4183062" cy="4703762"/>
          </a:xfrm>
        </p:spPr>
        <p:txBody>
          <a:bodyPr/>
          <a:lstStyle/>
          <a:p>
            <a:r>
              <a:rPr lang="es-MX" b="1" smtClean="0"/>
              <a:t>Estructura</a:t>
            </a:r>
            <a:endParaRPr lang="es-MX" smtClean="0">
              <a:solidFill>
                <a:schemeClr val="tx1"/>
              </a:solidFill>
            </a:endParaRPr>
          </a:p>
          <a:p>
            <a:pPr lvl="1"/>
            <a:r>
              <a:rPr lang="es-MX" smtClean="0">
                <a:solidFill>
                  <a:schemeClr val="tx1"/>
                </a:solidFill>
              </a:rPr>
              <a:t>Diagrama de clases</a:t>
            </a:r>
          </a:p>
          <a:p>
            <a:pPr lvl="1"/>
            <a:r>
              <a:rPr lang="es-MX" smtClean="0">
                <a:solidFill>
                  <a:schemeClr val="tx1"/>
                </a:solidFill>
              </a:rPr>
              <a:t>Diagrama de objetos</a:t>
            </a:r>
          </a:p>
          <a:p>
            <a:pPr lvl="1"/>
            <a:r>
              <a:rPr lang="es-MX" smtClean="0">
                <a:solidFill>
                  <a:schemeClr val="tx1"/>
                </a:solidFill>
              </a:rPr>
              <a:t>Diagrama de componentes</a:t>
            </a:r>
          </a:p>
          <a:p>
            <a:pPr lvl="1"/>
            <a:r>
              <a:rPr lang="es-MX" smtClean="0">
                <a:solidFill>
                  <a:schemeClr val="tx1"/>
                </a:solidFill>
              </a:rPr>
              <a:t>Diagrama de estructura compuesta</a:t>
            </a:r>
          </a:p>
          <a:p>
            <a:pPr lvl="1"/>
            <a:r>
              <a:rPr lang="es-MX" smtClean="0">
                <a:solidFill>
                  <a:schemeClr val="tx1"/>
                </a:solidFill>
              </a:rPr>
              <a:t>Diagrama de paquetes</a:t>
            </a:r>
          </a:p>
          <a:p>
            <a:pPr lvl="1"/>
            <a:r>
              <a:rPr lang="es-MX" smtClean="0">
                <a:solidFill>
                  <a:schemeClr val="tx1"/>
                </a:solidFill>
              </a:rPr>
              <a:t>Diagrama de despliegue</a:t>
            </a:r>
          </a:p>
          <a:p>
            <a:pPr lvl="1"/>
            <a:endParaRPr lang="es-MX" smtClean="0">
              <a:solidFill>
                <a:schemeClr val="tx1"/>
              </a:solidFill>
            </a:endParaRPr>
          </a:p>
        </p:txBody>
      </p:sp>
      <p:sp>
        <p:nvSpPr>
          <p:cNvPr id="46083" name="Marcador de contenido 3"/>
          <p:cNvSpPr>
            <a:spLocks noGrp="1"/>
          </p:cNvSpPr>
          <p:nvPr>
            <p:ph sz="quarter" idx="14"/>
          </p:nvPr>
        </p:nvSpPr>
        <p:spPr>
          <a:xfrm>
            <a:off x="5089525" y="1338263"/>
            <a:ext cx="4184650" cy="4703762"/>
          </a:xfrm>
        </p:spPr>
        <p:txBody>
          <a:bodyPr>
            <a:normAutofit lnSpcReduction="10000"/>
          </a:bodyPr>
          <a:lstStyle/>
          <a:p>
            <a:r>
              <a:rPr lang="es-MX" b="1" smtClean="0"/>
              <a:t>Comportamiento</a:t>
            </a:r>
          </a:p>
          <a:p>
            <a:pPr lvl="1"/>
            <a:r>
              <a:rPr lang="es-MX" smtClean="0"/>
              <a:t>Diagrama de casos de uso</a:t>
            </a:r>
          </a:p>
          <a:p>
            <a:pPr lvl="1"/>
            <a:r>
              <a:rPr lang="es-MX" smtClean="0"/>
              <a:t>Diagrama de actividades</a:t>
            </a:r>
          </a:p>
          <a:p>
            <a:pPr lvl="1"/>
            <a:r>
              <a:rPr lang="es-MX" smtClean="0"/>
              <a:t>Diagrama de estado</a:t>
            </a:r>
          </a:p>
          <a:p>
            <a:r>
              <a:rPr lang="es-MX" b="1" smtClean="0"/>
              <a:t>Interacción</a:t>
            </a:r>
          </a:p>
          <a:p>
            <a:pPr lvl="1"/>
            <a:r>
              <a:rPr lang="es-MX" smtClean="0"/>
              <a:t>Diagrama de secuencia</a:t>
            </a:r>
          </a:p>
          <a:p>
            <a:pPr lvl="1"/>
            <a:r>
              <a:rPr lang="es-MX" smtClean="0"/>
              <a:t>Diagrama de colaboración UML 1.X / Diagrama de comunicación UML 2.0</a:t>
            </a:r>
          </a:p>
          <a:p>
            <a:pPr lvl="1"/>
            <a:r>
              <a:rPr lang="es-MX" smtClean="0"/>
              <a:t>Diagrama de tiempo</a:t>
            </a:r>
          </a:p>
          <a:p>
            <a:pPr lvl="1"/>
            <a:r>
              <a:rPr lang="es-MX" smtClean="0"/>
              <a:t>Diagrama de interacción</a:t>
            </a:r>
          </a:p>
          <a:p>
            <a:endParaRPr lang="es-MX" smtClean="0"/>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descr="C:\Users\Carlos\Desktop\ComponentDiagram1.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0791" y="1270000"/>
            <a:ext cx="5372100" cy="3467100"/>
          </a:xfrm>
          <a:prstGeom prst="rect">
            <a:avLst/>
          </a:prstGeom>
          <a:noFill/>
          <a:ln>
            <a:noFill/>
          </a:ln>
        </p:spPr>
      </p:pic>
      <p:sp>
        <p:nvSpPr>
          <p:cNvPr id="2" name="Título 1"/>
          <p:cNvSpPr>
            <a:spLocks noGrp="1"/>
          </p:cNvSpPr>
          <p:nvPr>
            <p:ph type="title"/>
          </p:nvPr>
        </p:nvSpPr>
        <p:spPr/>
        <p:txBody>
          <a:bodyPr/>
          <a:lstStyle/>
          <a:p>
            <a:r>
              <a:rPr lang="es-MX" dirty="0"/>
              <a:t>Diagrama de componentes</a:t>
            </a:r>
          </a:p>
        </p:txBody>
      </p:sp>
      <p:sp>
        <p:nvSpPr>
          <p:cNvPr id="3" name="Rectángulo 2"/>
          <p:cNvSpPr/>
          <p:nvPr/>
        </p:nvSpPr>
        <p:spPr>
          <a:xfrm>
            <a:off x="1460739" y="4873773"/>
            <a:ext cx="6096000" cy="1200329"/>
          </a:xfrm>
          <a:prstGeom prst="rect">
            <a:avLst/>
          </a:prstGeom>
        </p:spPr>
        <p:txBody>
          <a:bodyPr>
            <a:spAutoFit/>
          </a:bodyPr>
          <a:lstStyle/>
          <a:p>
            <a:r>
              <a:rPr lang="es-MX" dirty="0"/>
              <a:t>• Visualiza un conjunto de componentes y sus relaciones.</a:t>
            </a:r>
          </a:p>
          <a:p>
            <a:r>
              <a:rPr lang="es-MX" dirty="0"/>
              <a:t>• Modelado de Aspectos Físicos del </a:t>
            </a:r>
            <a:r>
              <a:rPr lang="es-MX" dirty="0" smtClean="0"/>
              <a:t>Sistema</a:t>
            </a:r>
          </a:p>
          <a:p>
            <a:r>
              <a:rPr lang="es-MX" dirty="0"/>
              <a:t>Gráficamente es un conjunto de Vértices y Arcos</a:t>
            </a:r>
          </a:p>
          <a:p>
            <a:endParaRPr lang="es-MX" dirty="0"/>
          </a:p>
        </p:txBody>
      </p:sp>
    </p:spTree>
    <p:extLst>
      <p:ext uri="{BB962C8B-B14F-4D97-AF65-F5344CB8AC3E}">
        <p14:creationId xmlns:p14="http://schemas.microsoft.com/office/powerpoint/2010/main" val="282189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05443"/>
            <a:ext cx="8596668" cy="5635920"/>
          </a:xfrm>
        </p:spPr>
        <p:txBody>
          <a:bodyPr>
            <a:normAutofit lnSpcReduction="10000"/>
          </a:bodyPr>
          <a:lstStyle/>
          <a:p>
            <a:pPr marL="0" indent="0">
              <a:buNone/>
            </a:pPr>
            <a:r>
              <a:rPr lang="es-MX" dirty="0" smtClean="0"/>
              <a:t>Un componente es una entidad reemplazable que involucra </a:t>
            </a:r>
            <a:r>
              <a:rPr lang="es-MX" dirty="0"/>
              <a:t>el modelado de cosas físicas </a:t>
            </a:r>
            <a:r>
              <a:rPr lang="es-MX" dirty="0" smtClean="0"/>
              <a:t>que residen </a:t>
            </a:r>
            <a:r>
              <a:rPr lang="es-MX" dirty="0"/>
              <a:t>en un </a:t>
            </a:r>
            <a:r>
              <a:rPr lang="es-MX" dirty="0" smtClean="0"/>
              <a:t>NODO</a:t>
            </a:r>
          </a:p>
          <a:p>
            <a:pPr marL="0" indent="0">
              <a:buNone/>
            </a:pPr>
            <a:r>
              <a:rPr lang="es-MX" dirty="0" smtClean="0"/>
              <a:t>Pueden ser:</a:t>
            </a:r>
          </a:p>
          <a:p>
            <a:pPr marL="0" indent="0">
              <a:buNone/>
            </a:pPr>
            <a:r>
              <a:rPr lang="es-MX" dirty="0" smtClean="0"/>
              <a:t>De implantación:</a:t>
            </a:r>
            <a:endParaRPr lang="es-MX" dirty="0"/>
          </a:p>
          <a:p>
            <a:r>
              <a:rPr lang="es-MX" dirty="0" smtClean="0"/>
              <a:t>Ejecutables</a:t>
            </a:r>
            <a:endParaRPr lang="es-MX" dirty="0"/>
          </a:p>
          <a:p>
            <a:r>
              <a:rPr lang="es-MX" dirty="0" smtClean="0"/>
              <a:t>Bibliotecas</a:t>
            </a:r>
            <a:endParaRPr lang="es-MX" dirty="0"/>
          </a:p>
          <a:p>
            <a:r>
              <a:rPr lang="es-MX" dirty="0" smtClean="0"/>
              <a:t>Tablas</a:t>
            </a:r>
            <a:endParaRPr lang="es-MX" dirty="0"/>
          </a:p>
          <a:p>
            <a:r>
              <a:rPr lang="es-MX" dirty="0" smtClean="0"/>
              <a:t>Páginas web dinámicas</a:t>
            </a:r>
          </a:p>
          <a:p>
            <a:pPr marL="0" indent="0">
              <a:buNone/>
            </a:pPr>
            <a:r>
              <a:rPr lang="es-MX" dirty="0"/>
              <a:t>Productos de trabajo:</a:t>
            </a:r>
          </a:p>
          <a:p>
            <a:r>
              <a:rPr lang="es-MX" dirty="0" smtClean="0"/>
              <a:t>Fuentes</a:t>
            </a:r>
          </a:p>
          <a:p>
            <a:r>
              <a:rPr lang="es-MX" dirty="0" smtClean="0"/>
              <a:t>Archivos de datos</a:t>
            </a:r>
          </a:p>
          <a:p>
            <a:pPr marL="0" indent="0">
              <a:buNone/>
            </a:pPr>
            <a:r>
              <a:rPr lang="es-MX" dirty="0" smtClean="0"/>
              <a:t>De ejecución</a:t>
            </a:r>
          </a:p>
          <a:p>
            <a:r>
              <a:rPr lang="es-MX" dirty="0" smtClean="0"/>
              <a:t>Objetos instanciados</a:t>
            </a:r>
          </a:p>
          <a:p>
            <a:pPr marL="0" indent="0">
              <a:buNone/>
            </a:pPr>
            <a:endParaRPr lang="es-MX" dirty="0" smtClean="0"/>
          </a:p>
          <a:p>
            <a:pPr marL="0" indent="0">
              <a:buNone/>
            </a:pPr>
            <a:endParaRPr lang="es-MX" dirty="0" smtClean="0"/>
          </a:p>
        </p:txBody>
      </p:sp>
    </p:spTree>
    <p:extLst>
      <p:ext uri="{BB962C8B-B14F-4D97-AF65-F5344CB8AC3E}">
        <p14:creationId xmlns:p14="http://schemas.microsoft.com/office/powerpoint/2010/main" val="328546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Couture</Template>
  <TotalTime>3226</TotalTime>
  <Words>662</Words>
  <Application>Microsoft Office PowerPoint</Application>
  <PresentationFormat>Personalizado</PresentationFormat>
  <Paragraphs>72</Paragraphs>
  <Slides>23</Slides>
  <Notes>2</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Forma de onda</vt:lpstr>
      <vt:lpstr>ADOO </vt:lpstr>
      <vt:lpstr>CASOS DE USO </vt:lpstr>
      <vt:lpstr>Presentación de PowerPoint</vt:lpstr>
      <vt:lpstr>CLASES</vt:lpstr>
      <vt:lpstr>ATRIBUTOS Y OPERACIONES </vt:lpstr>
      <vt:lpstr>UML</vt:lpstr>
      <vt:lpstr>Tipos de Diagramas de UML </vt:lpstr>
      <vt:lpstr>Diagrama de componentes</vt:lpstr>
      <vt:lpstr>Presentación de PowerPoint</vt:lpstr>
      <vt:lpstr>Presentación de PowerPoint</vt:lpstr>
      <vt:lpstr>Diagrama de estructura compuesta </vt:lpstr>
      <vt:lpstr>Diagramas de estados</vt:lpstr>
      <vt:lpstr>Diagramas de estados</vt:lpstr>
      <vt:lpstr>Presentación de PowerPoint</vt:lpstr>
      <vt:lpstr>Diagramas de estados</vt:lpstr>
      <vt:lpstr>Presentación de PowerPoint</vt:lpstr>
      <vt:lpstr>Diagrama de paquetes</vt:lpstr>
      <vt:lpstr>Diagrama de casos de uso</vt:lpstr>
      <vt:lpstr>Diagrama de actividades</vt:lpstr>
      <vt:lpstr>Diagrama de Tiempo</vt:lpstr>
      <vt:lpstr>Diagrama de secuencias</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Orientada a Objetos</dc:title>
  <dc:creator>Carlos Cortes</dc:creator>
  <cp:lastModifiedBy>Usuario de Windows</cp:lastModifiedBy>
  <cp:revision>24</cp:revision>
  <dcterms:created xsi:type="dcterms:W3CDTF">2015-01-22T09:15:33Z</dcterms:created>
  <dcterms:modified xsi:type="dcterms:W3CDTF">2015-02-13T16:08:17Z</dcterms:modified>
</cp:coreProperties>
</file>