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464F-807C-42E5-82D1-AE57D097ABFB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414B4-5ED8-42AC-8A11-818CC24C47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29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COBI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s.wikipedia.org/wiki/CISA" TargetMode="External"/><Relationship Id="rId4" Type="http://schemas.openxmlformats.org/officeDocument/2006/relationships/hyperlink" Target="http://es.wikipedia.org/wiki/ITI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necesidad de contar con lineamientos y herramientas estándar para el ejercicio de la auditoría informática ha promovido la creación y desarrollo de mejores prácticas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BIT"/>
              </a:rPr>
              <a:t>COBIT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COSO e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TIL"/>
              </a:rPr>
              <a:t>ITIL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Actualmente la certificación de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ISACA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ser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ISA"/>
              </a:rPr>
              <a:t>CISA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MX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Certified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Auditor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una de las más reconocidas y avaladas por los estándares internacionales ya que el proceso de selección consta de un examen inicial bastante extenso y la necesidad de mantenerse actualizado acumulando horas (puntos) para no perder la certificación.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414B4-5ED8-42AC-8A11-818CC24C47A1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87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50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79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69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53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34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99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37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744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29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914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35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817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9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061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453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242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106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980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961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530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430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02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941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81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63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682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571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87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13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51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98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4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D7CF-D08E-47DA-A235-2B6735D5AE7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2DE7F4-D4A6-4AFD-985B-0DC07F93F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913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7D662F7-581B-49E6-A4F9-897317B5A940}" type="datetimeFigureOut">
              <a:rPr lang="es-MX" smtClean="0"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B67F4B-BA5F-4A74-834C-FC155D7AE0AB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Auditoría Informática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Cortes Castillo Carlos Gibran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05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auditoría informática es un proceso llevado a cabo por profesionales especialmente capacitados para el efecto, y que consiste en recoger, agrupar y evaluar evidencias para determinar si un sistema de información salvaguarda el activo empresarial, mantiene la integridad de los datos, lleva a cabo eficazmente los fines de la organización, utiliza eficientemente los recursos, y cumple con las leyes y regulaciones establecidas.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08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Variantes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AUDITORIA INTERNA</a:t>
            </a:r>
            <a:r>
              <a:rPr lang="es-MX" dirty="0"/>
              <a:t>: </a:t>
            </a:r>
            <a:endParaRPr lang="es-MX" dirty="0" smtClean="0"/>
          </a:p>
          <a:p>
            <a:r>
              <a:rPr lang="es-MX" dirty="0" smtClean="0"/>
              <a:t>Es </a:t>
            </a:r>
            <a:r>
              <a:rPr lang="es-MX" dirty="0"/>
              <a:t>aquella que se hace adentro de la empresa; sin contratar a personas de afuera.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AUDITORIA EXTERNA</a:t>
            </a:r>
            <a:r>
              <a:rPr lang="es-MX" dirty="0"/>
              <a:t>: </a:t>
            </a:r>
            <a:endParaRPr lang="es-MX" dirty="0" smtClean="0"/>
          </a:p>
          <a:p>
            <a:r>
              <a:rPr lang="es-MX" dirty="0" smtClean="0"/>
              <a:t>Como </a:t>
            </a:r>
            <a:r>
              <a:rPr lang="es-MX" dirty="0"/>
              <a:t>su nombre lo dice es aquella en la cual la empresa contrata a personas de afuera para que haga la auditoria en su </a:t>
            </a:r>
            <a:r>
              <a:rPr lang="es-MX" dirty="0" smtClean="0"/>
              <a:t>empresa.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62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 Auditoría Informática deberá comprender no </a:t>
            </a:r>
            <a:r>
              <a:rPr lang="es-MX" dirty="0" smtClean="0"/>
              <a:t>sólo la </a:t>
            </a:r>
            <a:r>
              <a:rPr lang="es-MX" dirty="0"/>
              <a:t>evaluación de los equipos de cómputo, de </a:t>
            </a:r>
            <a:r>
              <a:rPr lang="es-MX" dirty="0" smtClean="0"/>
              <a:t>un sistema </a:t>
            </a:r>
            <a:r>
              <a:rPr lang="es-MX" dirty="0"/>
              <a:t>o procedimiento específico, sino que </a:t>
            </a:r>
            <a:r>
              <a:rPr lang="es-MX" dirty="0" smtClean="0"/>
              <a:t>además habrá </a:t>
            </a:r>
            <a:r>
              <a:rPr lang="es-MX" dirty="0"/>
              <a:t>de evaluar los sistemas de información </a:t>
            </a:r>
            <a:r>
              <a:rPr lang="es-MX" dirty="0" smtClean="0"/>
              <a:t>en general </a:t>
            </a:r>
            <a:r>
              <a:rPr lang="es-MX" dirty="0"/>
              <a:t>desde sus entradas, </a:t>
            </a:r>
            <a:r>
              <a:rPr lang="es-MX" dirty="0" smtClean="0"/>
              <a:t>procedimientos, controles</a:t>
            </a:r>
            <a:r>
              <a:rPr lang="es-MX" dirty="0"/>
              <a:t>, archivos, seguridad y obtención </a:t>
            </a:r>
            <a:r>
              <a:rPr lang="es-MX" dirty="0" smtClean="0"/>
              <a:t>de información</a:t>
            </a:r>
            <a:r>
              <a:rPr lang="es-MX" dirty="0"/>
              <a:t>.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s-MX" dirty="0"/>
              <a:t>El análisis de la eficiencia de los Sistemas Informáticos</a:t>
            </a:r>
          </a:p>
          <a:p>
            <a:r>
              <a:rPr lang="es-MX" dirty="0"/>
              <a:t>La verificación del cumplimiento de la Normativa en este ámbito</a:t>
            </a:r>
          </a:p>
          <a:p>
            <a:r>
              <a:rPr lang="es-MX" dirty="0"/>
              <a:t>La revisión de la eficaz gestión de los recursos informáticos.</a:t>
            </a:r>
          </a:p>
        </p:txBody>
      </p:sp>
    </p:spTree>
    <p:extLst>
      <p:ext uri="{BB962C8B-B14F-4D97-AF65-F5344CB8AC3E}">
        <p14:creationId xmlns:p14="http://schemas.microsoft.com/office/powerpoint/2010/main" val="41218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El alcance ha de definir con precisión el entorno y </a:t>
            </a:r>
            <a:r>
              <a:rPr lang="es-MX" sz="2000" dirty="0" smtClean="0"/>
              <a:t>los límites </a:t>
            </a:r>
            <a:r>
              <a:rPr lang="es-MX" sz="2000" dirty="0"/>
              <a:t>en que va a desarrollarse la </a:t>
            </a:r>
            <a:r>
              <a:rPr lang="es-MX" sz="2000" dirty="0" smtClean="0"/>
              <a:t>auditoria informática</a:t>
            </a:r>
            <a:r>
              <a:rPr lang="es-MX" sz="2000" dirty="0"/>
              <a:t>, se complementa con los objetivos </a:t>
            </a:r>
            <a:r>
              <a:rPr lang="es-MX" sz="2000" dirty="0" smtClean="0"/>
              <a:t>de ésta</a:t>
            </a:r>
            <a:r>
              <a:rPr lang="es-MX" sz="2000" dirty="0"/>
              <a:t>.</a:t>
            </a:r>
          </a:p>
          <a:p>
            <a:r>
              <a:rPr lang="es-MX" sz="2000" dirty="0"/>
              <a:t>El alcance ha de figurar expresamente en el </a:t>
            </a:r>
            <a:r>
              <a:rPr lang="es-MX" sz="2000" dirty="0" smtClean="0"/>
              <a:t>Informe Final</a:t>
            </a:r>
            <a:r>
              <a:rPr lang="es-MX" sz="2000" dirty="0"/>
              <a:t>, de modo que quede </a:t>
            </a:r>
            <a:r>
              <a:rPr lang="es-MX" sz="2000" dirty="0" smtClean="0"/>
              <a:t>perfectamente determinado </a:t>
            </a:r>
            <a:r>
              <a:rPr lang="es-MX" sz="2000" dirty="0"/>
              <a:t>no solamente hasta que puntos se </a:t>
            </a:r>
            <a:r>
              <a:rPr lang="es-MX" sz="2000" dirty="0" smtClean="0"/>
              <a:t>ha llegado</a:t>
            </a:r>
            <a:r>
              <a:rPr lang="es-MX" sz="2000" dirty="0"/>
              <a:t>, sino cuales materias fronterizas han </a:t>
            </a:r>
            <a:r>
              <a:rPr lang="es-MX" sz="2000" dirty="0" smtClean="0"/>
              <a:t>sido omitidas</a:t>
            </a:r>
            <a:r>
              <a:rPr lang="es-MX" sz="2000" dirty="0"/>
              <a:t>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5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Mejora </a:t>
            </a:r>
            <a:r>
              <a:rPr lang="es-MX" dirty="0"/>
              <a:t>la imagen pública.</a:t>
            </a:r>
          </a:p>
          <a:p>
            <a:r>
              <a:rPr lang="es-MX" dirty="0"/>
              <a:t>Confianza en los usuarios sobre la seguridad y control de los servicios de TI.</a:t>
            </a:r>
          </a:p>
          <a:p>
            <a:r>
              <a:rPr lang="es-MX" dirty="0"/>
              <a:t>Optimiza las relaciones internas y del clima de trabajo.</a:t>
            </a:r>
          </a:p>
          <a:p>
            <a:r>
              <a:rPr lang="es-MX" dirty="0"/>
              <a:t>Disminuye los costos de la mala calidad (reprocesos, rechazos, reclamos, entre otros).</a:t>
            </a:r>
          </a:p>
          <a:p>
            <a:r>
              <a:rPr lang="es-MX" dirty="0"/>
              <a:t>Genera un balance de los riesgos en TI.</a:t>
            </a:r>
          </a:p>
          <a:p>
            <a:r>
              <a:rPr lang="es-MX" dirty="0"/>
              <a:t>Realiza un control de la inversión en un entorno de TI, a menudo impredecible.</a:t>
            </a:r>
          </a:p>
          <a:p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52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dirty="0"/>
              <a:t>información de la empresa y para la </a:t>
            </a:r>
            <a:r>
              <a:rPr lang="es-MX" dirty="0" smtClean="0"/>
              <a:t>empresa, siempre </a:t>
            </a:r>
            <a:r>
              <a:rPr lang="es-MX" dirty="0"/>
              <a:t>importante, se ha convertido en un </a:t>
            </a:r>
            <a:r>
              <a:rPr lang="es-MX" dirty="0" smtClean="0"/>
              <a:t>Activo Real </a:t>
            </a:r>
            <a:r>
              <a:rPr lang="es-MX" dirty="0"/>
              <a:t>de la misma, como sus Stocks o </a:t>
            </a:r>
            <a:r>
              <a:rPr lang="es-MX" dirty="0" smtClean="0"/>
              <a:t>materias primas </a:t>
            </a:r>
            <a:r>
              <a:rPr lang="es-MX" dirty="0"/>
              <a:t>si las hay. Por ende, han de </a:t>
            </a:r>
            <a:r>
              <a:rPr lang="es-MX" dirty="0" smtClean="0"/>
              <a:t>realizarse inversiones </a:t>
            </a:r>
            <a:r>
              <a:rPr lang="es-MX" dirty="0"/>
              <a:t>informáticas, materia de la que </a:t>
            </a:r>
            <a:r>
              <a:rPr lang="es-MX" dirty="0" smtClean="0"/>
              <a:t>se ocupa </a:t>
            </a:r>
            <a:r>
              <a:rPr lang="es-MX" dirty="0"/>
              <a:t>la Auditoria de Inversión Informática.</a:t>
            </a:r>
          </a:p>
          <a:p>
            <a:r>
              <a:rPr lang="es-MX" dirty="0" smtClean="0"/>
              <a:t>Del </a:t>
            </a:r>
            <a:r>
              <a:rPr lang="es-MX" dirty="0"/>
              <a:t>mismo modo, los Sistemas Informáticos han </a:t>
            </a:r>
            <a:r>
              <a:rPr lang="es-MX" dirty="0" smtClean="0"/>
              <a:t>de protegerse </a:t>
            </a:r>
            <a:r>
              <a:rPr lang="es-MX" dirty="0"/>
              <a:t>de modo global y particular: a ello </a:t>
            </a:r>
            <a:r>
              <a:rPr lang="es-MX" dirty="0" smtClean="0"/>
              <a:t>se debe </a:t>
            </a:r>
            <a:r>
              <a:rPr lang="es-MX" dirty="0"/>
              <a:t>la existencia de la Auditoría de </a:t>
            </a:r>
            <a:r>
              <a:rPr lang="es-MX" dirty="0" smtClean="0"/>
              <a:t>Seguridad Informática </a:t>
            </a:r>
            <a:r>
              <a:rPr lang="es-MX" dirty="0"/>
              <a:t>en general, o a la auditoría </a:t>
            </a:r>
            <a:r>
              <a:rPr lang="es-MX" dirty="0" smtClean="0"/>
              <a:t>de Seguridad </a:t>
            </a:r>
            <a:r>
              <a:rPr lang="es-MX" dirty="0"/>
              <a:t>de alguna de sus áreas, como </a:t>
            </a:r>
            <a:r>
              <a:rPr lang="es-MX" dirty="0" smtClean="0"/>
              <a:t>pudieran ser </a:t>
            </a:r>
            <a:r>
              <a:rPr lang="es-MX" dirty="0"/>
              <a:t>Desarrollo o Técnica de Sistemas.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90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00501"/>
            <a:ext cx="8596668" cy="5440861"/>
          </a:xfrm>
        </p:spPr>
        <p:txBody>
          <a:bodyPr/>
          <a:lstStyle/>
          <a:p>
            <a:r>
              <a:rPr lang="es-MX" dirty="0"/>
              <a:t>Cuando se producen cambios estructurales en </a:t>
            </a:r>
            <a:r>
              <a:rPr lang="es-MX" dirty="0" smtClean="0"/>
              <a:t>la Informática</a:t>
            </a:r>
            <a:r>
              <a:rPr lang="es-MX" dirty="0"/>
              <a:t>, se reorganiza de alguna forma </a:t>
            </a:r>
            <a:r>
              <a:rPr lang="es-MX" dirty="0" smtClean="0"/>
              <a:t>su función</a:t>
            </a:r>
            <a:r>
              <a:rPr lang="es-MX" dirty="0"/>
              <a:t>: se está en el campo de la Auditoría </a:t>
            </a:r>
            <a:r>
              <a:rPr lang="es-MX" dirty="0" smtClean="0"/>
              <a:t>de Organización </a:t>
            </a:r>
            <a:r>
              <a:rPr lang="es-MX" dirty="0"/>
              <a:t>Informática.</a:t>
            </a:r>
          </a:p>
          <a:p>
            <a:r>
              <a:rPr lang="es-MX" dirty="0" smtClean="0"/>
              <a:t>Estos </a:t>
            </a:r>
            <a:r>
              <a:rPr lang="es-MX" dirty="0"/>
              <a:t>tres tipos de auditorías engloban a </a:t>
            </a:r>
            <a:r>
              <a:rPr lang="es-MX" dirty="0" smtClean="0"/>
              <a:t>las actividades </a:t>
            </a:r>
            <a:r>
              <a:rPr lang="es-MX" dirty="0"/>
              <a:t>auditoras que se realizan en </a:t>
            </a:r>
            <a:r>
              <a:rPr lang="es-MX" dirty="0" smtClean="0"/>
              <a:t>una auditoría </a:t>
            </a:r>
            <a:r>
              <a:rPr lang="es-MX" dirty="0"/>
              <a:t>parcial. De otra manera: cuando se </a:t>
            </a:r>
            <a:r>
              <a:rPr lang="es-MX" dirty="0" smtClean="0"/>
              <a:t>realiza una </a:t>
            </a:r>
            <a:r>
              <a:rPr lang="es-MX" dirty="0"/>
              <a:t>auditoria del área de Desarrollo de </a:t>
            </a:r>
            <a:r>
              <a:rPr lang="es-MX" dirty="0" smtClean="0"/>
              <a:t>Proyectos de </a:t>
            </a:r>
            <a:r>
              <a:rPr lang="es-MX" dirty="0"/>
              <a:t>la Informática de una empresa, es porque </a:t>
            </a:r>
            <a:r>
              <a:rPr lang="es-MX" dirty="0" smtClean="0"/>
              <a:t>en ese </a:t>
            </a:r>
            <a:r>
              <a:rPr lang="es-MX" dirty="0"/>
              <a:t>Desarrollo existen, además de </a:t>
            </a:r>
            <a:r>
              <a:rPr lang="es-MX" dirty="0" smtClean="0"/>
              <a:t>ineficiencias, debilidades </a:t>
            </a:r>
            <a:r>
              <a:rPr lang="es-MX" dirty="0"/>
              <a:t>de organización, o de inversiones, o </a:t>
            </a:r>
            <a:r>
              <a:rPr lang="es-MX" dirty="0" smtClean="0"/>
              <a:t>de seguridad</a:t>
            </a:r>
            <a:r>
              <a:rPr lang="es-MX" dirty="0"/>
              <a:t>, o alguna mezcla de ellas</a:t>
            </a:r>
          </a:p>
        </p:txBody>
      </p:sp>
    </p:spTree>
    <p:extLst>
      <p:ext uri="{BB962C8B-B14F-4D97-AF65-F5344CB8AC3E}">
        <p14:creationId xmlns:p14="http://schemas.microsoft.com/office/powerpoint/2010/main" val="3330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69243"/>
            <a:ext cx="8596668" cy="477212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252525"/>
                </a:solidFill>
                <a:latin typeface="Arial" panose="020B0604020202020204" pitchFamily="34" charset="0"/>
              </a:rPr>
              <a:t>Auditoría de la gestión: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 la contratación de bienes y servicios, documentación de los programas,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252525"/>
                </a:solidFill>
                <a:latin typeface="Arial" panose="020B0604020202020204" pitchFamily="34" charset="0"/>
              </a:rPr>
              <a:t>Auditoría legal del Reglamento de Protección de Datos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: Cumplimiento legal de las medidas de seguridad exigidas por el Reglamento de desarrollo de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la Ley Orgánica de Protección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252525"/>
                </a:solidFill>
                <a:latin typeface="Arial" panose="020B0604020202020204" pitchFamily="34" charset="0"/>
              </a:rPr>
              <a:t>Auditoría de los datos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: Clasificación de los datos, estudio de las aplicaciones y análisis de los flujogramas.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252525"/>
                </a:solidFill>
                <a:latin typeface="Arial" panose="020B0604020202020204" pitchFamily="34" charset="0"/>
              </a:rPr>
              <a:t>Auditoría de las bases de datos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: Controles de acceso, de actualización, de integridad y calidad de los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252525"/>
                </a:solidFill>
                <a:latin typeface="Arial" panose="020B0604020202020204" pitchFamily="34" charset="0"/>
              </a:rPr>
              <a:t>Auditoría de la seguridad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: Referidos a datos e información verificando disponibilidad, integridad, confidencialidad, autenticación y no repudio.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252525"/>
                </a:solidFill>
                <a:latin typeface="Arial" panose="020B0604020202020204" pitchFamily="34" charset="0"/>
              </a:rPr>
              <a:t>Auditoría de la seguridad física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: Referido a la ubicación de la organización, evitando ubicaciones de riesgo, y en algunos casos no revelando la situación física de esta. También está referida a las protecciones externas (arcos de seguridad, </a:t>
            </a:r>
            <a:r>
              <a:rPr lang="es-MX" dirty="0" err="1">
                <a:solidFill>
                  <a:srgbClr val="252525"/>
                </a:solidFill>
                <a:latin typeface="Arial" panose="020B0604020202020204" pitchFamily="34" charset="0"/>
              </a:rPr>
              <a:t>CCTV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, vigilantes, etc.) y protecciones del entorno.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252525"/>
                </a:solidFill>
                <a:latin typeface="Arial" panose="020B0604020202020204" pitchFamily="34" charset="0"/>
              </a:rPr>
              <a:t>Auditoría de la seguridad lógica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: Comprende los métodos de autenticación de los sistemas de información.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252525"/>
                </a:solidFill>
                <a:latin typeface="Arial" panose="020B0604020202020204" pitchFamily="34" charset="0"/>
              </a:rPr>
              <a:t>Auditoría de las comunicaciones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. Se refiere a la auditoria de los procesos de autenticación en los sistemas de comunicación.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252525"/>
                </a:solidFill>
                <a:latin typeface="Arial" panose="020B0604020202020204" pitchFamily="34" charset="0"/>
              </a:rPr>
              <a:t>Auditoría de la seguridad en producción</a:t>
            </a:r>
            <a:r>
              <a:rPr lang="es-MX" dirty="0">
                <a:solidFill>
                  <a:srgbClr val="252525"/>
                </a:solidFill>
                <a:latin typeface="Arial" panose="020B0604020202020204" pitchFamily="34" charset="0"/>
              </a:rPr>
              <a:t>: Frente a errores, accidentes y fraudes.</a:t>
            </a:r>
          </a:p>
          <a:p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Tipos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7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ESCOM">
  <a:themeElements>
    <a:clrScheme name="ESCOM">
      <a:dk1>
        <a:sysClr val="windowText" lastClr="000000"/>
      </a:dk1>
      <a:lt1>
        <a:sysClr val="window" lastClr="FFFFFF"/>
      </a:lt1>
      <a:dk2>
        <a:srgbClr val="133854"/>
      </a:dk2>
      <a:lt2>
        <a:srgbClr val="7AB4E0"/>
      </a:lt2>
      <a:accent1>
        <a:srgbClr val="338CCF"/>
      </a:accent1>
      <a:accent2>
        <a:srgbClr val="540000"/>
      </a:accent2>
      <a:accent3>
        <a:srgbClr val="9CC3E5"/>
      </a:accent3>
      <a:accent4>
        <a:srgbClr val="FFC000"/>
      </a:accent4>
      <a:accent5>
        <a:srgbClr val="1E4E79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ESCOM" id="{21F14618-D2FE-42C1-A35B-7BA264EF7469}" vid="{40E0D0C4-8E02-410B-A4C2-32F9E815A52F}"/>
    </a:ext>
  </a:extLst>
</a:theme>
</file>

<file path=ppt/theme/theme2.xml><?xml version="1.0" encoding="utf-8"?>
<a:theme xmlns:a="http://schemas.openxmlformats.org/drawingml/2006/main" name="Faceta">
  <a:themeElements>
    <a:clrScheme name="ESCOM">
      <a:dk1>
        <a:sysClr val="windowText" lastClr="000000"/>
      </a:dk1>
      <a:lt1>
        <a:sysClr val="window" lastClr="FFFFFF"/>
      </a:lt1>
      <a:dk2>
        <a:srgbClr val="133854"/>
      </a:dk2>
      <a:lt2>
        <a:srgbClr val="7AB4E0"/>
      </a:lt2>
      <a:accent1>
        <a:srgbClr val="338CCF"/>
      </a:accent1>
      <a:accent2>
        <a:srgbClr val="540000"/>
      </a:accent2>
      <a:accent3>
        <a:srgbClr val="9CC3E5"/>
      </a:accent3>
      <a:accent4>
        <a:srgbClr val="FFC000"/>
      </a:accent4>
      <a:accent5>
        <a:srgbClr val="1E4E79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TemaESCOM</Template>
  <TotalTime>166</TotalTime>
  <Words>586</Words>
  <Application>Microsoft Office PowerPoint</Application>
  <PresentationFormat>Personalizado</PresentationFormat>
  <Paragraphs>42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TemaESCOM</vt:lpstr>
      <vt:lpstr>Faceta</vt:lpstr>
      <vt:lpstr>Forma de onda</vt:lpstr>
      <vt:lpstr>Auditoría Informática</vt:lpstr>
      <vt:lpstr>Definición</vt:lpstr>
      <vt:lpstr>Variantes</vt:lpstr>
      <vt:lpstr>Objetivos</vt:lpstr>
      <vt:lpstr>Alcance</vt:lpstr>
      <vt:lpstr>Beneficios</vt:lpstr>
      <vt:lpstr>Características</vt:lpstr>
      <vt:lpstr>Presentación de PowerPoint</vt:lpstr>
      <vt:lpstr>Tipos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Auditoría Informática</dc:title>
  <dc:creator>Carlos Cortes</dc:creator>
  <cp:lastModifiedBy>Usuario de Windows</cp:lastModifiedBy>
  <cp:revision>6</cp:revision>
  <dcterms:created xsi:type="dcterms:W3CDTF">2015-02-23T09:10:25Z</dcterms:created>
  <dcterms:modified xsi:type="dcterms:W3CDTF">2015-02-26T05:10:25Z</dcterms:modified>
</cp:coreProperties>
</file>