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0" r:id="rId9"/>
    <p:sldId id="272" r:id="rId10"/>
    <p:sldId id="273" r:id="rId11"/>
    <p:sldId id="279" r:id="rId12"/>
    <p:sldId id="275" r:id="rId13"/>
    <p:sldId id="277" r:id="rId14"/>
    <p:sldId id="281" r:id="rId15"/>
    <p:sldId id="282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EB97-D065-4667-A8D2-D228F27B736E}" type="datetimeFigureOut">
              <a:rPr lang="es-MX" smtClean="0"/>
              <a:pPr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1AC5-D7BE-4396-9B95-FEB7413925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EB97-D065-4667-A8D2-D228F27B736E}" type="datetimeFigureOut">
              <a:rPr lang="es-MX" smtClean="0"/>
              <a:pPr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1AC5-D7BE-4396-9B95-FEB7413925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EB97-D065-4667-A8D2-D228F27B736E}" type="datetimeFigureOut">
              <a:rPr lang="es-MX" smtClean="0"/>
              <a:pPr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1AC5-D7BE-4396-9B95-FEB741392588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EB97-D065-4667-A8D2-D228F27B736E}" type="datetimeFigureOut">
              <a:rPr lang="es-MX" smtClean="0"/>
              <a:pPr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1AC5-D7BE-4396-9B95-FEB74139258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EB97-D065-4667-A8D2-D228F27B736E}" type="datetimeFigureOut">
              <a:rPr lang="es-MX" smtClean="0"/>
              <a:pPr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1AC5-D7BE-4396-9B95-FEB7413925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EB97-D065-4667-A8D2-D228F27B736E}" type="datetimeFigureOut">
              <a:rPr lang="es-MX" smtClean="0"/>
              <a:pPr/>
              <a:t>25/02/2015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1AC5-D7BE-4396-9B95-FEB74139258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EB97-D065-4667-A8D2-D228F27B736E}" type="datetimeFigureOut">
              <a:rPr lang="es-MX" smtClean="0"/>
              <a:pPr/>
              <a:t>25/02/2015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1AC5-D7BE-4396-9B95-FEB7413925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EB97-D065-4667-A8D2-D228F27B736E}" type="datetimeFigureOut">
              <a:rPr lang="es-MX" smtClean="0"/>
              <a:pPr/>
              <a:t>25/02/2015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1AC5-D7BE-4396-9B95-FEB7413925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EB97-D065-4667-A8D2-D228F27B736E}" type="datetimeFigureOut">
              <a:rPr lang="es-MX" smtClean="0"/>
              <a:pPr/>
              <a:t>25/02/2015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1AC5-D7BE-4396-9B95-FEB7413925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EB97-D065-4667-A8D2-D228F27B736E}" type="datetimeFigureOut">
              <a:rPr lang="es-MX" smtClean="0"/>
              <a:pPr/>
              <a:t>25/02/2015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1AC5-D7BE-4396-9B95-FEB74139258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EB97-D065-4667-A8D2-D228F27B736E}" type="datetimeFigureOut">
              <a:rPr lang="es-MX" smtClean="0"/>
              <a:pPr/>
              <a:t>25/02/2015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1AC5-D7BE-4396-9B95-FEB74139258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BEAEB97-D065-4667-A8D2-D228F27B736E}" type="datetimeFigureOut">
              <a:rPr lang="es-MX" smtClean="0"/>
              <a:pPr/>
              <a:t>25/02/2015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28E1AC5-D7BE-4396-9B95-FEB74139258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Ingeniería Inversa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6338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dirty="0" smtClean="0"/>
              <a:t>Si la direccionalidad del proceso de </a:t>
            </a:r>
            <a:r>
              <a:rPr lang="es-MX" dirty="0" err="1" smtClean="0"/>
              <a:t>ingenieria</a:t>
            </a:r>
            <a:r>
              <a:rPr lang="es-MX" dirty="0" smtClean="0"/>
              <a:t> inversa es </a:t>
            </a:r>
            <a:r>
              <a:rPr lang="es-MX" dirty="0" err="1" smtClean="0"/>
              <a:t>monodireccional</a:t>
            </a:r>
            <a:r>
              <a:rPr lang="es-MX" dirty="0" smtClean="0"/>
              <a:t>, toda la </a:t>
            </a:r>
            <a:r>
              <a:rPr lang="es-MX" dirty="0" err="1" smtClean="0"/>
              <a:t>informacion</a:t>
            </a:r>
            <a:r>
              <a:rPr lang="es-MX" dirty="0" smtClean="0"/>
              <a:t> </a:t>
            </a:r>
            <a:r>
              <a:rPr lang="es-MX" dirty="0" err="1" smtClean="0"/>
              <a:t>extraida</a:t>
            </a:r>
            <a:r>
              <a:rPr lang="es-MX" dirty="0" smtClean="0"/>
              <a:t> del </a:t>
            </a:r>
            <a:r>
              <a:rPr lang="es-MX" dirty="0" err="1" smtClean="0"/>
              <a:t>codigo</a:t>
            </a:r>
            <a:r>
              <a:rPr lang="es-MX" dirty="0" smtClean="0"/>
              <a:t> fuente se proporcionara a la ingeniera del software que </a:t>
            </a:r>
            <a:r>
              <a:rPr lang="es-MX" dirty="0" err="1" smtClean="0"/>
              <a:t>podra</a:t>
            </a:r>
            <a:r>
              <a:rPr lang="es-MX" dirty="0" smtClean="0"/>
              <a:t> entonces utilizarla durante la actividad del </a:t>
            </a:r>
            <a:r>
              <a:rPr lang="es-MX" dirty="0" err="1" smtClean="0"/>
              <a:t>matenimiento</a:t>
            </a:r>
            <a:r>
              <a:rPr lang="es-MX" dirty="0" smtClean="0"/>
              <a:t>.</a:t>
            </a:r>
          </a:p>
          <a:p>
            <a:pPr>
              <a:buNone/>
            </a:pPr>
            <a:r>
              <a:rPr lang="es-MX" dirty="0"/>
              <a:t>Si la </a:t>
            </a:r>
            <a:r>
              <a:rPr lang="es-MX" dirty="0" err="1"/>
              <a:t>direccioinalidad</a:t>
            </a:r>
            <a:r>
              <a:rPr lang="es-MX" dirty="0"/>
              <a:t> es bidireccional, entonces la </a:t>
            </a:r>
            <a:r>
              <a:rPr lang="es-MX" dirty="0" err="1"/>
              <a:t>informacion</a:t>
            </a:r>
            <a:r>
              <a:rPr lang="es-MX" dirty="0"/>
              <a:t> se suministrara a una herramienta de </a:t>
            </a:r>
            <a:r>
              <a:rPr lang="es-MX" dirty="0" err="1"/>
              <a:t>reingenieria</a:t>
            </a:r>
            <a:r>
              <a:rPr lang="es-MX" dirty="0"/>
              <a:t> que intentara reestructurar o regenerar el viejo programa.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Direccionalidad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PROCESO DE INGENIERIA INVERSA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2"/>
          </p:nvPr>
        </p:nvSpPr>
        <p:spPr>
          <a:xfrm>
            <a:off x="457200" y="404664"/>
            <a:ext cx="4040188" cy="5721499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Antes de que puedan comenzar las actividades de </a:t>
            </a:r>
            <a:r>
              <a:rPr lang="es-MX" dirty="0" err="1" smtClean="0"/>
              <a:t>ingenieria</a:t>
            </a:r>
            <a:r>
              <a:rPr lang="es-MX" dirty="0" smtClean="0"/>
              <a:t> inversa, el </a:t>
            </a:r>
            <a:r>
              <a:rPr lang="es-MX" dirty="0" err="1" smtClean="0"/>
              <a:t>codigo</a:t>
            </a:r>
            <a:r>
              <a:rPr lang="es-MX" dirty="0" smtClean="0"/>
              <a:t> fuente no estructurado (“sucio”) se reestructura para que solamente contenga construcciones de </a:t>
            </a:r>
            <a:r>
              <a:rPr lang="es-MX" dirty="0" err="1" smtClean="0"/>
              <a:t>programacion</a:t>
            </a:r>
            <a:r>
              <a:rPr lang="es-MX" dirty="0" smtClean="0"/>
              <a:t> estructurada. Esto hace que el </a:t>
            </a:r>
            <a:r>
              <a:rPr lang="es-MX" dirty="0" err="1" smtClean="0"/>
              <a:t>codigo</a:t>
            </a:r>
            <a:r>
              <a:rPr lang="es-MX" dirty="0" smtClean="0"/>
              <a:t> fuente sea mas </a:t>
            </a:r>
            <a:r>
              <a:rPr lang="es-MX" dirty="0" err="1" smtClean="0"/>
              <a:t>facil</a:t>
            </a:r>
            <a:r>
              <a:rPr lang="es-MX" dirty="0" smtClean="0"/>
              <a:t> de leer, y es lo que proporciona la base de todas las actividades subsiguiente de </a:t>
            </a:r>
            <a:r>
              <a:rPr lang="es-MX" dirty="0" err="1" smtClean="0"/>
              <a:t>ingenieria</a:t>
            </a:r>
            <a:r>
              <a:rPr lang="es-MX" dirty="0" smtClean="0"/>
              <a:t> inversa.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3124" t="18500" r="32010" b="11610"/>
          <a:stretch>
            <a:fillRect/>
          </a:stretch>
        </p:blipFill>
        <p:spPr bwMode="auto">
          <a:xfrm>
            <a:off x="4607496" y="764704"/>
            <a:ext cx="4536504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2492897"/>
            <a:ext cx="7408333" cy="388843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dirty="0" smtClean="0"/>
              <a:t>La primera actividad real de </a:t>
            </a:r>
            <a:r>
              <a:rPr lang="es-MX" dirty="0" err="1" smtClean="0"/>
              <a:t>ingenieria</a:t>
            </a:r>
            <a:r>
              <a:rPr lang="es-MX" dirty="0" smtClean="0"/>
              <a:t> inversa comienza con un intento de comprender y extraer </a:t>
            </a:r>
            <a:r>
              <a:rPr lang="es-MX" dirty="0" err="1" smtClean="0"/>
              <a:t>despues</a:t>
            </a:r>
            <a:r>
              <a:rPr lang="es-MX" dirty="0" smtClean="0"/>
              <a:t> abstracciones de procedimientos representadas por el </a:t>
            </a:r>
            <a:r>
              <a:rPr lang="es-MX" dirty="0" err="1" smtClean="0"/>
              <a:t>codigo</a:t>
            </a:r>
            <a:r>
              <a:rPr lang="es-MX" dirty="0" smtClean="0"/>
              <a:t> fuente</a:t>
            </a:r>
            <a:r>
              <a:rPr lang="es-MX" dirty="0" smtClean="0"/>
              <a:t>.</a:t>
            </a:r>
          </a:p>
          <a:p>
            <a:pPr>
              <a:buNone/>
            </a:pPr>
            <a:r>
              <a:rPr lang="es-MX" dirty="0"/>
              <a:t>Niveles de </a:t>
            </a:r>
            <a:r>
              <a:rPr lang="es-MX" dirty="0" err="1"/>
              <a:t>abstraccion</a:t>
            </a:r>
            <a:r>
              <a:rPr lang="es-MX" dirty="0"/>
              <a:t>:</a:t>
            </a:r>
          </a:p>
          <a:p>
            <a:pPr>
              <a:buNone/>
            </a:pPr>
            <a:r>
              <a:rPr lang="es-MX" dirty="0"/>
              <a:t>*sistema </a:t>
            </a:r>
          </a:p>
          <a:p>
            <a:pPr>
              <a:buNone/>
            </a:pPr>
            <a:r>
              <a:rPr lang="es-MX" dirty="0"/>
              <a:t>*programa</a:t>
            </a:r>
          </a:p>
          <a:p>
            <a:pPr>
              <a:buNone/>
            </a:pPr>
            <a:r>
              <a:rPr lang="es-MX" dirty="0"/>
              <a:t>*componente</a:t>
            </a:r>
          </a:p>
          <a:p>
            <a:pPr>
              <a:buNone/>
            </a:pPr>
            <a:r>
              <a:rPr lang="es-MX" dirty="0"/>
              <a:t>*</a:t>
            </a:r>
            <a:r>
              <a:rPr lang="es-MX" dirty="0" err="1"/>
              <a:t>configuracion</a:t>
            </a:r>
            <a:r>
              <a:rPr lang="es-MX" dirty="0"/>
              <a:t> </a:t>
            </a:r>
          </a:p>
          <a:p>
            <a:pPr>
              <a:buNone/>
            </a:pPr>
            <a:r>
              <a:rPr lang="es-MX" dirty="0"/>
              <a:t>*</a:t>
            </a:r>
            <a:r>
              <a:rPr lang="es-MX" dirty="0" err="1"/>
              <a:t>sentenccia</a:t>
            </a:r>
            <a:endParaRPr lang="es-MX" dirty="0"/>
          </a:p>
          <a:p>
            <a:pPr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INGENIERIA INVERSA PARA COMPRENDER EL PROCESAMIENTO </a:t>
            </a:r>
            <a:endParaRPr lang="es-MX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La </a:t>
            </a:r>
            <a:r>
              <a:rPr lang="es-MX" dirty="0" err="1" smtClean="0"/>
              <a:t>reestructuracion</a:t>
            </a:r>
            <a:r>
              <a:rPr lang="es-MX" dirty="0" smtClean="0"/>
              <a:t> del software modifica el </a:t>
            </a:r>
            <a:r>
              <a:rPr lang="es-MX" dirty="0" err="1" smtClean="0"/>
              <a:t>codigo</a:t>
            </a:r>
            <a:r>
              <a:rPr lang="es-MX" dirty="0" smtClean="0"/>
              <a:t> fuente y/o los datos en un intento de adecuarlo a futuros cambios. En general, la </a:t>
            </a:r>
            <a:r>
              <a:rPr lang="es-MX" dirty="0" err="1" smtClean="0"/>
              <a:t>reestructuracion</a:t>
            </a:r>
            <a:r>
              <a:rPr lang="es-MX" dirty="0" smtClean="0"/>
              <a:t> no modifica la arquitectura global del programa. 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Reestructuracion</a:t>
            </a:r>
            <a:endParaRPr lang="es-MX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*Programas de mayor calidad, mejor </a:t>
            </a:r>
            <a:r>
              <a:rPr lang="es-MX" dirty="0" err="1" smtClean="0"/>
              <a:t>documentacion</a:t>
            </a:r>
            <a:r>
              <a:rPr lang="es-MX" dirty="0" smtClean="0"/>
              <a:t> y menos complejidad.</a:t>
            </a:r>
          </a:p>
          <a:p>
            <a:pPr>
              <a:buNone/>
            </a:pPr>
            <a:r>
              <a:rPr lang="es-MX" dirty="0" smtClean="0"/>
              <a:t>*Reduce la </a:t>
            </a:r>
            <a:r>
              <a:rPr lang="es-MX" dirty="0" err="1" smtClean="0"/>
              <a:t>frustacion</a:t>
            </a:r>
            <a:r>
              <a:rPr lang="es-MX" dirty="0" smtClean="0"/>
              <a:t> entre ingenieros de software al trabajar con el programa</a:t>
            </a:r>
          </a:p>
          <a:p>
            <a:pPr>
              <a:buNone/>
            </a:pPr>
            <a:r>
              <a:rPr lang="es-MX" dirty="0" smtClean="0"/>
              <a:t>*Reduce el esfuerzo requerido para llevar a cabo las actividad de mantenimiento</a:t>
            </a:r>
          </a:p>
          <a:p>
            <a:pPr>
              <a:buNone/>
            </a:pPr>
            <a:r>
              <a:rPr lang="es-MX" dirty="0" smtClean="0"/>
              <a:t>*Software mas sencillo de comprobar y depurar.</a:t>
            </a:r>
          </a:p>
          <a:p>
            <a:pPr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 de </a:t>
            </a:r>
            <a:r>
              <a:rPr lang="es-MX" dirty="0" err="1" smtClean="0"/>
              <a:t>reestructuracion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476672"/>
            <a:ext cx="4402832" cy="5649491"/>
          </a:xfrm>
        </p:spPr>
        <p:txBody>
          <a:bodyPr>
            <a:noAutofit/>
          </a:bodyPr>
          <a:lstStyle/>
          <a:p>
            <a:r>
              <a:rPr lang="es-MX" sz="2400" dirty="0" smtClean="0"/>
              <a:t>La ingeniería inversa estudia o analiza un producto disponible en el mercado (software, dispositivo</a:t>
            </a:r>
          </a:p>
          <a:p>
            <a:r>
              <a:rPr lang="es-MX" sz="2400" dirty="0" smtClean="0"/>
              <a:t>electrónico, pieza mecánica, estructura, etc.) con el fin de conocer detalles de su diseño, construcción y</a:t>
            </a:r>
          </a:p>
          <a:p>
            <a:r>
              <a:rPr lang="es-MX" sz="2400" dirty="0" smtClean="0"/>
              <a:t>operación. La ingeniería inversa usada como una forma de producir una versión mejorada del producto y no</a:t>
            </a:r>
          </a:p>
          <a:p>
            <a:r>
              <a:rPr lang="es-MX" sz="2400" dirty="0" smtClean="0"/>
              <a:t>con el objetivo de producir una copia</a:t>
            </a:r>
            <a:endParaRPr lang="es-MX" sz="24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6 Marcador de contenido" descr="INGENIERÍA-INVERSA_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51375" y="2565875"/>
            <a:ext cx="3905250" cy="2335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Consiste principalmente en recuperar el diseño de una aplicación a partir del </a:t>
            </a:r>
            <a:r>
              <a:rPr lang="es-MX" dirty="0" smtClean="0"/>
              <a:t>código.</a:t>
            </a:r>
            <a:endParaRPr lang="es-MX" dirty="0" smtClean="0"/>
          </a:p>
          <a:p>
            <a:pPr>
              <a:buNone/>
            </a:pPr>
            <a:r>
              <a:rPr lang="es-MX" dirty="0" smtClean="0"/>
              <a:t>Esto se realiza </a:t>
            </a:r>
            <a:r>
              <a:rPr lang="es-MX" dirty="0" smtClean="0"/>
              <a:t>principalmente </a:t>
            </a:r>
            <a:r>
              <a:rPr lang="es-MX" dirty="0" smtClean="0"/>
              <a:t>mediante </a:t>
            </a:r>
            <a:r>
              <a:rPr lang="es-MX" dirty="0" smtClean="0"/>
              <a:t>herramienta </a:t>
            </a:r>
            <a:r>
              <a:rPr lang="es-MX" dirty="0" smtClean="0"/>
              <a:t>que extraen </a:t>
            </a:r>
            <a:r>
              <a:rPr lang="es-MX" dirty="0" smtClean="0"/>
              <a:t>información </a:t>
            </a:r>
            <a:r>
              <a:rPr lang="es-MX" dirty="0" smtClean="0"/>
              <a:t>de los datos, procedimientos y arquitectura del sistema existente.</a:t>
            </a:r>
          </a:p>
          <a:p>
            <a:pPr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Ingeniería </a:t>
            </a:r>
            <a:r>
              <a:rPr lang="es-MX" dirty="0" smtClean="0"/>
              <a:t>inversa como proceso de </a:t>
            </a:r>
            <a:r>
              <a:rPr lang="es-MX" dirty="0" smtClean="0"/>
              <a:t>reingeniería 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MX" dirty="0" smtClean="0"/>
              <a:t>Es aplicable a sistemas con las siguientes </a:t>
            </a:r>
            <a:r>
              <a:rPr lang="es-MX" dirty="0" err="1" smtClean="0"/>
              <a:t>caracteristicas</a:t>
            </a:r>
            <a:r>
              <a:rPr lang="es-MX" dirty="0" smtClean="0"/>
              <a:t>:</a:t>
            </a:r>
          </a:p>
          <a:p>
            <a:pPr>
              <a:buNone/>
            </a:pPr>
            <a:r>
              <a:rPr lang="es-MX" dirty="0" smtClean="0"/>
              <a:t>*</a:t>
            </a:r>
            <a:r>
              <a:rPr lang="es-MX" dirty="0" err="1" smtClean="0"/>
              <a:t>Documentacion</a:t>
            </a:r>
            <a:r>
              <a:rPr lang="es-MX" dirty="0" smtClean="0"/>
              <a:t> </a:t>
            </a:r>
            <a:r>
              <a:rPr lang="es-MX" dirty="0" err="1" smtClean="0"/>
              <a:t>inexistete</a:t>
            </a:r>
            <a:r>
              <a:rPr lang="es-MX" dirty="0" smtClean="0"/>
              <a:t> o totalmente obsoleta.</a:t>
            </a:r>
          </a:p>
          <a:p>
            <a:pPr>
              <a:buNone/>
            </a:pPr>
            <a:r>
              <a:rPr lang="es-MX" dirty="0" smtClean="0"/>
              <a:t>*</a:t>
            </a:r>
            <a:r>
              <a:rPr lang="es-MX" dirty="0" err="1" smtClean="0"/>
              <a:t>Programacion</a:t>
            </a:r>
            <a:r>
              <a:rPr lang="es-MX" dirty="0" smtClean="0"/>
              <a:t> en bloque de </a:t>
            </a:r>
            <a:r>
              <a:rPr lang="es-MX" dirty="0" err="1" smtClean="0"/>
              <a:t>codigos</a:t>
            </a:r>
            <a:r>
              <a:rPr lang="es-MX" dirty="0" smtClean="0"/>
              <a:t> muy grandes y/o sin estructurar.</a:t>
            </a:r>
          </a:p>
          <a:p>
            <a:pPr>
              <a:buNone/>
            </a:pPr>
            <a:r>
              <a:rPr lang="es-MX" dirty="0"/>
              <a:t>. *Inexistencia de </a:t>
            </a:r>
            <a:r>
              <a:rPr lang="es-MX" dirty="0" err="1"/>
              <a:t>documentacion</a:t>
            </a:r>
            <a:r>
              <a:rPr lang="es-MX" dirty="0"/>
              <a:t> interna en los programas, o bien esta es incomprensible o esta desfasada.</a:t>
            </a:r>
          </a:p>
          <a:p>
            <a:pPr>
              <a:buNone/>
            </a:pPr>
            <a:r>
              <a:rPr lang="es-MX" dirty="0"/>
              <a:t>*La aplicación cubre gran parte de los requisitos y del rendimiento esperado.</a:t>
            </a:r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MX" dirty="0" smtClean="0"/>
              <a:t>*</a:t>
            </a:r>
            <a:r>
              <a:rPr lang="es-MX" dirty="0" smtClean="0"/>
              <a:t>La aplicación esta sujeta a cambios frecuentes, que pueden afectar a parte del diseño.</a:t>
            </a:r>
          </a:p>
          <a:p>
            <a:pPr>
              <a:buNone/>
            </a:pPr>
            <a:r>
              <a:rPr lang="es-MX" dirty="0" smtClean="0"/>
              <a:t>*Se </a:t>
            </a:r>
            <a:r>
              <a:rPr lang="es-MX" dirty="0" smtClean="0"/>
              <a:t>prevé </a:t>
            </a:r>
            <a:r>
              <a:rPr lang="es-MX" dirty="0" smtClean="0"/>
              <a:t>que la aplicación pueda tener aun larga vida.</a:t>
            </a:r>
          </a:p>
          <a:p>
            <a:pPr>
              <a:buNone/>
            </a:pPr>
            <a:endParaRPr lang="es-MX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El nivel de </a:t>
            </a:r>
            <a:r>
              <a:rPr lang="es-MX" dirty="0" err="1" smtClean="0"/>
              <a:t>abstraccion</a:t>
            </a:r>
            <a:r>
              <a:rPr lang="es-MX" dirty="0" smtClean="0"/>
              <a:t> de un proceso de </a:t>
            </a:r>
            <a:r>
              <a:rPr lang="es-MX" dirty="0" err="1" smtClean="0"/>
              <a:t>ingenieria</a:t>
            </a:r>
            <a:r>
              <a:rPr lang="es-MX" dirty="0" smtClean="0"/>
              <a:t> inversa y las </a:t>
            </a:r>
            <a:r>
              <a:rPr lang="es-MX" dirty="0" err="1" smtClean="0"/>
              <a:t>herrramientas</a:t>
            </a:r>
            <a:r>
              <a:rPr lang="es-MX" dirty="0" smtClean="0"/>
              <a:t> que se utilizan para realizarlo aluden a la </a:t>
            </a:r>
            <a:r>
              <a:rPr lang="es-MX" dirty="0" err="1" smtClean="0"/>
              <a:t>sofisticacion</a:t>
            </a:r>
            <a:r>
              <a:rPr lang="es-MX" dirty="0" smtClean="0"/>
              <a:t> de la </a:t>
            </a:r>
            <a:r>
              <a:rPr lang="es-MX" dirty="0" err="1" smtClean="0"/>
              <a:t>informacion</a:t>
            </a:r>
            <a:r>
              <a:rPr lang="es-MX" dirty="0" smtClean="0"/>
              <a:t> de diseño que se puede extraer del </a:t>
            </a:r>
            <a:r>
              <a:rPr lang="es-MX" dirty="0" err="1" smtClean="0"/>
              <a:t>codigo</a:t>
            </a:r>
            <a:r>
              <a:rPr lang="es-MX" dirty="0" smtClean="0"/>
              <a:t> fuente. El nivel de </a:t>
            </a:r>
            <a:r>
              <a:rPr lang="es-MX" dirty="0" err="1" smtClean="0"/>
              <a:t>abstraccion</a:t>
            </a:r>
            <a:r>
              <a:rPr lang="es-MX" dirty="0" smtClean="0"/>
              <a:t> ideal </a:t>
            </a:r>
            <a:r>
              <a:rPr lang="es-MX" dirty="0" err="1" smtClean="0"/>
              <a:t>debera</a:t>
            </a:r>
            <a:r>
              <a:rPr lang="es-MX" dirty="0" smtClean="0"/>
              <a:t> ser lo mas alto posible.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Nivel de </a:t>
            </a:r>
            <a:r>
              <a:rPr lang="es-MX" dirty="0" err="1" smtClean="0"/>
              <a:t>Abstraccion</a:t>
            </a:r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s-MX" dirty="0" smtClean="0"/>
          </a:p>
          <a:p>
            <a:pPr>
              <a:buNone/>
            </a:pPr>
            <a:r>
              <a:rPr lang="es-MX" dirty="0" smtClean="0"/>
              <a:t>*Sus </a:t>
            </a:r>
            <a:r>
              <a:rPr lang="es-MX" dirty="0" err="1" smtClean="0"/>
              <a:t>representacions</a:t>
            </a:r>
            <a:r>
              <a:rPr lang="es-MX" dirty="0" smtClean="0"/>
              <a:t> de diseño de </a:t>
            </a:r>
            <a:r>
              <a:rPr lang="es-MX" dirty="0" err="1" smtClean="0"/>
              <a:t>preocedimiento</a:t>
            </a:r>
            <a:r>
              <a:rPr lang="es-MX" dirty="0" smtClean="0"/>
              <a:t> (con un bajo nivel de </a:t>
            </a:r>
            <a:r>
              <a:rPr lang="es-MX" dirty="0" err="1" smtClean="0"/>
              <a:t>abstraccion</a:t>
            </a:r>
            <a:r>
              <a:rPr lang="es-MX" dirty="0" smtClean="0"/>
              <a:t>).</a:t>
            </a:r>
          </a:p>
          <a:p>
            <a:pPr>
              <a:buNone/>
            </a:pPr>
            <a:r>
              <a:rPr lang="es-MX" dirty="0" smtClean="0"/>
              <a:t>*La </a:t>
            </a:r>
            <a:r>
              <a:rPr lang="es-MX" dirty="0" err="1" smtClean="0"/>
              <a:t>informacion</a:t>
            </a:r>
            <a:r>
              <a:rPr lang="es-MX" dirty="0" smtClean="0"/>
              <a:t> de las estructuras de datos y de programas (un nivel de </a:t>
            </a:r>
            <a:r>
              <a:rPr lang="es-MX" dirty="0" err="1" smtClean="0"/>
              <a:t>abstraccion</a:t>
            </a:r>
            <a:r>
              <a:rPr lang="es-MX" dirty="0" smtClean="0"/>
              <a:t> ligeramente mas elevado). </a:t>
            </a:r>
            <a:endParaRPr lang="es-MX" dirty="0" smtClean="0"/>
          </a:p>
          <a:p>
            <a:pPr>
              <a:buNone/>
            </a:pPr>
            <a:r>
              <a:rPr lang="es-MX" dirty="0"/>
              <a:t>*Modelos de flujo de datos y de control (un nivel de </a:t>
            </a:r>
            <a:r>
              <a:rPr lang="es-MX" dirty="0" err="1"/>
              <a:t>abstraccion</a:t>
            </a:r>
            <a:r>
              <a:rPr lang="es-MX" dirty="0"/>
              <a:t> relativamente alto)</a:t>
            </a:r>
          </a:p>
          <a:p>
            <a:pPr>
              <a:buNone/>
            </a:pPr>
            <a:r>
              <a:rPr lang="es-MX" dirty="0"/>
              <a:t>*Modelos de entidades y de relaciones (un elevado nivel de </a:t>
            </a:r>
            <a:r>
              <a:rPr lang="es-MX" dirty="0" err="1"/>
              <a:t>abstraccion</a:t>
            </a:r>
            <a:r>
              <a:rPr lang="es-MX" dirty="0"/>
              <a:t>)</a:t>
            </a:r>
          </a:p>
          <a:p>
            <a:pPr>
              <a:buNone/>
            </a:pPr>
            <a:endParaRPr lang="es-MX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64905"/>
            <a:ext cx="8229600" cy="37444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dirty="0" smtClean="0"/>
              <a:t>La completitud ce un proceso de </a:t>
            </a:r>
            <a:r>
              <a:rPr lang="es-MX" dirty="0" err="1" smtClean="0"/>
              <a:t>ingenieria</a:t>
            </a:r>
            <a:r>
              <a:rPr lang="es-MX" dirty="0" smtClean="0"/>
              <a:t> inversa alude al nivel de detalle que se proporciona en un </a:t>
            </a:r>
            <a:r>
              <a:rPr lang="es-MX" dirty="0" err="1" smtClean="0"/>
              <a:t>determindado</a:t>
            </a:r>
            <a:r>
              <a:rPr lang="es-MX" dirty="0" smtClean="0"/>
              <a:t> nivel de </a:t>
            </a:r>
            <a:r>
              <a:rPr lang="es-MX" dirty="0" err="1" smtClean="0"/>
              <a:t>abstraccion</a:t>
            </a:r>
            <a:r>
              <a:rPr lang="es-MX" dirty="0" smtClean="0"/>
              <a:t>. En la </a:t>
            </a:r>
            <a:r>
              <a:rPr lang="es-MX" dirty="0" err="1" smtClean="0"/>
              <a:t>mayoria</a:t>
            </a:r>
            <a:r>
              <a:rPr lang="es-MX" dirty="0" smtClean="0"/>
              <a:t> de los casos, la completitud decrece a medida que aumenta el nivel de </a:t>
            </a:r>
            <a:r>
              <a:rPr lang="es-MX" dirty="0" err="1" smtClean="0"/>
              <a:t>abstraccion</a:t>
            </a:r>
            <a:r>
              <a:rPr lang="es-MX" dirty="0" smtClean="0"/>
              <a:t>.</a:t>
            </a:r>
          </a:p>
          <a:p>
            <a:pPr>
              <a:buNone/>
            </a:pPr>
            <a:r>
              <a:rPr lang="es-MX" dirty="0"/>
              <a:t>La </a:t>
            </a:r>
            <a:r>
              <a:rPr lang="es-MX" dirty="0" err="1"/>
              <a:t>compleititud</a:t>
            </a:r>
            <a:r>
              <a:rPr lang="es-MX" dirty="0"/>
              <a:t> mejora en </a:t>
            </a:r>
            <a:r>
              <a:rPr lang="es-MX" dirty="0" err="1"/>
              <a:t>proporcion</a:t>
            </a:r>
            <a:r>
              <a:rPr lang="es-MX" dirty="0"/>
              <a:t> directa a la cantidad de </a:t>
            </a:r>
            <a:r>
              <a:rPr lang="es-MX" dirty="0" err="1"/>
              <a:t>analisis</a:t>
            </a:r>
            <a:r>
              <a:rPr lang="es-MX" dirty="0"/>
              <a:t> efectuado por la persona que esta </a:t>
            </a:r>
            <a:r>
              <a:rPr lang="es-MX" dirty="0" err="1"/>
              <a:t>afectuando</a:t>
            </a:r>
            <a:r>
              <a:rPr lang="es-MX" dirty="0"/>
              <a:t> la </a:t>
            </a:r>
            <a:r>
              <a:rPr lang="es-MX" dirty="0" err="1"/>
              <a:t>ingenieria</a:t>
            </a:r>
            <a:r>
              <a:rPr lang="es-MX" dirty="0"/>
              <a:t> inversa.</a:t>
            </a:r>
          </a:p>
          <a:p>
            <a:pPr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Completitud </a:t>
            </a:r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La interactividad alude al grado con el cual el ser humano se “integra” con las herramientas automatizadas para crear un proceso de </a:t>
            </a:r>
            <a:r>
              <a:rPr lang="es-MX" dirty="0" err="1" smtClean="0"/>
              <a:t>ingenieria</a:t>
            </a:r>
            <a:r>
              <a:rPr lang="es-MX" dirty="0" smtClean="0"/>
              <a:t> inversa efectivo. En la </a:t>
            </a:r>
            <a:r>
              <a:rPr lang="es-MX" dirty="0" err="1" smtClean="0"/>
              <a:t>mayoria</a:t>
            </a:r>
            <a:r>
              <a:rPr lang="es-MX" dirty="0" smtClean="0"/>
              <a:t> de los casos, a medida </a:t>
            </a:r>
            <a:r>
              <a:rPr lang="es-MX" dirty="0" smtClean="0"/>
              <a:t>que </a:t>
            </a:r>
            <a:r>
              <a:rPr lang="es-MX" dirty="0" smtClean="0"/>
              <a:t>crece el nivel de </a:t>
            </a:r>
            <a:r>
              <a:rPr lang="es-MX" dirty="0" err="1" smtClean="0"/>
              <a:t>abstraccion</a:t>
            </a:r>
            <a:r>
              <a:rPr lang="es-MX" dirty="0" smtClean="0"/>
              <a:t>, la interactividad </a:t>
            </a:r>
            <a:r>
              <a:rPr lang="es-MX" dirty="0" err="1" smtClean="0"/>
              <a:t>debera</a:t>
            </a:r>
            <a:r>
              <a:rPr lang="es-MX" dirty="0" smtClean="0"/>
              <a:t> incrementarse, o si no la completitud se vera reducida.</a:t>
            </a:r>
          </a:p>
          <a:p>
            <a:pPr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	Interactividad	</a:t>
            </a: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515</TotalTime>
  <Words>685</Words>
  <Application>Microsoft Office PowerPoint</Application>
  <PresentationFormat>Presentación en pantalla (4:3)</PresentationFormat>
  <Paragraphs>47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Forma de onda</vt:lpstr>
      <vt:lpstr>Ingeniería Inversa</vt:lpstr>
      <vt:lpstr>Presentación de PowerPoint</vt:lpstr>
      <vt:lpstr>Ingeniería inversa como proceso de reingeniería </vt:lpstr>
      <vt:lpstr>Presentación de PowerPoint</vt:lpstr>
      <vt:lpstr>Presentación de PowerPoint</vt:lpstr>
      <vt:lpstr>Nivel de Abstraccion</vt:lpstr>
      <vt:lpstr>Presentación de PowerPoint</vt:lpstr>
      <vt:lpstr>Completitud </vt:lpstr>
      <vt:lpstr> Interactividad </vt:lpstr>
      <vt:lpstr>Direccionalidad</vt:lpstr>
      <vt:lpstr>PROCESO DE INGENIERIA INVERSA</vt:lpstr>
      <vt:lpstr>Presentación de PowerPoint</vt:lpstr>
      <vt:lpstr>INGENIERIA INVERSA PARA COMPRENDER EL PROCESAMIENTO </vt:lpstr>
      <vt:lpstr>Reestructuracion</vt:lpstr>
      <vt:lpstr>Beneficios de reestructuracion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Inversa</dc:title>
  <dc:creator>HP</dc:creator>
  <cp:lastModifiedBy>Usuario de Windows</cp:lastModifiedBy>
  <cp:revision>7</cp:revision>
  <dcterms:created xsi:type="dcterms:W3CDTF">2015-02-24T05:42:35Z</dcterms:created>
  <dcterms:modified xsi:type="dcterms:W3CDTF">2015-02-26T05:33:22Z</dcterms:modified>
</cp:coreProperties>
</file>