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 type="screen4x3"/>
  <p:notesSz cx="7772400" cy="10058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04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MX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8E2E095-4EB2-46C4-BDDB-7753CB08697F}" type="slidenum">
              <a:t>‹Nº›</a:t>
            </a:fld>
            <a:endParaRPr lang="es-MX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6372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MX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MX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MX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s-MX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s-MX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DFB93A-7BA8-48E8-8939-CFFAAAB7A253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442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MX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MX" sz="264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 sz="264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 sz="264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 sz="264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 sz="264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 sz="264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 sz="264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 sz="264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 sz="264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 sz="264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 sz="264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 sz="264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 sz="264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 sz="2640">
              <a:latin typeface="Source Sans Pro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5D5488-B96B-4549-B8A8-16B807A1EA3C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357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19DA9-2386-4754-97F5-896D5E427E49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3558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849748-5ACD-402A-ADA8-8B87A870A34C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245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52016" y="251989"/>
            <a:ext cx="9586674" cy="665251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33346" y="5901753"/>
            <a:ext cx="9616916" cy="146782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763924"/>
            <a:ext cx="8568531" cy="1962239"/>
          </a:xfrm>
        </p:spPr>
        <p:txBody>
          <a:bodyPr anchor="b">
            <a:normAutofit/>
          </a:bodyPr>
          <a:lstStyle>
            <a:lvl1pPr>
              <a:defRPr sz="49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3919833"/>
            <a:ext cx="7056438" cy="162393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D8E216-22E9-474B-89CE-115D2D54E27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D78071-EB98-4764-AC98-04C8A0F0B79E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2016" y="251989"/>
            <a:ext cx="9586674" cy="522121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666881" y="4633682"/>
            <a:ext cx="3171063" cy="787081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887619" y="4492252"/>
            <a:ext cx="6112443" cy="93712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118476" y="4505780"/>
            <a:ext cx="6028068" cy="853491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6184072" y="4491023"/>
            <a:ext cx="3646840" cy="71821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33346" y="4473805"/>
            <a:ext cx="9616916" cy="1465940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712" y="2715619"/>
            <a:ext cx="8568531" cy="1679928"/>
          </a:xfrm>
        </p:spPr>
        <p:txBody>
          <a:bodyPr anchor="t">
            <a:normAutofit/>
          </a:bodyPr>
          <a:lstStyle>
            <a:lvl1pPr algn="ctr">
              <a:defRPr sz="49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425" y="1584521"/>
            <a:ext cx="7075106" cy="1035957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228C53-3C3E-4F52-8145-F7493F28381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BB3B83-EFB2-4950-B0C0-814F31A87AF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45965" y="2953313"/>
            <a:ext cx="4213701" cy="379999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20958" y="2953313"/>
            <a:ext cx="4213701" cy="379999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966" y="2952125"/>
            <a:ext cx="4213701" cy="705219"/>
          </a:xfrm>
        </p:spPr>
        <p:txBody>
          <a:bodyPr anchor="ctr"/>
          <a:lstStyle>
            <a:lvl1pPr marL="0" indent="0" algn="ctr">
              <a:buNone/>
              <a:defRPr sz="2600" b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712" y="3779838"/>
            <a:ext cx="4211345" cy="297312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4318" y="2952124"/>
            <a:ext cx="4213701" cy="705219"/>
          </a:xfrm>
        </p:spPr>
        <p:txBody>
          <a:bodyPr anchor="ctr"/>
          <a:lstStyle>
            <a:lvl1pPr marL="0" indent="0" algn="ctr">
              <a:buNone/>
              <a:defRPr sz="2600" b="0" i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3779838"/>
            <a:ext cx="4213701" cy="297312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1BCFEB-B95E-4006-A633-25CB35CC7DB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72EA1D-8F0A-42B5-9F63-7498D75D7CA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33346" y="787263"/>
            <a:ext cx="9616916" cy="1465940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69EEE2-A248-4AC6-8F9B-DCB648C054A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A281CC-59FF-4052-8857-B0F31245D5B0}" type="slidenum">
              <a:rPr lang="es-MX" smtClean="0"/>
              <a:t>‹Nº›</a:t>
            </a:fld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063" y="3947831"/>
            <a:ext cx="3696229" cy="209991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2000">
                <a:solidFill>
                  <a:schemeClr val="tx2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33346" y="787264"/>
            <a:ext cx="9616916" cy="146782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08063" y="2519891"/>
            <a:ext cx="3696229" cy="1380901"/>
          </a:xfrm>
        </p:spPr>
        <p:txBody>
          <a:bodyPr anchor="b">
            <a:noAutofit/>
          </a:bodyPr>
          <a:lstStyle>
            <a:lvl1pPr algn="l">
              <a:defRPr sz="35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465" y="2015914"/>
            <a:ext cx="4303973" cy="4199819"/>
          </a:xfrm>
        </p:spPr>
        <p:txBody>
          <a:bodyPr anchor="ctr"/>
          <a:lstStyle>
            <a:lvl1pPr>
              <a:buClr>
                <a:schemeClr val="bg1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2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tx2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BD14C3-60BF-4850-9270-75D97F5F0C01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781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2016" y="251989"/>
            <a:ext cx="9586674" cy="665251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33346" y="5901753"/>
            <a:ext cx="9616916" cy="146782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418" y="373318"/>
            <a:ext cx="4203176" cy="2678552"/>
          </a:xfrm>
        </p:spPr>
        <p:txBody>
          <a:bodyPr anchor="b">
            <a:normAutofit/>
          </a:bodyPr>
          <a:lstStyle>
            <a:lvl1pPr algn="l">
              <a:defRPr sz="31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6999" y="3070535"/>
            <a:ext cx="4209595" cy="266921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0A3783-9019-4468-833E-891FBF5B3382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24057" y="1511935"/>
            <a:ext cx="3931444" cy="3225461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500">
                <a:solidFill>
                  <a:schemeClr val="bg1"/>
                </a:solidFill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AA7043-B03C-4284-9568-8258068530D8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F31DDD-6D7D-4924-BB77-C48B1CBF5823}" type="slidenum">
              <a:rPr lang="es-MX" smtClean="0"/>
              <a:t>‹Nº›</a:t>
            </a:fld>
            <a:endParaRPr lang="es-MX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33346" y="787264"/>
            <a:ext cx="9616916" cy="146782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595932"/>
            <a:ext cx="2268141" cy="494645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595931"/>
            <a:ext cx="6636411" cy="4946455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41753E-F05D-48DB-B3C0-BBD2801A1562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714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CED9CF-7BA7-44D4-901F-787CCA5F20F8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9374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DC0E4E-6EE1-4F6D-9C66-F5000415745B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0235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7D82D2-7244-4876-AE87-808E5ABD818E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35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C990C7-93B2-4CE3-A66E-8F79087734CD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05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337607-789C-4B58-84BB-D144C9EA8BEB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53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3EB845-C2D3-48EB-A8BC-204DE08D2C8F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9297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s-MX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MX" sz="32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MX" sz="32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highlight>
                  <a:srgbClr val="FFFFFF"/>
                </a:highlight>
                <a:latin typeface="Liberation Sans" pitchFamily="18"/>
                <a:ea typeface="Droid Sans Fallback" pitchFamily="2"/>
                <a:cs typeface="FreeSans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MX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s-MX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MX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9613376-B836-49E4-9BDD-906504B426F8}" type="slidenum"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s-MX" sz="44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s-MX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2016" y="251989"/>
            <a:ext cx="9586674" cy="272148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33346" y="1851259"/>
            <a:ext cx="9616916" cy="1465940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72944"/>
            <a:ext cx="9072563" cy="1380901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590" y="6889649"/>
            <a:ext cx="4174563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lvl="0"/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473" y="6889649"/>
            <a:ext cx="4174564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lvl="0"/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9898" y="6889648"/>
            <a:ext cx="128083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lvl="0"/>
            <a:fld id="{F9613376-B836-49E4-9BDD-906504B426F8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94" y="2949207"/>
            <a:ext cx="8167173" cy="380375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2383" indent="-302383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635215" indent="-302383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43197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259929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612709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6548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231826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267104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302382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MX"/>
              <a:t>Ingeniería Web</a:t>
            </a:r>
          </a:p>
        </p:txBody>
      </p:sp>
      <p:sp>
        <p:nvSpPr>
          <p:cNvPr id="3" name="2 Subtítulo"/>
          <p:cNvSpPr txBox="1">
            <a:spLocks noGrp="1"/>
          </p:cNvSpPr>
          <p:nvPr>
            <p:ph type="subTitle" idx="4294967295"/>
          </p:nvPr>
        </p:nvSpPr>
        <p:spPr>
          <a:xfrm>
            <a:off x="0" y="1979613"/>
            <a:ext cx="9359900" cy="5040312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 hangingPunct="0">
              <a:buNone/>
            </a:pPr>
            <a:r>
              <a:rPr lang="es-MX" b="0">
                <a:latin typeface="Source Sans Pro" pitchFamily="34"/>
              </a:rPr>
              <a:t>Por Moisés Abraham Vázquez Pérez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 txBox="1">
            <a:spLocks noGrp="1"/>
          </p:cNvSpPr>
          <p:nvPr>
            <p:ph type="body" idx="4294967295"/>
          </p:nvPr>
        </p:nvSpPr>
        <p:spPr>
          <a:xfrm>
            <a:off x="647824" y="1728788"/>
            <a:ext cx="8712076" cy="5291137"/>
          </a:xfrm>
        </p:spPr>
        <p:txBody>
          <a:bodyPr/>
          <a:lstStyle>
            <a:def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None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1134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567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s-MX" b="0" dirty="0"/>
              <a:t>Para ello se centra en las líneas de productos software y el desarrollo de software dirigido por modelos como paradigmas de desarrollo que proporcionan numerosos beneficios respecto al desarrollo de software tradicional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MX" dirty="0">
                <a:solidFill>
                  <a:schemeClr val="bg1">
                    <a:lumMod val="95000"/>
                  </a:schemeClr>
                </a:solidFill>
              </a:rPr>
              <a:t>Ambos enfoques utilizados conjuntamente permiten: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359792" y="1979613"/>
            <a:ext cx="9000108" cy="5040312"/>
          </a:xfrm>
        </p:spPr>
        <p:txBody>
          <a:bodyPr/>
          <a:lstStyle>
            <a:def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None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1134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567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</a:lstStyle>
          <a:p>
            <a:pPr lvl="0"/>
            <a:r>
              <a:rPr lang="es-MX" b="0" dirty="0"/>
              <a:t>Reducir los costes del ciclo de vida del software</a:t>
            </a:r>
          </a:p>
          <a:p>
            <a:pPr lvl="0"/>
            <a:r>
              <a:rPr lang="es-MX" b="0" dirty="0"/>
              <a:t>Rápida adaptación del sistema a nuevas tecnologías</a:t>
            </a:r>
          </a:p>
          <a:p>
            <a:pPr lvl="0"/>
            <a:r>
              <a:rPr lang="es-MX" b="0" dirty="0"/>
              <a:t>Reducción del tiempo de desarrollo para nuevos sistemas</a:t>
            </a:r>
          </a:p>
          <a:p>
            <a:pPr lvl="0"/>
            <a:r>
              <a:rPr lang="es-MX" b="0" dirty="0"/>
              <a:t>Mejora la calidad del software permitiendo una fácil evolución del mismo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 txBox="1">
            <a:spLocks noGrp="1"/>
          </p:cNvSpPr>
          <p:nvPr>
            <p:ph type="body" idx="4294967295"/>
          </p:nvPr>
        </p:nvSpPr>
        <p:spPr>
          <a:xfrm>
            <a:off x="503808" y="1800225"/>
            <a:ext cx="8856092" cy="5219700"/>
          </a:xfrm>
        </p:spPr>
        <p:txBody>
          <a:bodyPr/>
          <a:lstStyle>
            <a:def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None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1134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567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s-MX" b="0" dirty="0"/>
              <a:t>Ingeniería Web</a:t>
            </a:r>
          </a:p>
          <a:p>
            <a:pPr lvl="0">
              <a:buNone/>
            </a:pPr>
            <a:endParaRPr lang="es-MX" b="0" dirty="0"/>
          </a:p>
          <a:p>
            <a:pPr lvl="0">
              <a:buNone/>
            </a:pPr>
            <a:r>
              <a:rPr lang="es-MX" b="0" dirty="0"/>
              <a:t>Investiga las tecnologías Web semántica y las estructuras de datos. Estas tecnologías posibilitan estructuras de datos enriquecidas que se utilizan para</a:t>
            </a:r>
            <a:r>
              <a:rPr lang="es-MX" dirty="0"/>
              <a:t>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 txBox="1">
            <a:spLocks noGrp="1"/>
          </p:cNvSpPr>
          <p:nvPr>
            <p:ph type="body" idx="4294967295"/>
          </p:nvPr>
        </p:nvSpPr>
        <p:spPr>
          <a:xfrm>
            <a:off x="719832" y="1728788"/>
            <a:ext cx="8640068" cy="5291137"/>
          </a:xfrm>
        </p:spPr>
        <p:txBody>
          <a:bodyPr/>
          <a:lstStyle>
            <a:def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None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1134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567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</a:lstStyle>
          <a:p>
            <a:pPr lvl="0"/>
            <a:r>
              <a:rPr lang="es-MX" b="0" dirty="0"/>
              <a:t>Facilitar la búsqueda de contenidos y servicios</a:t>
            </a:r>
          </a:p>
          <a:p>
            <a:pPr lvl="0"/>
            <a:r>
              <a:rPr lang="es-MX" b="0" dirty="0"/>
              <a:t>Crear agentes inteligentes para la automatización de procesos</a:t>
            </a:r>
          </a:p>
          <a:p>
            <a:pPr lvl="0"/>
            <a:r>
              <a:rPr lang="es-MX" b="0" dirty="0"/>
              <a:t>Extraer, procesar y almacenar conocimiento</a:t>
            </a:r>
          </a:p>
          <a:p>
            <a:pPr lvl="0"/>
            <a:r>
              <a:rPr lang="es-MX" b="0" dirty="0"/>
              <a:t>Integrar sistemas heterogéneos</a:t>
            </a:r>
          </a:p>
          <a:p>
            <a:pPr lvl="0"/>
            <a:r>
              <a:rPr lang="es-MX" b="0" dirty="0"/>
              <a:t>Componer sistemas complejos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 txBox="1">
            <a:spLocks noGrp="1"/>
          </p:cNvSpPr>
          <p:nvPr>
            <p:ph type="body" idx="4294967295"/>
          </p:nvPr>
        </p:nvSpPr>
        <p:spPr>
          <a:xfrm>
            <a:off x="503808" y="1728788"/>
            <a:ext cx="8856092" cy="5291137"/>
          </a:xfrm>
        </p:spPr>
        <p:txBody>
          <a:bodyPr/>
          <a:lstStyle>
            <a:def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None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1134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567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</a:lstStyle>
          <a:p>
            <a:pPr lvl="0"/>
            <a:r>
              <a:rPr lang="es-MX" b="0" dirty="0"/>
              <a:t>Filtrar información</a:t>
            </a:r>
          </a:p>
          <a:p>
            <a:pPr lvl="0"/>
            <a:r>
              <a:rPr lang="es-MX" b="0" dirty="0"/>
              <a:t>Posibilitar el procesamiento semántico por parte de las maquinas</a:t>
            </a:r>
          </a:p>
          <a:p>
            <a:pPr lvl="0"/>
            <a:r>
              <a:rPr lang="es-MX" b="0" dirty="0"/>
              <a:t>Estandarizar y flexibilizar vocabularios</a:t>
            </a:r>
          </a:p>
          <a:p>
            <a:pPr lvl="0"/>
            <a:endParaRPr lang="es-MX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MX" sz="4000" dirty="0" smtClean="0">
                <a:solidFill>
                  <a:schemeClr val="tx1"/>
                </a:solidFill>
                <a:cs typeface="Arial" pitchFamily="34" charset="0"/>
              </a:rPr>
              <a:t>Introducción</a:t>
            </a:r>
            <a:endParaRPr lang="es-MX" sz="40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431800" y="1979613"/>
            <a:ext cx="8928100" cy="5040312"/>
          </a:xfrm>
        </p:spPr>
        <p:txBody>
          <a:bodyPr/>
          <a:lstStyle>
            <a:def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None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1134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567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s-MX" b="0" dirty="0">
                <a:latin typeface="Arial" pitchFamily="34" charset="0"/>
                <a:cs typeface="Arial" pitchFamily="34" charset="0"/>
              </a:rPr>
              <a:t>La ingeniería Web es la aplicación de metodologías sistemáticas, disciplinadas y cuantificables al desarrollo eficiente, </a:t>
            </a:r>
            <a:r>
              <a:rPr lang="es-MX" b="0" dirty="0" smtClean="0">
                <a:latin typeface="Arial" pitchFamily="34" charset="0"/>
                <a:cs typeface="Arial" pitchFamily="34" charset="0"/>
              </a:rPr>
              <a:t>en </a:t>
            </a:r>
            <a:r>
              <a:rPr lang="es-MX" b="0" dirty="0">
                <a:latin typeface="Arial" pitchFamily="34" charset="0"/>
                <a:cs typeface="Arial" pitchFamily="34" charset="0"/>
              </a:rPr>
              <a:t>la WWW.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 txBox="1">
            <a:spLocks noGrp="1"/>
          </p:cNvSpPr>
          <p:nvPr>
            <p:ph type="body" idx="4294967295"/>
          </p:nvPr>
        </p:nvSpPr>
        <p:spPr>
          <a:xfrm>
            <a:off x="431800" y="1728788"/>
            <a:ext cx="8928100" cy="3635225"/>
          </a:xfrm>
        </p:spPr>
        <p:txBody>
          <a:bodyPr>
            <a:normAutofit/>
          </a:bodyPr>
          <a:lstStyle>
            <a:def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None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1134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567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s-MX" b="0" dirty="0">
                <a:latin typeface="Arial" pitchFamily="34" charset="0"/>
                <a:cs typeface="Arial" pitchFamily="34" charset="0"/>
              </a:rPr>
              <a:t>Se debe al crecimiento desenfrenado que está teniendo la Web, ya que está </a:t>
            </a:r>
            <a:r>
              <a:rPr lang="es-MX" b="0" dirty="0" smtClean="0">
                <a:latin typeface="Arial" pitchFamily="34" charset="0"/>
                <a:cs typeface="Arial" pitchFamily="34" charset="0"/>
              </a:rPr>
              <a:t>ocasionando </a:t>
            </a:r>
            <a:r>
              <a:rPr lang="es-MX" b="0" dirty="0">
                <a:latin typeface="Arial" pitchFamily="34" charset="0"/>
                <a:cs typeface="Arial" pitchFamily="34" charset="0"/>
              </a:rPr>
              <a:t>un impacto en la sociedad, y el nuevo manejo que se le está dando a la información en las diferentes áreas en que se presenta ha hecho que las personas tiendan a realizar todas sus actividades por esta vía.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 txBox="1">
            <a:spLocks noGrp="1"/>
          </p:cNvSpPr>
          <p:nvPr>
            <p:ph type="body" idx="4294967295"/>
          </p:nvPr>
        </p:nvSpPr>
        <p:spPr>
          <a:xfrm>
            <a:off x="575816" y="1728788"/>
            <a:ext cx="8784084" cy="5291137"/>
          </a:xfrm>
        </p:spPr>
        <p:txBody>
          <a:bodyPr/>
          <a:lstStyle>
            <a:def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None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1134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567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s-MX" b="0" dirty="0">
                <a:latin typeface="Arial" pitchFamily="34" charset="0"/>
                <a:cs typeface="Arial" pitchFamily="34" charset="0"/>
              </a:rPr>
              <a:t>En ese sentido hace referencia a las metodologías, técnicas y herramientas que se utilizan en el desarrollo de aplicaciones Web complejas y de gran </a:t>
            </a:r>
            <a:r>
              <a:rPr lang="es-MX" b="0" dirty="0" smtClean="0">
                <a:latin typeface="Arial" pitchFamily="34" charset="0"/>
                <a:cs typeface="Arial" pitchFamily="34" charset="0"/>
              </a:rPr>
              <a:t>dimensión en </a:t>
            </a:r>
            <a:r>
              <a:rPr lang="es-MX" b="0" dirty="0">
                <a:latin typeface="Arial" pitchFamily="34" charset="0"/>
                <a:cs typeface="Arial" pitchFamily="34" charset="0"/>
              </a:rPr>
              <a:t>las que se apoya la evaluación, desarrollo, implementación, y evolución de dichas aplicaciones</a:t>
            </a:r>
            <a:r>
              <a:rPr lang="es-MX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MX" dirty="0" smtClean="0"/>
              <a:t>Áreas</a:t>
            </a:r>
            <a:endParaRPr lang="es-MX" dirty="0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575816" y="1979613"/>
            <a:ext cx="8784084" cy="5040312"/>
          </a:xfrm>
        </p:spPr>
        <p:txBody>
          <a:bodyPr/>
          <a:lstStyle>
            <a:def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None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1134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567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s-MX" b="0" dirty="0">
                <a:latin typeface="Arial" pitchFamily="34" charset="0"/>
                <a:cs typeface="Arial" pitchFamily="34" charset="0"/>
              </a:rPr>
              <a:t>El desarrollo de aplicaciones Web posee determinadas </a:t>
            </a:r>
            <a:r>
              <a:rPr lang="es-MX" b="0" dirty="0" smtClean="0">
                <a:latin typeface="Arial" pitchFamily="34" charset="0"/>
                <a:cs typeface="Arial" pitchFamily="34" charset="0"/>
              </a:rPr>
              <a:t>características </a:t>
            </a:r>
            <a:r>
              <a:rPr lang="es-MX" b="0" dirty="0">
                <a:latin typeface="Arial" pitchFamily="34" charset="0"/>
                <a:cs typeface="Arial" pitchFamily="34" charset="0"/>
              </a:rPr>
              <a:t>que lo hacen diferente del desarrollo de aplicaciones o software tradicional y de los sistemas de información.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 txBox="1">
            <a:spLocks noGrp="1"/>
          </p:cNvSpPr>
          <p:nvPr>
            <p:ph type="body" idx="4294967295"/>
          </p:nvPr>
        </p:nvSpPr>
        <p:spPr>
          <a:xfrm>
            <a:off x="647824" y="1979613"/>
            <a:ext cx="8712076" cy="5040312"/>
          </a:xfrm>
        </p:spPr>
        <p:txBody>
          <a:bodyPr/>
          <a:lstStyle>
            <a:def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None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1134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567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s-MX" b="0" dirty="0">
                <a:latin typeface="Arial" pitchFamily="34" charset="0"/>
                <a:cs typeface="Arial" pitchFamily="34" charset="0"/>
              </a:rPr>
              <a:t>La </a:t>
            </a:r>
            <a:r>
              <a:rPr lang="es-MX" b="0" dirty="0" err="1">
                <a:latin typeface="Arial" pitchFamily="34" charset="0"/>
                <a:cs typeface="Arial" pitchFamily="34" charset="0"/>
              </a:rPr>
              <a:t>ingenieria</a:t>
            </a:r>
            <a:r>
              <a:rPr lang="es-MX" b="0" dirty="0">
                <a:latin typeface="Arial" pitchFamily="34" charset="0"/>
                <a:cs typeface="Arial" pitchFamily="34" charset="0"/>
              </a:rPr>
              <a:t> web es </a:t>
            </a:r>
            <a:r>
              <a:rPr lang="es-MX" b="0" dirty="0" err="1">
                <a:latin typeface="Arial" pitchFamily="34" charset="0"/>
                <a:cs typeface="Arial" pitchFamily="34" charset="0"/>
              </a:rPr>
              <a:t>multidiciplinar</a:t>
            </a:r>
            <a:r>
              <a:rPr lang="es-MX" b="0" dirty="0">
                <a:latin typeface="Arial" pitchFamily="34" charset="0"/>
                <a:cs typeface="Arial" pitchFamily="34" charset="0"/>
              </a:rPr>
              <a:t>, y aglutina contribuciones de diferentes áreas:</a:t>
            </a:r>
          </a:p>
          <a:p>
            <a:pPr lvl="0"/>
            <a:r>
              <a:rPr lang="es-MX" b="0" dirty="0">
                <a:latin typeface="Arial" pitchFamily="34" charset="0"/>
                <a:cs typeface="Arial" pitchFamily="34" charset="0"/>
              </a:rPr>
              <a:t>Arquitectura de la información</a:t>
            </a:r>
          </a:p>
          <a:p>
            <a:pPr lvl="0"/>
            <a:r>
              <a:rPr lang="es-MX" b="0" dirty="0">
                <a:latin typeface="Arial" pitchFamily="34" charset="0"/>
                <a:cs typeface="Arial" pitchFamily="34" charset="0"/>
              </a:rPr>
              <a:t>Ingeniería de hipermedia/hipertexto</a:t>
            </a:r>
          </a:p>
          <a:p>
            <a:pPr lvl="0"/>
            <a:r>
              <a:rPr lang="es-MX" b="0" dirty="0">
                <a:latin typeface="Arial" pitchFamily="34" charset="0"/>
                <a:cs typeface="Arial" pitchFamily="34" charset="0"/>
              </a:rPr>
              <a:t>Ingeniería de requisitos</a:t>
            </a:r>
          </a:p>
          <a:p>
            <a:pPr lvl="0"/>
            <a:r>
              <a:rPr lang="es-MX" b="0" dirty="0">
                <a:latin typeface="Arial" pitchFamily="34" charset="0"/>
                <a:cs typeface="Arial" pitchFamily="34" charset="0"/>
              </a:rPr>
              <a:t>Diseño de interfaz de usuario</a:t>
            </a:r>
          </a:p>
          <a:p>
            <a:pPr lvl="0"/>
            <a:endParaRPr lang="es-MX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 txBox="1">
            <a:spLocks noGrp="1"/>
          </p:cNvSpPr>
          <p:nvPr>
            <p:ph type="body" idx="4294967295"/>
          </p:nvPr>
        </p:nvSpPr>
        <p:spPr>
          <a:xfrm>
            <a:off x="647824" y="1979613"/>
            <a:ext cx="8712076" cy="5040312"/>
          </a:xfrm>
        </p:spPr>
        <p:txBody>
          <a:bodyPr/>
          <a:lstStyle>
            <a:def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None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1134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567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</a:lstStyle>
          <a:p>
            <a:pPr lvl="0"/>
            <a:r>
              <a:rPr lang="es-MX" b="0" dirty="0"/>
              <a:t>Usabilidad</a:t>
            </a:r>
          </a:p>
          <a:p>
            <a:pPr lvl="0"/>
            <a:r>
              <a:rPr lang="es-MX" b="0" dirty="0"/>
              <a:t>Diseño gráfico y de presentación</a:t>
            </a:r>
          </a:p>
          <a:p>
            <a:pPr lvl="0"/>
            <a:r>
              <a:rPr lang="es-MX" b="0" dirty="0"/>
              <a:t>Diseño y análisis de sistema</a:t>
            </a:r>
          </a:p>
          <a:p>
            <a:pPr lvl="0"/>
            <a:r>
              <a:rPr lang="es-MX" b="0" dirty="0"/>
              <a:t>Ingeniería de Software</a:t>
            </a:r>
          </a:p>
          <a:p>
            <a:pPr lvl="0"/>
            <a:r>
              <a:rPr lang="es-MX" b="0" dirty="0"/>
              <a:t>Ingeniería de datos</a:t>
            </a:r>
          </a:p>
          <a:p>
            <a:pPr lvl="0"/>
            <a:r>
              <a:rPr lang="es-MX" b="0" dirty="0"/>
              <a:t>Indexado y recuperación de información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 txBox="1">
            <a:spLocks noGrp="1"/>
          </p:cNvSpPr>
          <p:nvPr>
            <p:ph type="body" idx="4294967295"/>
          </p:nvPr>
        </p:nvSpPr>
        <p:spPr>
          <a:xfrm>
            <a:off x="791840" y="1979613"/>
            <a:ext cx="8568060" cy="5040312"/>
          </a:xfrm>
        </p:spPr>
        <p:txBody>
          <a:bodyPr/>
          <a:lstStyle>
            <a:def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None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1134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567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</a:lstStyle>
          <a:p>
            <a:pPr lvl="0"/>
            <a:r>
              <a:rPr lang="es-MX" b="0" dirty="0"/>
              <a:t>Testeo</a:t>
            </a:r>
          </a:p>
          <a:p>
            <a:pPr lvl="0"/>
            <a:r>
              <a:rPr lang="es-MX" b="0" dirty="0"/>
              <a:t>Modelado y simulación</a:t>
            </a:r>
          </a:p>
          <a:p>
            <a:pPr lvl="0"/>
            <a:r>
              <a:rPr lang="es-MX" b="0" dirty="0"/>
              <a:t>Despliegue de aplicaciones</a:t>
            </a:r>
          </a:p>
          <a:p>
            <a:pPr lvl="0"/>
            <a:r>
              <a:rPr lang="es-MX" b="0" dirty="0"/>
              <a:t>Operación de sistemas</a:t>
            </a:r>
          </a:p>
          <a:p>
            <a:pPr lvl="0"/>
            <a:r>
              <a:rPr lang="es-MX" b="0" dirty="0"/>
              <a:t>Gestión de proyectos.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359900" cy="95885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MX" dirty="0" smtClean="0"/>
              <a:t>Diferencias</a:t>
            </a:r>
            <a:endParaRPr lang="es-MX" dirty="0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647824" y="1979613"/>
            <a:ext cx="8712076" cy="5040312"/>
          </a:xfrm>
        </p:spPr>
        <p:txBody>
          <a:bodyPr/>
          <a:lstStyle>
            <a:def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None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defPPr>
            <a:lvl1pPr marL="432000" marR="0" lvl="0" indent="-324000" hangingPunct="1">
              <a:spcBef>
                <a:spcPts val="0"/>
              </a:spcBef>
              <a:spcAft>
                <a:spcPts val="1414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3200" b="1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 Semibold" pitchFamily="34"/>
                <a:ea typeface="源ノ角ゴシック Bold" pitchFamily="2"/>
                <a:cs typeface="FreeSans" pitchFamily="2"/>
              </a:defRPr>
            </a:lvl1pPr>
            <a:lvl2pPr marL="864000" marR="0" lvl="1" indent="-324000" hangingPunct="1">
              <a:spcBef>
                <a:spcPts val="0"/>
              </a:spcBef>
              <a:spcAft>
                <a:spcPts val="1134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8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2pPr>
            <a:lvl3pPr marL="1295999" marR="0" lvl="2" indent="-288000" hangingPunct="1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4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3pPr>
            <a:lvl4pPr marL="1728000" marR="0" lvl="3" indent="-216000" hangingPunct="1">
              <a:spcBef>
                <a:spcPts val="0"/>
              </a:spcBef>
              <a:spcAft>
                <a:spcPts val="567"/>
              </a:spcAft>
              <a:buClr>
                <a:srgbClr val="2C3E50"/>
              </a:buClr>
              <a:buSzPct val="75000"/>
              <a:buFont typeface="StarSymbol"/>
              <a:buChar char="–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4pPr>
            <a:lvl5pPr marL="2160000" marR="0" lvl="4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5pPr>
            <a:lvl6pPr marL="2592000" marR="0" lvl="5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6pPr>
            <a:lvl7pPr marL="3024000" marR="0" lvl="6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7pPr>
            <a:lvl8pPr marL="3456000" marR="0" lvl="7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8pPr>
            <a:lvl9pPr marL="3887999" marR="0" lvl="8" indent="-216000" hangingPunct="1">
              <a:spcBef>
                <a:spcPts val="0"/>
              </a:spcBef>
              <a:spcAft>
                <a:spcPts val="283"/>
              </a:spcAft>
              <a:buClr>
                <a:srgbClr val="2C3E50"/>
              </a:buClr>
              <a:buSzPct val="45000"/>
              <a:buFont typeface="StarSymbol"/>
              <a:buChar char="●"/>
              <a:defRPr lang="es-MX" sz="2000" b="0" i="0" u="none" strike="noStrike" kern="1200" cap="none">
                <a:ln>
                  <a:noFill/>
                </a:ln>
                <a:solidFill>
                  <a:srgbClr val="2C3E50"/>
                </a:solidFill>
                <a:latin typeface="Source Sans Pro" pitchFamily="34"/>
                <a:ea typeface="源ノ角ゴシック Normal" pitchFamily="2"/>
                <a:cs typeface="FreeSans" pitchFamily="2"/>
              </a:defRPr>
            </a:lvl9pPr>
          </a:lstStyle>
          <a:p>
            <a:pPr lvl="0">
              <a:buNone/>
            </a:pPr>
            <a:r>
              <a:rPr lang="es-MX" b="0" dirty="0"/>
              <a:t>Ingeniería de Software:</a:t>
            </a:r>
          </a:p>
          <a:p>
            <a:pPr lvl="0">
              <a:buNone/>
            </a:pPr>
            <a:endParaRPr lang="es-MX" b="0" dirty="0"/>
          </a:p>
          <a:p>
            <a:pPr lvl="0">
              <a:buNone/>
            </a:pPr>
            <a:r>
              <a:rPr lang="es-MX" b="0" dirty="0"/>
              <a:t>Su objetivo es industrializar el proceso de desarrollo de software para reducir costes y mejorar la calidad de los productos software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determin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386</Words>
  <Application>Microsoft Office PowerPoint</Application>
  <PresentationFormat>Presentación en pantalla (4:3)</PresentationFormat>
  <Paragraphs>45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Predeterminado</vt:lpstr>
      <vt:lpstr>Forma de onda</vt:lpstr>
      <vt:lpstr>Ingeniería Web</vt:lpstr>
      <vt:lpstr>Introducción</vt:lpstr>
      <vt:lpstr>Presentación de PowerPoint</vt:lpstr>
      <vt:lpstr>Presentación de PowerPoint</vt:lpstr>
      <vt:lpstr>Áreas</vt:lpstr>
      <vt:lpstr>Presentación de PowerPoint</vt:lpstr>
      <vt:lpstr>Presentación de PowerPoint</vt:lpstr>
      <vt:lpstr>Presentación de PowerPoint</vt:lpstr>
      <vt:lpstr>Diferencias</vt:lpstr>
      <vt:lpstr>Presentación de PowerPoint</vt:lpstr>
      <vt:lpstr>Ambos enfoques utilizados conjuntamente permiten: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Web</dc:title>
  <dc:creator>Bionick Xyndrom</dc:creator>
  <cp:lastModifiedBy>Usuario de Windows</cp:lastModifiedBy>
  <cp:revision>3</cp:revision>
  <dcterms:created xsi:type="dcterms:W3CDTF">2015-02-22T20:18:55Z</dcterms:created>
  <dcterms:modified xsi:type="dcterms:W3CDTF">2015-02-26T05:55:27Z</dcterms:modified>
</cp:coreProperties>
</file>