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60" r:id="rId4"/>
    <p:sldId id="261" r:id="rId5"/>
    <p:sldId id="262" r:id="rId6"/>
    <p:sldId id="263" r:id="rId7"/>
    <p:sldId id="264" r:id="rId8"/>
    <p:sldId id="265" r:id="rId9"/>
    <p:sldId id="273" r:id="rId10"/>
    <p:sldId id="274" r:id="rId11"/>
    <p:sldId id="286" r:id="rId12"/>
    <p:sldId id="287" r:id="rId13"/>
    <p:sldId id="288" r:id="rId14"/>
    <p:sldId id="289" r:id="rId15"/>
    <p:sldId id="291" r:id="rId16"/>
    <p:sldId id="292" r:id="rId17"/>
    <p:sldId id="266" r:id="rId18"/>
    <p:sldId id="267" r:id="rId19"/>
    <p:sldId id="268" r:id="rId20"/>
    <p:sldId id="269" r:id="rId21"/>
    <p:sldId id="270" r:id="rId22"/>
    <p:sldId id="271" r:id="rId23"/>
    <p:sldId id="272" r:id="rId24"/>
    <p:sldId id="275" r:id="rId25"/>
    <p:sldId id="276" r:id="rId26"/>
    <p:sldId id="277" r:id="rId27"/>
    <p:sldId id="278" r:id="rId28"/>
    <p:sldId id="279" r:id="rId29"/>
    <p:sldId id="280" r:id="rId30"/>
    <p:sldId id="281" r:id="rId31"/>
    <p:sldId id="282" r:id="rId32"/>
    <p:sldId id="283" r:id="rId33"/>
    <p:sldId id="284" r:id="rId34"/>
    <p:sldId id="293" r:id="rId35"/>
    <p:sldId id="294" r:id="rId36"/>
    <p:sldId id="296" r:id="rId37"/>
    <p:sldId id="297" r:id="rId38"/>
  </p:sldIdLst>
  <p:sldSz cx="12192000" cy="6858000"/>
  <p:notesSz cx="6858000" cy="9144000"/>
  <p:defaultTextStyle>
    <a:defPPr>
      <a:defRPr lang="es-MX"/>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660"/>
  </p:normalViewPr>
  <p:slideViewPr>
    <p:cSldViewPr snapToGrid="0">
      <p:cViewPr varScale="1">
        <p:scale>
          <a:sx n="72" d="100"/>
          <a:sy n="72" d="100"/>
        </p:scale>
        <p:origin x="-120" y="-1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68ACED7-B7D5-4B80-8A3A-635A1FEE6F9C}" type="datetimeFigureOut">
              <a:rPr lang="es-MX"/>
              <a:pPr>
                <a:defRPr/>
              </a:pPr>
              <a:t>25/01/2015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MX"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B37BC2C-B65B-4DB3-9151-491FBB9879E1}" type="slidenum">
              <a:rPr lang="es-MX"/>
              <a:pPr>
                <a:defRPr/>
              </a:pPr>
              <a:t>‹Nº›</a:t>
            </a:fld>
            <a:endParaRPr lang="es-MX"/>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Marcador de imagen de diapositiva 1"/>
          <p:cNvSpPr>
            <a:spLocks noGrp="1" noRot="1" noChangeAspect="1"/>
          </p:cNvSpPr>
          <p:nvPr>
            <p:ph type="sldImg"/>
          </p:nvPr>
        </p:nvSpPr>
        <p:spPr bwMode="auto">
          <a:noFill/>
          <a:ln>
            <a:solidFill>
              <a:srgbClr val="000000"/>
            </a:solidFill>
            <a:miter lim="800000"/>
            <a:headEnd/>
            <a:tailEnd/>
          </a:ln>
        </p:spPr>
      </p:sp>
      <p:sp>
        <p:nvSpPr>
          <p:cNvPr id="22530"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MX" smtClean="0"/>
              <a:t>Los aspectos notables de la metodología de Booch han sido superados por el Lenguaje Unificado de Modelado, que combina elementos gráficos de la metodología de Booch junto a elementos de la técnica de modelado de objetos y la Ingeniería de software orientada a objetos.</a:t>
            </a:r>
            <a:br>
              <a:rPr lang="es-MX" smtClean="0"/>
            </a:br>
            <a:r>
              <a:rPr lang="es-MX" smtClean="0"/>
              <a:t>Los aspectos metodológicos de la metodología de Booch fueron incorporados en varias metodologías y procesos, siendo la principal de ellas el Proceso Racional Unificado (RUP).</a:t>
            </a:r>
          </a:p>
        </p:txBody>
      </p:sp>
      <p:sp>
        <p:nvSpPr>
          <p:cNvPr id="22531"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4FDD7B5-F059-4770-8BFB-1C275FDC1F11}" type="slidenum">
              <a:rPr lang="es-MX">
                <a:cs typeface="Arial" charset="0"/>
              </a:rPr>
              <a:pPr fontAlgn="base">
                <a:spcBef>
                  <a:spcPct val="0"/>
                </a:spcBef>
                <a:spcAft>
                  <a:spcPct val="0"/>
                </a:spcAft>
              </a:pPr>
              <a:t>3</a:t>
            </a:fld>
            <a:endParaRPr lang="es-MX">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6"/>
          <p:cNvGrpSpPr>
            <a:grpSpLocks/>
          </p:cNvGrpSpPr>
          <p:nvPr/>
        </p:nvGrpSpPr>
        <p:grpSpPr bwMode="auto">
          <a:xfrm>
            <a:off x="0" y="-7938"/>
            <a:ext cx="12192000" cy="6865938"/>
            <a:chOff x="0" y="-8467"/>
            <a:chExt cx="12192000" cy="6866467"/>
          </a:xfrm>
        </p:grpSpPr>
        <p:cxnSp>
          <p:nvCxnSpPr>
            <p:cNvPr id="5" name="Straight Connector 31"/>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Isosceles Triangle 26"/>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30"/>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8"/>
            <p:cNvSpPr/>
            <p:nvPr/>
          </p:nvSpPr>
          <p:spPr>
            <a:xfrm rot="10800000">
              <a:off x="0" y="-528"/>
              <a:ext cx="842963" cy="566622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15" name="Date Placeholder 3"/>
          <p:cNvSpPr>
            <a:spLocks noGrp="1"/>
          </p:cNvSpPr>
          <p:nvPr>
            <p:ph type="dt" sz="half" idx="10"/>
          </p:nvPr>
        </p:nvSpPr>
        <p:spPr/>
        <p:txBody>
          <a:bodyPr/>
          <a:lstStyle>
            <a:lvl1pPr>
              <a:defRPr/>
            </a:lvl1pPr>
          </a:lstStyle>
          <a:p>
            <a:pPr>
              <a:defRPr/>
            </a:pPr>
            <a:fld id="{18801B24-9CCD-400F-B97A-72EE2712C3E6}" type="datetimeFigureOut">
              <a:rPr lang="es-MX"/>
              <a:pPr>
                <a:defRPr/>
              </a:pPr>
              <a:t>25/01/2015</a:t>
            </a:fld>
            <a:endParaRPr lang="es-MX"/>
          </a:p>
        </p:txBody>
      </p:sp>
      <p:sp>
        <p:nvSpPr>
          <p:cNvPr id="16" name="Footer Placeholder 4"/>
          <p:cNvSpPr>
            <a:spLocks noGrp="1"/>
          </p:cNvSpPr>
          <p:nvPr>
            <p:ph type="ftr" sz="quarter" idx="11"/>
          </p:nvPr>
        </p:nvSpPr>
        <p:spPr/>
        <p:txBody>
          <a:bodyPr/>
          <a:lstStyle>
            <a:lvl1pPr>
              <a:defRPr/>
            </a:lvl1pPr>
          </a:lstStyle>
          <a:p>
            <a:pPr>
              <a:defRPr/>
            </a:pPr>
            <a:endParaRPr lang="es-MX"/>
          </a:p>
        </p:txBody>
      </p:sp>
      <p:sp>
        <p:nvSpPr>
          <p:cNvPr id="17" name="Slide Number Placeholder 5"/>
          <p:cNvSpPr>
            <a:spLocks noGrp="1"/>
          </p:cNvSpPr>
          <p:nvPr>
            <p:ph type="sldNum" sz="quarter" idx="12"/>
          </p:nvPr>
        </p:nvSpPr>
        <p:spPr/>
        <p:txBody>
          <a:bodyPr/>
          <a:lstStyle>
            <a:lvl1pPr>
              <a:defRPr/>
            </a:lvl1pPr>
          </a:lstStyle>
          <a:p>
            <a:pPr>
              <a:defRPr/>
            </a:pPr>
            <a:fld id="{9A3F0483-7471-432A-A406-2FAF5B1CD1C7}" type="slidenum">
              <a:rPr lang="es-MX"/>
              <a:pPr>
                <a:defRPr/>
              </a:pPr>
              <a:t>‹Nº›</a:t>
            </a:fld>
            <a:endParaRPr lang="es-MX"/>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fld id="{F09723D5-EEA2-4118-98B4-5925DEF46885}" type="datetimeFigureOut">
              <a:rPr lang="es-MX"/>
              <a:pPr>
                <a:defRPr/>
              </a:pPr>
              <a:t>25/01/2015</a:t>
            </a:fld>
            <a:endParaRPr lang="es-MX"/>
          </a:p>
        </p:txBody>
      </p:sp>
      <p:sp>
        <p:nvSpPr>
          <p:cNvPr id="5" name="Footer Placeholder 4"/>
          <p:cNvSpPr>
            <a:spLocks noGrp="1"/>
          </p:cNvSpPr>
          <p:nvPr>
            <p:ph type="ftr" sz="quarter" idx="11"/>
          </p:nvPr>
        </p:nvSpPr>
        <p:spPr/>
        <p:txBody>
          <a:bodyPr/>
          <a:lstStyle>
            <a:lvl1pPr>
              <a:defRPr/>
            </a:lvl1pPr>
          </a:lstStyle>
          <a:p>
            <a:pPr>
              <a:defRPr/>
            </a:pPr>
            <a:endParaRPr lang="es-MX"/>
          </a:p>
        </p:txBody>
      </p:sp>
      <p:sp>
        <p:nvSpPr>
          <p:cNvPr id="6" name="Slide Number Placeholder 5"/>
          <p:cNvSpPr>
            <a:spLocks noGrp="1"/>
          </p:cNvSpPr>
          <p:nvPr>
            <p:ph type="sldNum" sz="quarter" idx="12"/>
          </p:nvPr>
        </p:nvSpPr>
        <p:spPr/>
        <p:txBody>
          <a:bodyPr/>
          <a:lstStyle>
            <a:lvl1pPr>
              <a:defRPr/>
            </a:lvl1pPr>
          </a:lstStyle>
          <a:p>
            <a:pPr>
              <a:defRPr/>
            </a:pPr>
            <a:fld id="{1307A106-A251-4632-AD57-2731DE7052CF}" type="slidenum">
              <a:rPr lang="es-MX"/>
              <a:pPr>
                <a:defRPr/>
              </a:pPr>
              <a:t>‹Nº›</a:t>
            </a:fld>
            <a:endParaRPr lang="es-MX"/>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5" name="TextBox 19"/>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cs typeface="+mn-cs"/>
              </a:rPr>
              <a:t>“</a:t>
            </a:r>
          </a:p>
        </p:txBody>
      </p:sp>
      <p:sp>
        <p:nvSpPr>
          <p:cNvPr id="6" name="TextBox 21"/>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cs typeface="+mn-cs"/>
              </a:rPr>
              <a:t>”</a:t>
            </a:r>
            <a:endParaRPr lang="en-US" dirty="0">
              <a:solidFill>
                <a:schemeClr val="accent1">
                  <a:lumMod val="60000"/>
                  <a:lumOff val="40000"/>
                </a:schemeClr>
              </a:solidFill>
              <a:latin typeface="Arial"/>
              <a:cs typeface="+mn-cs"/>
            </a:endParaRP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3"/>
          <p:cNvSpPr>
            <a:spLocks noGrp="1"/>
          </p:cNvSpPr>
          <p:nvPr>
            <p:ph type="dt" sz="half" idx="14"/>
          </p:nvPr>
        </p:nvSpPr>
        <p:spPr/>
        <p:txBody>
          <a:bodyPr/>
          <a:lstStyle>
            <a:lvl1pPr>
              <a:defRPr/>
            </a:lvl1pPr>
          </a:lstStyle>
          <a:p>
            <a:pPr>
              <a:defRPr/>
            </a:pPr>
            <a:fld id="{65304ACF-0E18-413D-8C67-A1126B9A291A}" type="datetimeFigureOut">
              <a:rPr lang="es-MX"/>
              <a:pPr>
                <a:defRPr/>
              </a:pPr>
              <a:t>25/01/2015</a:t>
            </a:fld>
            <a:endParaRPr lang="es-MX"/>
          </a:p>
        </p:txBody>
      </p:sp>
      <p:sp>
        <p:nvSpPr>
          <p:cNvPr id="8" name="Footer Placeholder 4"/>
          <p:cNvSpPr>
            <a:spLocks noGrp="1"/>
          </p:cNvSpPr>
          <p:nvPr>
            <p:ph type="ftr" sz="quarter" idx="15"/>
          </p:nvPr>
        </p:nvSpPr>
        <p:spPr/>
        <p:txBody>
          <a:bodyPr/>
          <a:lstStyle>
            <a:lvl1pPr>
              <a:defRPr/>
            </a:lvl1pPr>
          </a:lstStyle>
          <a:p>
            <a:pPr>
              <a:defRPr/>
            </a:pPr>
            <a:endParaRPr lang="es-MX"/>
          </a:p>
        </p:txBody>
      </p:sp>
      <p:sp>
        <p:nvSpPr>
          <p:cNvPr id="9" name="Slide Number Placeholder 5"/>
          <p:cNvSpPr>
            <a:spLocks noGrp="1"/>
          </p:cNvSpPr>
          <p:nvPr>
            <p:ph type="sldNum" sz="quarter" idx="16"/>
          </p:nvPr>
        </p:nvSpPr>
        <p:spPr/>
        <p:txBody>
          <a:bodyPr/>
          <a:lstStyle>
            <a:lvl1pPr>
              <a:defRPr/>
            </a:lvl1pPr>
          </a:lstStyle>
          <a:p>
            <a:pPr>
              <a:defRPr/>
            </a:pPr>
            <a:fld id="{7CF89A5D-AB7D-4270-AC05-A31CE9F4AD0F}" type="slidenum">
              <a:rPr lang="es-MX"/>
              <a:pPr>
                <a:defRPr/>
              </a:pPr>
              <a:t>‹Nº›</a:t>
            </a:fld>
            <a:endParaRPr lang="es-MX"/>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fld id="{4AD122D0-EB02-4614-B7E3-C269247F03AC}" type="datetimeFigureOut">
              <a:rPr lang="es-MX"/>
              <a:pPr>
                <a:defRPr/>
              </a:pPr>
              <a:t>25/01/2015</a:t>
            </a:fld>
            <a:endParaRPr lang="es-MX"/>
          </a:p>
        </p:txBody>
      </p:sp>
      <p:sp>
        <p:nvSpPr>
          <p:cNvPr id="5" name="Footer Placeholder 4"/>
          <p:cNvSpPr>
            <a:spLocks noGrp="1"/>
          </p:cNvSpPr>
          <p:nvPr>
            <p:ph type="ftr" sz="quarter" idx="11"/>
          </p:nvPr>
        </p:nvSpPr>
        <p:spPr/>
        <p:txBody>
          <a:bodyPr/>
          <a:lstStyle>
            <a:lvl1pPr>
              <a:defRPr/>
            </a:lvl1pPr>
          </a:lstStyle>
          <a:p>
            <a:pPr>
              <a:defRPr/>
            </a:pPr>
            <a:endParaRPr lang="es-MX"/>
          </a:p>
        </p:txBody>
      </p:sp>
      <p:sp>
        <p:nvSpPr>
          <p:cNvPr id="6" name="Slide Number Placeholder 5"/>
          <p:cNvSpPr>
            <a:spLocks noGrp="1"/>
          </p:cNvSpPr>
          <p:nvPr>
            <p:ph type="sldNum" sz="quarter" idx="12"/>
          </p:nvPr>
        </p:nvSpPr>
        <p:spPr/>
        <p:txBody>
          <a:bodyPr/>
          <a:lstStyle>
            <a:lvl1pPr>
              <a:defRPr/>
            </a:lvl1pPr>
          </a:lstStyle>
          <a:p>
            <a:pPr>
              <a:defRPr/>
            </a:pPr>
            <a:fld id="{AFAABF30-0FFE-4552-BDF1-70C8D358D297}" type="slidenum">
              <a:rPr lang="es-MX"/>
              <a:pPr>
                <a:defRPr/>
              </a:pPr>
              <a:t>‹Nº›</a:t>
            </a:fld>
            <a:endParaRPr lang="es-MX"/>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5" name="TextBox 23"/>
          <p:cNvSpPr txBox="1"/>
          <p:nvPr/>
        </p:nvSpPr>
        <p:spPr>
          <a:xfrm>
            <a:off x="541338" y="790575"/>
            <a:ext cx="609600" cy="584200"/>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cs typeface="+mn-cs"/>
              </a:rPr>
              <a:t>“</a:t>
            </a:r>
          </a:p>
        </p:txBody>
      </p:sp>
      <p:sp>
        <p:nvSpPr>
          <p:cNvPr id="6" name="TextBox 24"/>
          <p:cNvSpPr txBox="1"/>
          <p:nvPr/>
        </p:nvSpPr>
        <p:spPr>
          <a:xfrm>
            <a:off x="8893175" y="2886075"/>
            <a:ext cx="609600" cy="585788"/>
          </a:xfrm>
          <a:prstGeom prst="rect">
            <a:avLst/>
          </a:prstGeom>
        </p:spPr>
        <p:txBody>
          <a:bodyPr anchor="ctr"/>
          <a:lstStyle/>
          <a:p>
            <a:pPr fontAlgn="auto">
              <a:spcBef>
                <a:spcPts val="0"/>
              </a:spcBef>
              <a:spcAft>
                <a:spcPts val="0"/>
              </a:spcAft>
              <a:defRPr/>
            </a:pPr>
            <a:r>
              <a:rPr lang="en-US" sz="8000" dirty="0">
                <a:ln w="3175" cmpd="sng">
                  <a:noFill/>
                </a:ln>
                <a:solidFill>
                  <a:schemeClr val="accent1">
                    <a:lumMod val="60000"/>
                    <a:lumOff val="40000"/>
                  </a:schemeClr>
                </a:solidFill>
                <a:latin typeface="Arial"/>
                <a:cs typeface="+mn-cs"/>
              </a:rPr>
              <a:t>”</a:t>
            </a:r>
          </a:p>
        </p:txBody>
      </p:sp>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7" name="Date Placeholder 3"/>
          <p:cNvSpPr>
            <a:spLocks noGrp="1"/>
          </p:cNvSpPr>
          <p:nvPr>
            <p:ph type="dt" sz="half" idx="14"/>
          </p:nvPr>
        </p:nvSpPr>
        <p:spPr/>
        <p:txBody>
          <a:bodyPr/>
          <a:lstStyle>
            <a:lvl1pPr>
              <a:defRPr/>
            </a:lvl1pPr>
          </a:lstStyle>
          <a:p>
            <a:pPr>
              <a:defRPr/>
            </a:pPr>
            <a:fld id="{A8FBF71F-58BA-400B-B741-99D28F6A1D69}" type="datetimeFigureOut">
              <a:rPr lang="es-MX"/>
              <a:pPr>
                <a:defRPr/>
              </a:pPr>
              <a:t>25/01/2015</a:t>
            </a:fld>
            <a:endParaRPr lang="es-MX"/>
          </a:p>
        </p:txBody>
      </p:sp>
      <p:sp>
        <p:nvSpPr>
          <p:cNvPr id="8" name="Footer Placeholder 4"/>
          <p:cNvSpPr>
            <a:spLocks noGrp="1"/>
          </p:cNvSpPr>
          <p:nvPr>
            <p:ph type="ftr" sz="quarter" idx="15"/>
          </p:nvPr>
        </p:nvSpPr>
        <p:spPr/>
        <p:txBody>
          <a:bodyPr/>
          <a:lstStyle>
            <a:lvl1pPr>
              <a:defRPr/>
            </a:lvl1pPr>
          </a:lstStyle>
          <a:p>
            <a:pPr>
              <a:defRPr/>
            </a:pPr>
            <a:endParaRPr lang="es-MX"/>
          </a:p>
        </p:txBody>
      </p:sp>
      <p:sp>
        <p:nvSpPr>
          <p:cNvPr id="9" name="Slide Number Placeholder 5"/>
          <p:cNvSpPr>
            <a:spLocks noGrp="1"/>
          </p:cNvSpPr>
          <p:nvPr>
            <p:ph type="sldNum" sz="quarter" idx="16"/>
          </p:nvPr>
        </p:nvSpPr>
        <p:spPr/>
        <p:txBody>
          <a:bodyPr/>
          <a:lstStyle>
            <a:lvl1pPr>
              <a:defRPr/>
            </a:lvl1pPr>
          </a:lstStyle>
          <a:p>
            <a:pPr>
              <a:defRPr/>
            </a:pPr>
            <a:fld id="{0C1D7C5E-4B7B-41B2-AC47-0A264D747F86}" type="slidenum">
              <a:rPr lang="es-MX"/>
              <a:pPr>
                <a:defRPr/>
              </a:pPr>
              <a:t>‹Nº›</a:t>
            </a:fld>
            <a:endParaRPr lang="es-MX"/>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5" name="Date Placeholder 3"/>
          <p:cNvSpPr>
            <a:spLocks noGrp="1"/>
          </p:cNvSpPr>
          <p:nvPr>
            <p:ph type="dt" sz="half" idx="14"/>
          </p:nvPr>
        </p:nvSpPr>
        <p:spPr/>
        <p:txBody>
          <a:bodyPr/>
          <a:lstStyle>
            <a:lvl1pPr>
              <a:defRPr/>
            </a:lvl1pPr>
          </a:lstStyle>
          <a:p>
            <a:pPr>
              <a:defRPr/>
            </a:pPr>
            <a:fld id="{5102B1B1-BECB-4C87-BC96-5102A8E9C178}" type="datetimeFigureOut">
              <a:rPr lang="es-MX"/>
              <a:pPr>
                <a:defRPr/>
              </a:pPr>
              <a:t>25/01/2015</a:t>
            </a:fld>
            <a:endParaRPr lang="es-MX"/>
          </a:p>
        </p:txBody>
      </p:sp>
      <p:sp>
        <p:nvSpPr>
          <p:cNvPr id="6" name="Footer Placeholder 4"/>
          <p:cNvSpPr>
            <a:spLocks noGrp="1"/>
          </p:cNvSpPr>
          <p:nvPr>
            <p:ph type="ftr" sz="quarter" idx="15"/>
          </p:nvPr>
        </p:nvSpPr>
        <p:spPr/>
        <p:txBody>
          <a:bodyPr/>
          <a:lstStyle>
            <a:lvl1pPr>
              <a:defRPr/>
            </a:lvl1pPr>
          </a:lstStyle>
          <a:p>
            <a:pPr>
              <a:defRPr/>
            </a:pPr>
            <a:endParaRPr lang="es-MX"/>
          </a:p>
        </p:txBody>
      </p:sp>
      <p:sp>
        <p:nvSpPr>
          <p:cNvPr id="7" name="Slide Number Placeholder 5"/>
          <p:cNvSpPr>
            <a:spLocks noGrp="1"/>
          </p:cNvSpPr>
          <p:nvPr>
            <p:ph type="sldNum" sz="quarter" idx="16"/>
          </p:nvPr>
        </p:nvSpPr>
        <p:spPr/>
        <p:txBody>
          <a:bodyPr/>
          <a:lstStyle>
            <a:lvl1pPr>
              <a:defRPr/>
            </a:lvl1pPr>
          </a:lstStyle>
          <a:p>
            <a:pPr>
              <a:defRPr/>
            </a:pPr>
            <a:fld id="{F3CA5B5C-E0C5-4C59-9357-DB80E98E4B99}" type="slidenum">
              <a:rPr lang="es-MX"/>
              <a:pPr>
                <a:defRPr/>
              </a:pPr>
              <a:t>‹Nº›</a:t>
            </a:fld>
            <a:endParaRPr lang="es-MX"/>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fld id="{470DA34D-D90E-4351-B5FB-BCC3FCFDAFC2}" type="datetimeFigureOut">
              <a:rPr lang="es-MX"/>
              <a:pPr>
                <a:defRPr/>
              </a:pPr>
              <a:t>25/01/2015</a:t>
            </a:fld>
            <a:endParaRPr lang="es-MX"/>
          </a:p>
        </p:txBody>
      </p:sp>
      <p:sp>
        <p:nvSpPr>
          <p:cNvPr id="5" name="Footer Placeholder 4"/>
          <p:cNvSpPr>
            <a:spLocks noGrp="1"/>
          </p:cNvSpPr>
          <p:nvPr>
            <p:ph type="ftr" sz="quarter" idx="11"/>
          </p:nvPr>
        </p:nvSpPr>
        <p:spPr/>
        <p:txBody>
          <a:bodyPr/>
          <a:lstStyle>
            <a:lvl1pPr>
              <a:defRPr/>
            </a:lvl1pPr>
          </a:lstStyle>
          <a:p>
            <a:pPr>
              <a:defRPr/>
            </a:pPr>
            <a:endParaRPr lang="es-MX"/>
          </a:p>
        </p:txBody>
      </p:sp>
      <p:sp>
        <p:nvSpPr>
          <p:cNvPr id="6" name="Slide Number Placeholder 5"/>
          <p:cNvSpPr>
            <a:spLocks noGrp="1"/>
          </p:cNvSpPr>
          <p:nvPr>
            <p:ph type="sldNum" sz="quarter" idx="12"/>
          </p:nvPr>
        </p:nvSpPr>
        <p:spPr/>
        <p:txBody>
          <a:bodyPr/>
          <a:lstStyle>
            <a:lvl1pPr>
              <a:defRPr/>
            </a:lvl1pPr>
          </a:lstStyle>
          <a:p>
            <a:pPr>
              <a:defRPr/>
            </a:pPr>
            <a:fld id="{1671B772-C113-4743-A2D1-67904B4D18E7}" type="slidenum">
              <a:rPr lang="es-MX"/>
              <a:pPr>
                <a:defRPr/>
              </a:pPr>
              <a:t>‹Nº›</a:t>
            </a:fld>
            <a:endParaRPr lang="es-MX"/>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fld id="{8A106F3A-E69F-4089-87DE-1905836014F9}" type="datetimeFigureOut">
              <a:rPr lang="es-MX"/>
              <a:pPr>
                <a:defRPr/>
              </a:pPr>
              <a:t>25/01/2015</a:t>
            </a:fld>
            <a:endParaRPr lang="es-MX"/>
          </a:p>
        </p:txBody>
      </p:sp>
      <p:sp>
        <p:nvSpPr>
          <p:cNvPr id="5" name="Footer Placeholder 4"/>
          <p:cNvSpPr>
            <a:spLocks noGrp="1"/>
          </p:cNvSpPr>
          <p:nvPr>
            <p:ph type="ftr" sz="quarter" idx="11"/>
          </p:nvPr>
        </p:nvSpPr>
        <p:spPr/>
        <p:txBody>
          <a:bodyPr/>
          <a:lstStyle>
            <a:lvl1pPr>
              <a:defRPr/>
            </a:lvl1pPr>
          </a:lstStyle>
          <a:p>
            <a:pPr>
              <a:defRPr/>
            </a:pPr>
            <a:endParaRPr lang="es-MX"/>
          </a:p>
        </p:txBody>
      </p:sp>
      <p:sp>
        <p:nvSpPr>
          <p:cNvPr id="6" name="Slide Number Placeholder 5"/>
          <p:cNvSpPr>
            <a:spLocks noGrp="1"/>
          </p:cNvSpPr>
          <p:nvPr>
            <p:ph type="sldNum" sz="quarter" idx="12"/>
          </p:nvPr>
        </p:nvSpPr>
        <p:spPr/>
        <p:txBody>
          <a:bodyPr/>
          <a:lstStyle>
            <a:lvl1pPr>
              <a:defRPr/>
            </a:lvl1pPr>
          </a:lstStyle>
          <a:p>
            <a:pPr>
              <a:defRPr/>
            </a:pPr>
            <a:fld id="{50F74A2B-6157-4028-AE09-3DF8C6A9D4D2}" type="slidenum">
              <a:rPr lang="es-MX"/>
              <a:pPr>
                <a:defRPr/>
              </a:pPr>
              <a:t>‹Nº›</a:t>
            </a:fld>
            <a:endParaRPr lang="es-MX"/>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fld id="{303E0C9E-E15D-47D0-80F4-A0A39E668499}" type="datetimeFigureOut">
              <a:rPr lang="es-MX"/>
              <a:pPr>
                <a:defRPr/>
              </a:pPr>
              <a:t>25/01/2015</a:t>
            </a:fld>
            <a:endParaRPr lang="es-MX"/>
          </a:p>
        </p:txBody>
      </p:sp>
      <p:sp>
        <p:nvSpPr>
          <p:cNvPr id="5" name="Footer Placeholder 4"/>
          <p:cNvSpPr>
            <a:spLocks noGrp="1"/>
          </p:cNvSpPr>
          <p:nvPr>
            <p:ph type="ftr" sz="quarter" idx="11"/>
          </p:nvPr>
        </p:nvSpPr>
        <p:spPr/>
        <p:txBody>
          <a:bodyPr/>
          <a:lstStyle>
            <a:lvl1pPr>
              <a:defRPr/>
            </a:lvl1pPr>
          </a:lstStyle>
          <a:p>
            <a:pPr>
              <a:defRPr/>
            </a:pPr>
            <a:endParaRPr lang="es-MX"/>
          </a:p>
        </p:txBody>
      </p:sp>
      <p:sp>
        <p:nvSpPr>
          <p:cNvPr id="6" name="Slide Number Placeholder 5"/>
          <p:cNvSpPr>
            <a:spLocks noGrp="1"/>
          </p:cNvSpPr>
          <p:nvPr>
            <p:ph type="sldNum" sz="quarter" idx="12"/>
          </p:nvPr>
        </p:nvSpPr>
        <p:spPr/>
        <p:txBody>
          <a:bodyPr/>
          <a:lstStyle>
            <a:lvl1pPr>
              <a:defRPr/>
            </a:lvl1pPr>
          </a:lstStyle>
          <a:p>
            <a:pPr>
              <a:defRPr/>
            </a:pPr>
            <a:fld id="{0DD7C47D-FCEE-4EA8-896C-30611122A7AB}" type="slidenum">
              <a:rPr lang="es-MX"/>
              <a:pPr>
                <a:defRPr/>
              </a:pPr>
              <a:t>‹Nº›</a:t>
            </a:fld>
            <a:endParaRPr lang="es-MX"/>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fld id="{B803B61B-0182-4F2B-A8EB-A369DC50804D}" type="datetimeFigureOut">
              <a:rPr lang="es-MX"/>
              <a:pPr>
                <a:defRPr/>
              </a:pPr>
              <a:t>25/01/2015</a:t>
            </a:fld>
            <a:endParaRPr lang="es-MX"/>
          </a:p>
        </p:txBody>
      </p:sp>
      <p:sp>
        <p:nvSpPr>
          <p:cNvPr id="5" name="Footer Placeholder 4"/>
          <p:cNvSpPr>
            <a:spLocks noGrp="1"/>
          </p:cNvSpPr>
          <p:nvPr>
            <p:ph type="ftr" sz="quarter" idx="11"/>
          </p:nvPr>
        </p:nvSpPr>
        <p:spPr/>
        <p:txBody>
          <a:bodyPr/>
          <a:lstStyle>
            <a:lvl1pPr>
              <a:defRPr/>
            </a:lvl1pPr>
          </a:lstStyle>
          <a:p>
            <a:pPr>
              <a:defRPr/>
            </a:pPr>
            <a:endParaRPr lang="es-MX"/>
          </a:p>
        </p:txBody>
      </p:sp>
      <p:sp>
        <p:nvSpPr>
          <p:cNvPr id="6" name="Slide Number Placeholder 5"/>
          <p:cNvSpPr>
            <a:spLocks noGrp="1"/>
          </p:cNvSpPr>
          <p:nvPr>
            <p:ph type="sldNum" sz="quarter" idx="12"/>
          </p:nvPr>
        </p:nvSpPr>
        <p:spPr/>
        <p:txBody>
          <a:bodyPr/>
          <a:lstStyle>
            <a:lvl1pPr>
              <a:defRPr/>
            </a:lvl1pPr>
          </a:lstStyle>
          <a:p>
            <a:pPr>
              <a:defRPr/>
            </a:pPr>
            <a:fld id="{32AFE46D-D2C9-454A-8F63-BBBA91FFC9FF}" type="slidenum">
              <a:rPr lang="es-MX"/>
              <a:pPr>
                <a:defRPr/>
              </a:pPr>
              <a:t>‹Nº›</a:t>
            </a:fld>
            <a:endParaRPr lang="es-MX"/>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3"/>
          <p:cNvSpPr>
            <a:spLocks noGrp="1"/>
          </p:cNvSpPr>
          <p:nvPr>
            <p:ph type="dt" sz="half" idx="10"/>
          </p:nvPr>
        </p:nvSpPr>
        <p:spPr/>
        <p:txBody>
          <a:bodyPr/>
          <a:lstStyle>
            <a:lvl1pPr>
              <a:defRPr/>
            </a:lvl1pPr>
          </a:lstStyle>
          <a:p>
            <a:pPr>
              <a:defRPr/>
            </a:pPr>
            <a:fld id="{D694AD30-5704-44CA-8865-0389548DFC09}" type="datetimeFigureOut">
              <a:rPr lang="es-MX"/>
              <a:pPr>
                <a:defRPr/>
              </a:pPr>
              <a:t>25/01/2015</a:t>
            </a:fld>
            <a:endParaRPr lang="es-MX"/>
          </a:p>
        </p:txBody>
      </p:sp>
      <p:sp>
        <p:nvSpPr>
          <p:cNvPr id="6" name="Footer Placeholder 4"/>
          <p:cNvSpPr>
            <a:spLocks noGrp="1"/>
          </p:cNvSpPr>
          <p:nvPr>
            <p:ph type="ftr" sz="quarter" idx="11"/>
          </p:nvPr>
        </p:nvSpPr>
        <p:spPr/>
        <p:txBody>
          <a:bodyPr/>
          <a:lstStyle>
            <a:lvl1pPr>
              <a:defRPr/>
            </a:lvl1pPr>
          </a:lstStyle>
          <a:p>
            <a:pPr>
              <a:defRPr/>
            </a:pPr>
            <a:endParaRPr lang="es-MX"/>
          </a:p>
        </p:txBody>
      </p:sp>
      <p:sp>
        <p:nvSpPr>
          <p:cNvPr id="7" name="Slide Number Placeholder 5"/>
          <p:cNvSpPr>
            <a:spLocks noGrp="1"/>
          </p:cNvSpPr>
          <p:nvPr>
            <p:ph type="sldNum" sz="quarter" idx="12"/>
          </p:nvPr>
        </p:nvSpPr>
        <p:spPr/>
        <p:txBody>
          <a:bodyPr/>
          <a:lstStyle>
            <a:lvl1pPr>
              <a:defRPr/>
            </a:lvl1pPr>
          </a:lstStyle>
          <a:p>
            <a:pPr>
              <a:defRPr/>
            </a:pPr>
            <a:fld id="{979C7E0C-504B-4F72-9EA6-168A0F191718}" type="slidenum">
              <a:rPr lang="es-MX"/>
              <a:pPr>
                <a:defRPr/>
              </a:pPr>
              <a:t>‹Nº›</a:t>
            </a:fld>
            <a:endParaRPr lang="es-MX"/>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fld id="{297DDA91-12A9-4496-8A66-B794D357A53E}" type="datetimeFigureOut">
              <a:rPr lang="es-MX"/>
              <a:pPr>
                <a:defRPr/>
              </a:pPr>
              <a:t>25/01/2015</a:t>
            </a:fld>
            <a:endParaRPr lang="es-MX"/>
          </a:p>
        </p:txBody>
      </p:sp>
      <p:sp>
        <p:nvSpPr>
          <p:cNvPr id="8" name="Footer Placeholder 4"/>
          <p:cNvSpPr>
            <a:spLocks noGrp="1"/>
          </p:cNvSpPr>
          <p:nvPr>
            <p:ph type="ftr" sz="quarter" idx="11"/>
          </p:nvPr>
        </p:nvSpPr>
        <p:spPr/>
        <p:txBody>
          <a:bodyPr/>
          <a:lstStyle>
            <a:lvl1pPr>
              <a:defRPr/>
            </a:lvl1pPr>
          </a:lstStyle>
          <a:p>
            <a:pPr>
              <a:defRPr/>
            </a:pPr>
            <a:endParaRPr lang="es-MX"/>
          </a:p>
        </p:txBody>
      </p:sp>
      <p:sp>
        <p:nvSpPr>
          <p:cNvPr id="9" name="Slide Number Placeholder 5"/>
          <p:cNvSpPr>
            <a:spLocks noGrp="1"/>
          </p:cNvSpPr>
          <p:nvPr>
            <p:ph type="sldNum" sz="quarter" idx="12"/>
          </p:nvPr>
        </p:nvSpPr>
        <p:spPr/>
        <p:txBody>
          <a:bodyPr/>
          <a:lstStyle>
            <a:lvl1pPr>
              <a:defRPr/>
            </a:lvl1pPr>
          </a:lstStyle>
          <a:p>
            <a:pPr>
              <a:defRPr/>
            </a:pPr>
            <a:fld id="{8408F6B8-85E1-479E-A642-44CD06B2508A}" type="slidenum">
              <a:rPr lang="es-MX"/>
              <a:pPr>
                <a:defRPr/>
              </a:pPr>
              <a:t>‹Nº›</a:t>
            </a:fld>
            <a:endParaRPr lang="es-MX"/>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3"/>
          <p:cNvSpPr>
            <a:spLocks noGrp="1"/>
          </p:cNvSpPr>
          <p:nvPr>
            <p:ph type="dt" sz="half" idx="10"/>
          </p:nvPr>
        </p:nvSpPr>
        <p:spPr/>
        <p:txBody>
          <a:bodyPr/>
          <a:lstStyle>
            <a:lvl1pPr>
              <a:defRPr/>
            </a:lvl1pPr>
          </a:lstStyle>
          <a:p>
            <a:pPr>
              <a:defRPr/>
            </a:pPr>
            <a:fld id="{FFC3F390-FD23-4726-8060-4E465838A6FC}" type="datetimeFigureOut">
              <a:rPr lang="es-MX"/>
              <a:pPr>
                <a:defRPr/>
              </a:pPr>
              <a:t>25/01/2015</a:t>
            </a:fld>
            <a:endParaRPr lang="es-MX"/>
          </a:p>
        </p:txBody>
      </p:sp>
      <p:sp>
        <p:nvSpPr>
          <p:cNvPr id="4" name="Footer Placeholder 4"/>
          <p:cNvSpPr>
            <a:spLocks noGrp="1"/>
          </p:cNvSpPr>
          <p:nvPr>
            <p:ph type="ftr" sz="quarter" idx="11"/>
          </p:nvPr>
        </p:nvSpPr>
        <p:spPr/>
        <p:txBody>
          <a:bodyPr/>
          <a:lstStyle>
            <a:lvl1pPr>
              <a:defRPr/>
            </a:lvl1pPr>
          </a:lstStyle>
          <a:p>
            <a:pPr>
              <a:defRPr/>
            </a:pPr>
            <a:endParaRPr lang="es-MX"/>
          </a:p>
        </p:txBody>
      </p:sp>
      <p:sp>
        <p:nvSpPr>
          <p:cNvPr id="5" name="Slide Number Placeholder 5"/>
          <p:cNvSpPr>
            <a:spLocks noGrp="1"/>
          </p:cNvSpPr>
          <p:nvPr>
            <p:ph type="sldNum" sz="quarter" idx="12"/>
          </p:nvPr>
        </p:nvSpPr>
        <p:spPr/>
        <p:txBody>
          <a:bodyPr/>
          <a:lstStyle>
            <a:lvl1pPr>
              <a:defRPr/>
            </a:lvl1pPr>
          </a:lstStyle>
          <a:p>
            <a:pPr>
              <a:defRPr/>
            </a:pPr>
            <a:fld id="{228DEE80-3099-4D25-A480-1ABBEB82FF5B}" type="slidenum">
              <a:rPr lang="es-MX"/>
              <a:pPr>
                <a:defRPr/>
              </a:pPr>
              <a:t>‹Nº›</a:t>
            </a:fld>
            <a:endParaRPr lang="es-MX"/>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9CD4B3D-7B45-4FDD-9E71-A3F0714E2195}" type="datetimeFigureOut">
              <a:rPr lang="es-MX"/>
              <a:pPr>
                <a:defRPr/>
              </a:pPr>
              <a:t>25/01/2015</a:t>
            </a:fld>
            <a:endParaRPr lang="es-MX"/>
          </a:p>
        </p:txBody>
      </p:sp>
      <p:sp>
        <p:nvSpPr>
          <p:cNvPr id="3" name="Footer Placeholder 4"/>
          <p:cNvSpPr>
            <a:spLocks noGrp="1"/>
          </p:cNvSpPr>
          <p:nvPr>
            <p:ph type="ftr" sz="quarter" idx="11"/>
          </p:nvPr>
        </p:nvSpPr>
        <p:spPr/>
        <p:txBody>
          <a:bodyPr/>
          <a:lstStyle>
            <a:lvl1pPr>
              <a:defRPr/>
            </a:lvl1pPr>
          </a:lstStyle>
          <a:p>
            <a:pPr>
              <a:defRPr/>
            </a:pPr>
            <a:endParaRPr lang="es-MX"/>
          </a:p>
        </p:txBody>
      </p:sp>
      <p:sp>
        <p:nvSpPr>
          <p:cNvPr id="4" name="Slide Number Placeholder 5"/>
          <p:cNvSpPr>
            <a:spLocks noGrp="1"/>
          </p:cNvSpPr>
          <p:nvPr>
            <p:ph type="sldNum" sz="quarter" idx="12"/>
          </p:nvPr>
        </p:nvSpPr>
        <p:spPr/>
        <p:txBody>
          <a:bodyPr/>
          <a:lstStyle>
            <a:lvl1pPr>
              <a:defRPr/>
            </a:lvl1pPr>
          </a:lstStyle>
          <a:p>
            <a:pPr>
              <a:defRPr/>
            </a:pPr>
            <a:fld id="{56C05EC2-E196-4857-BFC9-53300FB6D8D1}" type="slidenum">
              <a:rPr lang="es-MX"/>
              <a:pPr>
                <a:defRPr/>
              </a:pPr>
              <a:t>‹Nº›</a:t>
            </a:fld>
            <a:endParaRPr lang="es-MX"/>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CD0B4962-4A08-42A2-91C2-5C313854F605}" type="datetimeFigureOut">
              <a:rPr lang="es-MX"/>
              <a:pPr>
                <a:defRPr/>
              </a:pPr>
              <a:t>25/01/2015</a:t>
            </a:fld>
            <a:endParaRPr lang="es-MX"/>
          </a:p>
        </p:txBody>
      </p:sp>
      <p:sp>
        <p:nvSpPr>
          <p:cNvPr id="6" name="Footer Placeholder 4"/>
          <p:cNvSpPr>
            <a:spLocks noGrp="1"/>
          </p:cNvSpPr>
          <p:nvPr>
            <p:ph type="ftr" sz="quarter" idx="11"/>
          </p:nvPr>
        </p:nvSpPr>
        <p:spPr/>
        <p:txBody>
          <a:bodyPr/>
          <a:lstStyle>
            <a:lvl1pPr>
              <a:defRPr/>
            </a:lvl1pPr>
          </a:lstStyle>
          <a:p>
            <a:pPr>
              <a:defRPr/>
            </a:pPr>
            <a:endParaRPr lang="es-MX"/>
          </a:p>
        </p:txBody>
      </p:sp>
      <p:sp>
        <p:nvSpPr>
          <p:cNvPr id="7" name="Slide Number Placeholder 5"/>
          <p:cNvSpPr>
            <a:spLocks noGrp="1"/>
          </p:cNvSpPr>
          <p:nvPr>
            <p:ph type="sldNum" sz="quarter" idx="12"/>
          </p:nvPr>
        </p:nvSpPr>
        <p:spPr/>
        <p:txBody>
          <a:bodyPr/>
          <a:lstStyle>
            <a:lvl1pPr>
              <a:defRPr/>
            </a:lvl1pPr>
          </a:lstStyle>
          <a:p>
            <a:pPr>
              <a:defRPr/>
            </a:pPr>
            <a:fld id="{455098F3-AD08-4355-87FE-EFF18BA086A7}" type="slidenum">
              <a:rPr lang="es-MX"/>
              <a:pPr>
                <a:defRPr/>
              </a:pPr>
              <a:t>‹Nº›</a:t>
            </a:fld>
            <a:endParaRPr lang="es-MX"/>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smtClean="0"/>
              <a:t>Haga clic en el icono para agregar una imagen</a:t>
            </a:r>
            <a:endParaRPr lang="en-US" noProof="0"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fld id="{CB4E204E-7211-43DE-8E76-E272156B6AB1}" type="datetimeFigureOut">
              <a:rPr lang="es-MX"/>
              <a:pPr>
                <a:defRPr/>
              </a:pPr>
              <a:t>25/01/2015</a:t>
            </a:fld>
            <a:endParaRPr lang="es-MX"/>
          </a:p>
        </p:txBody>
      </p:sp>
      <p:sp>
        <p:nvSpPr>
          <p:cNvPr id="6" name="Footer Placeholder 4"/>
          <p:cNvSpPr>
            <a:spLocks noGrp="1"/>
          </p:cNvSpPr>
          <p:nvPr>
            <p:ph type="ftr" sz="quarter" idx="11"/>
          </p:nvPr>
        </p:nvSpPr>
        <p:spPr/>
        <p:txBody>
          <a:bodyPr/>
          <a:lstStyle>
            <a:lvl1pPr>
              <a:defRPr/>
            </a:lvl1pPr>
          </a:lstStyle>
          <a:p>
            <a:pPr>
              <a:defRPr/>
            </a:pPr>
            <a:endParaRPr lang="es-MX"/>
          </a:p>
        </p:txBody>
      </p:sp>
      <p:sp>
        <p:nvSpPr>
          <p:cNvPr id="7" name="Slide Number Placeholder 5"/>
          <p:cNvSpPr>
            <a:spLocks noGrp="1"/>
          </p:cNvSpPr>
          <p:nvPr>
            <p:ph type="sldNum" sz="quarter" idx="12"/>
          </p:nvPr>
        </p:nvSpPr>
        <p:spPr/>
        <p:txBody>
          <a:bodyPr/>
          <a:lstStyle>
            <a:lvl1pPr>
              <a:defRPr/>
            </a:lvl1pPr>
          </a:lstStyle>
          <a:p>
            <a:pPr>
              <a:defRPr/>
            </a:pPr>
            <a:fld id="{B556D85A-4150-4A47-AAF8-266668F32B3A}" type="slidenum">
              <a:rPr lang="es-MX"/>
              <a:pPr>
                <a:defRPr/>
              </a:pPr>
              <a:t>‹Nº›</a:t>
            </a:fld>
            <a:endParaRPr lang="es-MX"/>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7938"/>
            <a:ext cx="12192000" cy="6865938"/>
            <a:chOff x="0" y="-8467"/>
            <a:chExt cx="12192000" cy="6866467"/>
          </a:xfrm>
        </p:grpSpPr>
        <p:cxnSp>
          <p:nvCxnSpPr>
            <p:cNvPr id="20" name="Straight Connector 19"/>
            <p:cNvCxnSpPr/>
            <p:nvPr/>
          </p:nvCxnSpPr>
          <p:spPr>
            <a:xfrm>
              <a:off x="9371013" y="-528"/>
              <a:ext cx="1219200" cy="6858528"/>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4738" y="3681168"/>
              <a:ext cx="4764087" cy="3176832"/>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2100" y="-8467"/>
              <a:ext cx="3006725"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2788" y="-8467"/>
              <a:ext cx="2589212"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863" y="3047706"/>
              <a:ext cx="3259137" cy="3810294"/>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5"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188" y="-8467"/>
              <a:ext cx="1290637"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9463" y="-8467"/>
              <a:ext cx="1249362"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138" y="3589086"/>
              <a:ext cx="1817687" cy="3268914"/>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2981"/>
              <a:ext cx="449263" cy="2845019"/>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bwMode="auto">
          <a:xfrm>
            <a:off x="677863" y="609600"/>
            <a:ext cx="8596312" cy="1320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título del patrón</a:t>
            </a:r>
            <a:endParaRPr lang="en-US" smtClean="0"/>
          </a:p>
        </p:txBody>
      </p:sp>
      <p:sp>
        <p:nvSpPr>
          <p:cNvPr id="1028" name="Text Placeholder 2"/>
          <p:cNvSpPr>
            <a:spLocks noGrp="1"/>
          </p:cNvSpPr>
          <p:nvPr>
            <p:ph type="body" idx="1"/>
          </p:nvPr>
        </p:nvSpPr>
        <p:spPr bwMode="auto">
          <a:xfrm>
            <a:off x="677863" y="2160588"/>
            <a:ext cx="8596312" cy="3881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4" name="Date Placeholder 3"/>
          <p:cNvSpPr>
            <a:spLocks noGrp="1"/>
          </p:cNvSpPr>
          <p:nvPr>
            <p:ph type="dt" sz="half" idx="2"/>
          </p:nvPr>
        </p:nvSpPr>
        <p:spPr>
          <a:xfrm>
            <a:off x="7205663" y="6042025"/>
            <a:ext cx="911225"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tint val="75000"/>
                  </a:schemeClr>
                </a:solidFill>
                <a:latin typeface="+mn-lt"/>
                <a:cs typeface="+mn-cs"/>
              </a:defRPr>
            </a:lvl1pPr>
          </a:lstStyle>
          <a:p>
            <a:pPr>
              <a:defRPr/>
            </a:pPr>
            <a:fld id="{11524AF4-6606-4D15-84DA-A3EBC5A995D5}" type="datetimeFigureOut">
              <a:rPr lang="es-MX"/>
              <a:pPr>
                <a:defRPr/>
              </a:pPr>
              <a:t>25/01/2015</a:t>
            </a:fld>
            <a:endParaRPr lang="es-MX"/>
          </a:p>
        </p:txBody>
      </p:sp>
      <p:sp>
        <p:nvSpPr>
          <p:cNvPr id="5" name="Footer Placeholder 4"/>
          <p:cNvSpPr>
            <a:spLocks noGrp="1"/>
          </p:cNvSpPr>
          <p:nvPr>
            <p:ph type="ftr" sz="quarter" idx="3"/>
          </p:nvPr>
        </p:nvSpPr>
        <p:spPr>
          <a:xfrm>
            <a:off x="677863" y="6042025"/>
            <a:ext cx="6297612" cy="365125"/>
          </a:xfrm>
          <a:prstGeom prst="rect">
            <a:avLst/>
          </a:prstGeom>
        </p:spPr>
        <p:txBody>
          <a:bodyPr vert="horz" lIns="91440" tIns="45720" rIns="91440" bIns="45720" rtlCol="0" anchor="ctr"/>
          <a:lstStyle>
            <a:lvl1pPr algn="l" fontAlgn="auto">
              <a:spcBef>
                <a:spcPts val="0"/>
              </a:spcBef>
              <a:spcAft>
                <a:spcPts val="0"/>
              </a:spcAft>
              <a:defRPr sz="900">
                <a:solidFill>
                  <a:schemeClr val="tx1">
                    <a:tint val="75000"/>
                  </a:schemeClr>
                </a:solidFill>
                <a:latin typeface="+mn-lt"/>
                <a:cs typeface="+mn-cs"/>
              </a:defRPr>
            </a:lvl1pPr>
          </a:lstStyle>
          <a:p>
            <a:pPr>
              <a:defRPr/>
            </a:pPr>
            <a:endParaRPr lang="es-MX"/>
          </a:p>
        </p:txBody>
      </p:sp>
      <p:sp>
        <p:nvSpPr>
          <p:cNvPr id="6" name="Slide Number Placeholder 5"/>
          <p:cNvSpPr>
            <a:spLocks noGrp="1"/>
          </p:cNvSpPr>
          <p:nvPr>
            <p:ph type="sldNum" sz="quarter" idx="4"/>
          </p:nvPr>
        </p:nvSpPr>
        <p:spPr>
          <a:xfrm>
            <a:off x="8589963" y="6042025"/>
            <a:ext cx="684212"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accent1"/>
                </a:solidFill>
                <a:latin typeface="+mn-lt"/>
                <a:cs typeface="+mn-cs"/>
              </a:defRPr>
            </a:lvl1pPr>
          </a:lstStyle>
          <a:p>
            <a:pPr>
              <a:defRPr/>
            </a:pPr>
            <a:fld id="{F74498BD-F282-4EDB-A259-6F4C979226DD}" type="slidenum">
              <a:rPr lang="es-MX"/>
              <a:pPr>
                <a:defRPr/>
              </a:pPr>
              <a:t>‹Nº›</a:t>
            </a:fld>
            <a:endParaRPr lang="es-MX"/>
          </a:p>
        </p:txBody>
      </p:sp>
    </p:spTree>
  </p:cSld>
  <p:clrMap bg1="lt1" tx1="dk1" bg2="lt2" tx2="dk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78" r:id="rId11"/>
    <p:sldLayoutId id="2147483667" r:id="rId12"/>
    <p:sldLayoutId id="2147483679" r:id="rId13"/>
    <p:sldLayoutId id="2147483666" r:id="rId14"/>
    <p:sldLayoutId id="2147483665" r:id="rId15"/>
    <p:sldLayoutId id="2147483664" r:id="rId16"/>
  </p:sldLayoutIdLst>
  <p:transition spd="med">
    <p:fade/>
  </p:transition>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itchFamily="34" charset="0"/>
        </a:defRPr>
      </a:lvl2pPr>
      <a:lvl3pPr algn="l" defTabSz="457200" rtl="0" fontAlgn="base">
        <a:spcBef>
          <a:spcPct val="0"/>
        </a:spcBef>
        <a:spcAft>
          <a:spcPct val="0"/>
        </a:spcAft>
        <a:defRPr sz="3600">
          <a:solidFill>
            <a:schemeClr val="accent1"/>
          </a:solidFill>
          <a:latin typeface="Trebuchet MS" pitchFamily="34" charset="0"/>
        </a:defRPr>
      </a:lvl3pPr>
      <a:lvl4pPr algn="l" defTabSz="457200" rtl="0" fontAlgn="base">
        <a:spcBef>
          <a:spcPct val="0"/>
        </a:spcBef>
        <a:spcAft>
          <a:spcPct val="0"/>
        </a:spcAft>
        <a:defRPr sz="3600">
          <a:solidFill>
            <a:schemeClr val="accent1"/>
          </a:solidFill>
          <a:latin typeface="Trebuchet MS" pitchFamily="34" charset="0"/>
        </a:defRPr>
      </a:lvl4pPr>
      <a:lvl5pPr algn="l" defTabSz="457200" rtl="0" fontAlgn="base">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s.wikipedia.org/wiki/Caso_de_uso" TargetMode="External"/><Relationship Id="rId2" Type="http://schemas.openxmlformats.org/officeDocument/2006/relationships/hyperlink" Target="http://es.wikipedia.org/wiki/Desarrollo_en_espira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ítulo 1"/>
          <p:cNvSpPr>
            <a:spLocks noGrp="1"/>
          </p:cNvSpPr>
          <p:nvPr>
            <p:ph type="ctrTitle"/>
          </p:nvPr>
        </p:nvSpPr>
        <p:spPr>
          <a:xfrm>
            <a:off x="1506538" y="2405063"/>
            <a:ext cx="7767637" cy="1646237"/>
          </a:xfrm>
        </p:spPr>
        <p:txBody>
          <a:bodyPr/>
          <a:lstStyle/>
          <a:p>
            <a:r>
              <a:rPr lang="es-MX" smtClean="0"/>
              <a:t>Metodología Orientada a Objetos</a:t>
            </a:r>
          </a:p>
        </p:txBody>
      </p:sp>
      <p:sp>
        <p:nvSpPr>
          <p:cNvPr id="3" name="Subtítulo 2"/>
          <p:cNvSpPr>
            <a:spLocks noGrp="1"/>
          </p:cNvSpPr>
          <p:nvPr>
            <p:ph type="subTitle" idx="1"/>
          </p:nvPr>
        </p:nvSpPr>
        <p:spPr>
          <a:xfrm>
            <a:off x="1506538" y="4051300"/>
            <a:ext cx="7767637" cy="1096963"/>
          </a:xfrm>
        </p:spPr>
        <p:txBody>
          <a:bodyPr rtlCol="0">
            <a:normAutofit/>
          </a:bodyPr>
          <a:lstStyle/>
          <a:p>
            <a:pPr fontAlgn="auto">
              <a:spcAft>
                <a:spcPts val="0"/>
              </a:spcAft>
              <a:buFont typeface="Wingdings 3" charset="2"/>
              <a:buNone/>
              <a:defRPr/>
            </a:pPr>
            <a:r>
              <a:rPr lang="es-MX" dirty="0" smtClean="0"/>
              <a:t>Cortes Castillo Carlos Gibran</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863" y="609600"/>
            <a:ext cx="8596312" cy="592138"/>
          </a:xfrm>
        </p:spPr>
        <p:txBody>
          <a:bodyPr rtlCol="0">
            <a:normAutofit fontScale="90000"/>
          </a:bodyPr>
          <a:lstStyle/>
          <a:p>
            <a:pPr fontAlgn="auto">
              <a:spcAft>
                <a:spcPts val="0"/>
              </a:spcAft>
              <a:defRPr/>
            </a:pPr>
            <a:r>
              <a:rPr lang="es-MX" dirty="0" smtClean="0"/>
              <a:t>Etapas</a:t>
            </a:r>
            <a:endParaRPr lang="es-MX" dirty="0"/>
          </a:p>
        </p:txBody>
      </p:sp>
      <p:sp>
        <p:nvSpPr>
          <p:cNvPr id="4" name="Marcador de contenido 3"/>
          <p:cNvSpPr>
            <a:spLocks noGrp="1"/>
          </p:cNvSpPr>
          <p:nvPr>
            <p:ph sz="half" idx="1"/>
          </p:nvPr>
        </p:nvSpPr>
        <p:spPr>
          <a:xfrm>
            <a:off x="677863" y="1201738"/>
            <a:ext cx="4183062" cy="4840287"/>
          </a:xfrm>
        </p:spPr>
        <p:txBody>
          <a:bodyPr rtlCol="0">
            <a:normAutofit fontScale="77500" lnSpcReduction="20000"/>
          </a:bodyPr>
          <a:lstStyle/>
          <a:p>
            <a:pPr fontAlgn="auto">
              <a:spcAft>
                <a:spcPts val="0"/>
              </a:spcAft>
              <a:buFont typeface="Wingdings 3" charset="2"/>
              <a:buChar char=""/>
              <a:defRPr/>
            </a:pPr>
            <a:r>
              <a:rPr lang="es-MX" sz="2100" dirty="0">
                <a:solidFill>
                  <a:schemeClr val="tx1">
                    <a:lumMod val="75000"/>
                    <a:lumOff val="25000"/>
                  </a:schemeClr>
                </a:solidFill>
              </a:rPr>
              <a:t>Identificación de clases y objetos.</a:t>
            </a:r>
          </a:p>
          <a:p>
            <a:pPr fontAlgn="auto">
              <a:spcAft>
                <a:spcPts val="0"/>
              </a:spcAft>
              <a:buFont typeface="Wingdings 3" charset="2"/>
              <a:buChar char=""/>
              <a:defRPr/>
            </a:pPr>
            <a:r>
              <a:rPr lang="es-MX" sz="2100" dirty="0">
                <a:solidFill>
                  <a:schemeClr val="tx1">
                    <a:lumMod val="75000"/>
                    <a:lumOff val="25000"/>
                  </a:schemeClr>
                </a:solidFill>
              </a:rPr>
              <a:t>Proposición de objetos candidatos.</a:t>
            </a:r>
          </a:p>
          <a:p>
            <a:pPr fontAlgn="auto">
              <a:spcAft>
                <a:spcPts val="0"/>
              </a:spcAft>
              <a:buFont typeface="Wingdings 3" charset="2"/>
              <a:buChar char=""/>
              <a:defRPr/>
            </a:pPr>
            <a:r>
              <a:rPr lang="es-MX" sz="2100" dirty="0">
                <a:solidFill>
                  <a:schemeClr val="tx1">
                    <a:lumMod val="75000"/>
                    <a:lumOff val="25000"/>
                  </a:schemeClr>
                </a:solidFill>
              </a:rPr>
              <a:t>Conducción del análisis de comportamiento.</a:t>
            </a:r>
          </a:p>
          <a:p>
            <a:pPr fontAlgn="auto">
              <a:spcAft>
                <a:spcPts val="0"/>
              </a:spcAft>
              <a:buFont typeface="Wingdings 3" charset="2"/>
              <a:buChar char=""/>
              <a:defRPr/>
            </a:pPr>
            <a:r>
              <a:rPr lang="es-MX" sz="2100" dirty="0">
                <a:solidFill>
                  <a:schemeClr val="tx1">
                    <a:lumMod val="75000"/>
                    <a:lumOff val="25000"/>
                  </a:schemeClr>
                </a:solidFill>
              </a:rPr>
              <a:t>Identificación de escenarios relevantes.</a:t>
            </a:r>
          </a:p>
          <a:p>
            <a:pPr fontAlgn="auto">
              <a:spcAft>
                <a:spcPts val="0"/>
              </a:spcAft>
              <a:buFont typeface="Wingdings 3" charset="2"/>
              <a:buChar char=""/>
              <a:defRPr/>
            </a:pPr>
            <a:r>
              <a:rPr lang="es-MX" sz="2100" dirty="0">
                <a:solidFill>
                  <a:schemeClr val="tx1">
                    <a:lumMod val="75000"/>
                    <a:lumOff val="25000"/>
                  </a:schemeClr>
                </a:solidFill>
              </a:rPr>
              <a:t>Definición de atributos y operaciones para cada clase.</a:t>
            </a:r>
          </a:p>
          <a:p>
            <a:pPr fontAlgn="auto">
              <a:spcAft>
                <a:spcPts val="0"/>
              </a:spcAft>
              <a:buFont typeface="Wingdings 3" charset="2"/>
              <a:buChar char=""/>
              <a:defRPr/>
            </a:pPr>
            <a:r>
              <a:rPr lang="es-MX" sz="2100" dirty="0">
                <a:solidFill>
                  <a:schemeClr val="tx1">
                    <a:lumMod val="75000"/>
                    <a:lumOff val="25000"/>
                  </a:schemeClr>
                </a:solidFill>
              </a:rPr>
              <a:t>Identificación de la semántica de clases y objetos.</a:t>
            </a:r>
          </a:p>
          <a:p>
            <a:pPr fontAlgn="auto">
              <a:spcAft>
                <a:spcPts val="0"/>
              </a:spcAft>
              <a:buFont typeface="Wingdings 3" charset="2"/>
              <a:buChar char=""/>
              <a:defRPr/>
            </a:pPr>
            <a:r>
              <a:rPr lang="es-MX" sz="2100" dirty="0">
                <a:solidFill>
                  <a:schemeClr val="tx1">
                    <a:lumMod val="75000"/>
                    <a:lumOff val="25000"/>
                  </a:schemeClr>
                </a:solidFill>
              </a:rPr>
              <a:t>Selección y análisis de escenarios.</a:t>
            </a:r>
          </a:p>
          <a:p>
            <a:pPr fontAlgn="auto">
              <a:spcAft>
                <a:spcPts val="0"/>
              </a:spcAft>
              <a:buFont typeface="Wingdings 3" charset="2"/>
              <a:buChar char=""/>
              <a:defRPr/>
            </a:pPr>
            <a:r>
              <a:rPr lang="es-MX" sz="2100" dirty="0">
                <a:solidFill>
                  <a:schemeClr val="tx1">
                    <a:lumMod val="75000"/>
                    <a:lumOff val="25000"/>
                  </a:schemeClr>
                </a:solidFill>
              </a:rPr>
              <a:t>Asignación de responsabilidades para alcanzar el comportamiento deseado.</a:t>
            </a:r>
          </a:p>
          <a:p>
            <a:pPr fontAlgn="auto">
              <a:spcAft>
                <a:spcPts val="0"/>
              </a:spcAft>
              <a:buFont typeface="Wingdings 3" charset="2"/>
              <a:buChar char=""/>
              <a:defRPr/>
            </a:pPr>
            <a:r>
              <a:rPr lang="es-MX" sz="2100" dirty="0">
                <a:solidFill>
                  <a:schemeClr val="tx1">
                    <a:lumMod val="75000"/>
                    <a:lumOff val="25000"/>
                  </a:schemeClr>
                </a:solidFill>
              </a:rPr>
              <a:t>División de las responsabilidades para equilibrar el comportamiento.</a:t>
            </a:r>
          </a:p>
          <a:p>
            <a:pPr fontAlgn="auto">
              <a:spcAft>
                <a:spcPts val="0"/>
              </a:spcAft>
              <a:buFont typeface="Wingdings 3" charset="2"/>
              <a:buChar char=""/>
              <a:defRPr/>
            </a:pPr>
            <a:r>
              <a:rPr lang="es-MX" sz="2100" dirty="0" smtClean="0">
                <a:solidFill>
                  <a:schemeClr val="tx1">
                    <a:lumMod val="75000"/>
                    <a:lumOff val="25000"/>
                  </a:schemeClr>
                </a:solidFill>
              </a:rPr>
              <a:t>Selección de un objeto y enumerar sus papeles y responsabilidades.</a:t>
            </a:r>
          </a:p>
          <a:p>
            <a:pPr fontAlgn="auto">
              <a:spcAft>
                <a:spcPts val="0"/>
              </a:spcAft>
              <a:buFont typeface="Wingdings 3" charset="2"/>
              <a:buChar char=""/>
              <a:defRPr/>
            </a:pPr>
            <a:endParaRPr lang="es-MX" dirty="0">
              <a:solidFill>
                <a:schemeClr val="tx1">
                  <a:lumMod val="75000"/>
                  <a:lumOff val="25000"/>
                </a:schemeClr>
              </a:solidFill>
            </a:endParaRPr>
          </a:p>
        </p:txBody>
      </p:sp>
      <p:sp>
        <p:nvSpPr>
          <p:cNvPr id="29699" name="Marcador de contenido 4"/>
          <p:cNvSpPr>
            <a:spLocks noGrp="1"/>
          </p:cNvSpPr>
          <p:nvPr>
            <p:ph sz="half" idx="2"/>
          </p:nvPr>
        </p:nvSpPr>
        <p:spPr>
          <a:xfrm>
            <a:off x="5089525" y="1201738"/>
            <a:ext cx="4184650" cy="5445125"/>
          </a:xfrm>
        </p:spPr>
        <p:txBody>
          <a:bodyPr/>
          <a:lstStyle/>
          <a:p>
            <a:r>
              <a:rPr lang="es-MX" sz="1400" smtClean="0"/>
              <a:t>Definición de operaciones para satisfacer las responsabilidades.</a:t>
            </a:r>
          </a:p>
          <a:p>
            <a:r>
              <a:rPr lang="es-MX" sz="1400" smtClean="0"/>
              <a:t>Búsqueda de colaboraciones entre objetos.</a:t>
            </a:r>
          </a:p>
          <a:p>
            <a:r>
              <a:rPr lang="es-MX" sz="1400" smtClean="0"/>
              <a:t>Identificación de interrelaciones entre clases y objetos.</a:t>
            </a:r>
          </a:p>
          <a:p>
            <a:r>
              <a:rPr lang="es-MX" sz="1400" smtClean="0"/>
              <a:t>Definición de las dependencias que existen entre objetos.</a:t>
            </a:r>
          </a:p>
          <a:p>
            <a:r>
              <a:rPr lang="es-MX" sz="1400" smtClean="0"/>
              <a:t>Descripción del papel de cada objeto participante.</a:t>
            </a:r>
          </a:p>
          <a:p>
            <a:r>
              <a:rPr lang="es-MX" sz="1400" smtClean="0"/>
              <a:t>Validación de escenarios por revisión completa.</a:t>
            </a:r>
          </a:p>
          <a:p>
            <a:r>
              <a:rPr lang="es-MX" sz="1400" smtClean="0"/>
              <a:t>Realización de una serie de refinamientos.</a:t>
            </a:r>
          </a:p>
          <a:p>
            <a:r>
              <a:rPr lang="es-MX" sz="1400" smtClean="0"/>
              <a:t>Producción de los diagramas apropiados para el trabajo realizado en las partes anteriores.</a:t>
            </a:r>
          </a:p>
          <a:p>
            <a:r>
              <a:rPr lang="es-MX" sz="1400" smtClean="0"/>
              <a:t>Definición de jerarquías de clases apropiadas.</a:t>
            </a:r>
          </a:p>
          <a:p>
            <a:r>
              <a:rPr lang="es-MX" sz="1400" smtClean="0"/>
              <a:t>Creación de agrupamientos basados en clases comunes.</a:t>
            </a:r>
          </a:p>
          <a:p>
            <a:r>
              <a:rPr lang="es-MX" sz="1400" smtClean="0"/>
              <a:t>Implementación de clases y objetos.</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ítulo 4"/>
          <p:cNvSpPr>
            <a:spLocks noGrp="1"/>
          </p:cNvSpPr>
          <p:nvPr>
            <p:ph type="title"/>
          </p:nvPr>
        </p:nvSpPr>
        <p:spPr/>
        <p:txBody>
          <a:bodyPr/>
          <a:lstStyle/>
          <a:p>
            <a:r>
              <a:rPr lang="es-MX" smtClean="0"/>
              <a:t>Metodología de Rumbaugh (OMT)</a:t>
            </a:r>
          </a:p>
        </p:txBody>
      </p:sp>
      <p:sp>
        <p:nvSpPr>
          <p:cNvPr id="30722" name="Marcador de contenido 5"/>
          <p:cNvSpPr>
            <a:spLocks noGrp="1"/>
          </p:cNvSpPr>
          <p:nvPr>
            <p:ph idx="1"/>
          </p:nvPr>
        </p:nvSpPr>
        <p:spPr/>
        <p:txBody>
          <a:bodyPr/>
          <a:lstStyle/>
          <a:p>
            <a:r>
              <a:rPr lang="es-MX" smtClean="0"/>
              <a:t>La metodología OMT (Object Modeling Technique) fue creada por James Rumbaugh y Michael Blaha en 1991, mientras James dirigía un equipo de investigación de los laboratorios General Electric.</a:t>
            </a:r>
          </a:p>
          <a:p>
            <a:r>
              <a:rPr lang="es-MX" smtClean="0"/>
              <a:t>OMT es una de las metodologías de análisis y diseño orientadas a objetos, más maduras y eficientes que existen en la actualidad. La gran virtud que aporta esta metodología es su carácter de abierta (no propietaria), que le permite ser de dominio público y , en consecuencia, sobrevivir con enorme vitalidad. Esto facilita su evolución para acoplarse a todas las necesidades actuales y futuras de la ingeniería de software</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Marcador de contenido 2"/>
          <p:cNvSpPr>
            <a:spLocks noGrp="1"/>
          </p:cNvSpPr>
          <p:nvPr>
            <p:ph idx="1"/>
          </p:nvPr>
        </p:nvSpPr>
        <p:spPr>
          <a:xfrm>
            <a:off x="677863" y="709613"/>
            <a:ext cx="8596312" cy="5332412"/>
          </a:xfrm>
        </p:spPr>
        <p:txBody>
          <a:bodyPr/>
          <a:lstStyle/>
          <a:p>
            <a:r>
              <a:rPr lang="es-MX" smtClean="0"/>
              <a:t>OMT hace un cubrimiento de las etapas de análisis, diseño e implementación.</a:t>
            </a:r>
          </a:p>
          <a:p>
            <a:r>
              <a:rPr lang="es-MX" sz="2000" b="1" u="sng" smtClean="0"/>
              <a:t>Modelo de Objetos</a:t>
            </a:r>
            <a:r>
              <a:rPr lang="es-MX" smtClean="0"/>
              <a:t>. Se define como un diagrama de objetos mas un diccionario de datos. El diagrama de objetos muestra clas clases y sus relaciones (generalización, agregación, asociación, instanciación). El diccionario de datos es el detalle de las clases en el diagrama de objetos</a:t>
            </a:r>
          </a:p>
          <a:p>
            <a:r>
              <a:rPr lang="es-MX" sz="2000" b="1" u="sng" smtClean="0"/>
              <a:t>Modelo dinámico</a:t>
            </a:r>
            <a:r>
              <a:rPr lang="es-MX" smtClean="0"/>
              <a:t>. Se define como un conjunto de diagramas de estado mas un diagrama de Flujo de eventos Global.</a:t>
            </a:r>
          </a:p>
          <a:p>
            <a:r>
              <a:rPr lang="es-MX" sz="2000" b="1" u="sng" smtClean="0"/>
              <a:t>Modelo funcional</a:t>
            </a:r>
            <a:r>
              <a:rPr lang="es-MX" sz="2000" u="sng" smtClean="0"/>
              <a:t>. </a:t>
            </a:r>
            <a:r>
              <a:rPr lang="es-MX" smtClean="0"/>
              <a:t>Es un diagrama de flujo con restricciones</a:t>
            </a:r>
          </a:p>
          <a:p>
            <a:endParaRPr lang="es-MX" smtClean="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863" y="609600"/>
            <a:ext cx="8596312" cy="592138"/>
          </a:xfrm>
        </p:spPr>
        <p:txBody>
          <a:bodyPr rtlCol="0">
            <a:normAutofit fontScale="90000"/>
          </a:bodyPr>
          <a:lstStyle/>
          <a:p>
            <a:pPr fontAlgn="auto">
              <a:spcAft>
                <a:spcPts val="0"/>
              </a:spcAft>
              <a:defRPr/>
            </a:pPr>
            <a:r>
              <a:rPr lang="es-MX" dirty="0" smtClean="0"/>
              <a:t>Etapas</a:t>
            </a:r>
            <a:endParaRPr lang="es-MX" dirty="0"/>
          </a:p>
        </p:txBody>
      </p:sp>
      <p:sp>
        <p:nvSpPr>
          <p:cNvPr id="32770" name="Marcador de texto 3"/>
          <p:cNvSpPr>
            <a:spLocks noGrp="1"/>
          </p:cNvSpPr>
          <p:nvPr>
            <p:ph type="body" idx="1"/>
          </p:nvPr>
        </p:nvSpPr>
        <p:spPr>
          <a:xfrm>
            <a:off x="676275" y="1201738"/>
            <a:ext cx="8597900" cy="576262"/>
          </a:xfrm>
        </p:spPr>
        <p:txBody>
          <a:bodyPr/>
          <a:lstStyle/>
          <a:p>
            <a:r>
              <a:rPr lang="es-MX" smtClean="0"/>
              <a:t>Análisis</a:t>
            </a:r>
          </a:p>
        </p:txBody>
      </p:sp>
      <p:sp>
        <p:nvSpPr>
          <p:cNvPr id="32771" name="Marcador de contenido 4"/>
          <p:cNvSpPr>
            <a:spLocks noGrp="1"/>
          </p:cNvSpPr>
          <p:nvPr>
            <p:ph sz="half" idx="2"/>
          </p:nvPr>
        </p:nvSpPr>
        <p:spPr>
          <a:xfrm>
            <a:off x="676275" y="1792288"/>
            <a:ext cx="4184650" cy="4249737"/>
          </a:xfrm>
        </p:spPr>
        <p:txBody>
          <a:bodyPr/>
          <a:lstStyle/>
          <a:p>
            <a:pPr>
              <a:buFont typeface="Trebuchet MS" pitchFamily="34" charset="0"/>
              <a:buAutoNum type="arabicPeriod"/>
            </a:pPr>
            <a:r>
              <a:rPr lang="es-MX" smtClean="0"/>
              <a:t>Escribir u obtener una descripción del problema</a:t>
            </a:r>
          </a:p>
          <a:p>
            <a:pPr>
              <a:buFont typeface="Trebuchet MS" pitchFamily="34" charset="0"/>
              <a:buAutoNum type="arabicPeriod"/>
            </a:pPr>
            <a:r>
              <a:rPr lang="es-MX" smtClean="0"/>
              <a:t>Construir el modelo de objetos</a:t>
            </a:r>
          </a:p>
          <a:p>
            <a:pPr>
              <a:buFont typeface="Trebuchet MS" pitchFamily="34" charset="0"/>
              <a:buAutoNum type="arabicPeriod"/>
            </a:pPr>
            <a:r>
              <a:rPr lang="es-MX" smtClean="0"/>
              <a:t>Construir el modelo dinámico</a:t>
            </a:r>
          </a:p>
          <a:p>
            <a:pPr>
              <a:buFont typeface="Trebuchet MS" pitchFamily="34" charset="0"/>
              <a:buAutoNum type="arabicPeriod"/>
            </a:pPr>
            <a:r>
              <a:rPr lang="es-MX" smtClean="0"/>
              <a:t>Construir el modelo funcional</a:t>
            </a:r>
          </a:p>
          <a:p>
            <a:pPr>
              <a:buFont typeface="Trebuchet MS" pitchFamily="34" charset="0"/>
              <a:buAutoNum type="arabicPeriod"/>
            </a:pPr>
            <a:r>
              <a:rPr lang="es-MX" smtClean="0"/>
              <a:t>Verificar, iterar y refinar los tres modelos</a:t>
            </a:r>
            <a:br>
              <a:rPr lang="es-MX" smtClean="0"/>
            </a:br>
            <a:endParaRPr lang="es-MX" smtClean="0"/>
          </a:p>
        </p:txBody>
      </p:sp>
      <p:sp>
        <p:nvSpPr>
          <p:cNvPr id="32772" name="Marcador de contenido 6"/>
          <p:cNvSpPr>
            <a:spLocks noGrp="1"/>
          </p:cNvSpPr>
          <p:nvPr>
            <p:ph sz="quarter" idx="4"/>
          </p:nvPr>
        </p:nvSpPr>
        <p:spPr>
          <a:xfrm>
            <a:off x="5087938" y="1792288"/>
            <a:ext cx="4186237" cy="4249737"/>
          </a:xfrm>
        </p:spPr>
        <p:txBody>
          <a:bodyPr/>
          <a:lstStyle/>
          <a:p>
            <a:r>
              <a:rPr lang="es-MX" smtClean="0"/>
              <a:t>Documento de análisis, que incluye:</a:t>
            </a:r>
          </a:p>
          <a:p>
            <a:pPr lvl="1"/>
            <a:r>
              <a:rPr lang="es-MX" smtClean="0"/>
              <a:t>Descripción del problema</a:t>
            </a:r>
          </a:p>
          <a:p>
            <a:pPr lvl="1"/>
            <a:r>
              <a:rPr lang="es-MX" smtClean="0"/>
              <a:t>Modelo de Objetos</a:t>
            </a:r>
          </a:p>
          <a:p>
            <a:pPr lvl="1"/>
            <a:r>
              <a:rPr lang="es-MX" smtClean="0"/>
              <a:t>Modelo dinámico</a:t>
            </a:r>
          </a:p>
          <a:p>
            <a:pPr lvl="1"/>
            <a:r>
              <a:rPr lang="es-MX" smtClean="0"/>
              <a:t>Modelo funcional</a:t>
            </a:r>
          </a:p>
          <a:p>
            <a:endParaRPr lang="es-MX" smtClean="0"/>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Marcador de texto 2"/>
          <p:cNvSpPr>
            <a:spLocks noGrp="1"/>
          </p:cNvSpPr>
          <p:nvPr>
            <p:ph type="body" idx="1"/>
          </p:nvPr>
        </p:nvSpPr>
        <p:spPr>
          <a:xfrm>
            <a:off x="676275" y="523875"/>
            <a:ext cx="8597900" cy="576263"/>
          </a:xfrm>
        </p:spPr>
        <p:txBody>
          <a:bodyPr/>
          <a:lstStyle/>
          <a:p>
            <a:r>
              <a:rPr lang="es-MX" smtClean="0"/>
              <a:t>Diseño del sistema	</a:t>
            </a:r>
          </a:p>
        </p:txBody>
      </p:sp>
      <p:sp>
        <p:nvSpPr>
          <p:cNvPr id="33794" name="Marcador de contenido 3"/>
          <p:cNvSpPr>
            <a:spLocks noGrp="1"/>
          </p:cNvSpPr>
          <p:nvPr>
            <p:ph sz="half" idx="2"/>
          </p:nvPr>
        </p:nvSpPr>
        <p:spPr>
          <a:xfrm>
            <a:off x="676275" y="1100138"/>
            <a:ext cx="8597900" cy="4941887"/>
          </a:xfrm>
        </p:spPr>
        <p:txBody>
          <a:bodyPr/>
          <a:lstStyle/>
          <a:p>
            <a:r>
              <a:rPr lang="es-MX" smtClean="0"/>
              <a:t>Definición de subsistemas:</a:t>
            </a:r>
          </a:p>
          <a:p>
            <a:pPr lvl="1"/>
            <a:r>
              <a:rPr lang="es-MX" smtClean="0"/>
              <a:t>Organizar el sistema en subsistemas</a:t>
            </a:r>
          </a:p>
          <a:p>
            <a:pPr lvl="1"/>
            <a:r>
              <a:rPr lang="es-MX" smtClean="0"/>
              <a:t>Identificar concurrencia inherente al problema</a:t>
            </a:r>
          </a:p>
          <a:p>
            <a:pPr lvl="1"/>
            <a:r>
              <a:rPr lang="es-MX" smtClean="0"/>
              <a:t>Asignar subsistemas a procesadores y tareas</a:t>
            </a:r>
          </a:p>
          <a:p>
            <a:pPr lvl="1"/>
            <a:r>
              <a:rPr lang="es-MX" smtClean="0"/>
              <a:t>Escoger una estrategia para la implementación de almacenamiento de datos</a:t>
            </a:r>
          </a:p>
          <a:p>
            <a:pPr lvl="1"/>
            <a:r>
              <a:rPr lang="es-MX" smtClean="0"/>
              <a:t>Determinar los mecanismos para controlar el acceso a recursos globales</a:t>
            </a:r>
          </a:p>
          <a:p>
            <a:pPr lvl="1"/>
            <a:r>
              <a:rPr lang="es-MX" smtClean="0"/>
              <a:t>Escoger la implementación del control del software</a:t>
            </a:r>
          </a:p>
          <a:p>
            <a:pPr lvl="1"/>
            <a:r>
              <a:rPr lang="es-MX" smtClean="0"/>
              <a:t>Manejar condiciones de frontera</a:t>
            </a:r>
          </a:p>
          <a:p>
            <a:pPr lvl="1"/>
            <a:r>
              <a:rPr lang="es-MX" smtClean="0"/>
              <a:t>Establecer prioridades</a:t>
            </a:r>
          </a:p>
          <a:p>
            <a:endParaRPr lang="es-MX" smtClean="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3"/>
          <p:cNvSpPr>
            <a:spLocks noGrp="1"/>
          </p:cNvSpPr>
          <p:nvPr>
            <p:ph sz="half" idx="2"/>
          </p:nvPr>
        </p:nvSpPr>
        <p:spPr>
          <a:xfrm>
            <a:off x="676275" y="963613"/>
            <a:ext cx="8597900" cy="5078412"/>
          </a:xfrm>
        </p:spPr>
        <p:txBody>
          <a:bodyPr rtlCol="0"/>
          <a:lstStyle/>
          <a:p>
            <a:pPr fontAlgn="auto">
              <a:spcAft>
                <a:spcPts val="0"/>
              </a:spcAft>
              <a:buFont typeface="Wingdings 3" charset="2"/>
              <a:buChar char=""/>
              <a:defRPr/>
            </a:pPr>
            <a:r>
              <a:rPr lang="es-MX" dirty="0">
                <a:solidFill>
                  <a:schemeClr val="tx1">
                    <a:lumMod val="75000"/>
                    <a:lumOff val="25000"/>
                  </a:schemeClr>
                </a:solidFill>
              </a:rPr>
              <a:t>Documento de diseño, que incluye versiones detalladas de los modelos de objetos, dinámico y </a:t>
            </a:r>
            <a:r>
              <a:rPr lang="es-MX" dirty="0" smtClean="0">
                <a:solidFill>
                  <a:schemeClr val="tx1">
                    <a:lumMod val="75000"/>
                    <a:lumOff val="25000"/>
                  </a:schemeClr>
                </a:solidFill>
              </a:rPr>
              <a:t>funciona:</a:t>
            </a:r>
          </a:p>
          <a:p>
            <a:pPr lvl="1" fontAlgn="auto">
              <a:spcAft>
                <a:spcPts val="0"/>
              </a:spcAft>
              <a:buFont typeface="Wingdings 3" charset="2"/>
              <a:buChar char=""/>
              <a:defRPr/>
            </a:pPr>
            <a:r>
              <a:rPr lang="es-MX" dirty="0">
                <a:solidFill>
                  <a:schemeClr val="tx1">
                    <a:lumMod val="75000"/>
                    <a:lumOff val="25000"/>
                  </a:schemeClr>
                </a:solidFill>
              </a:rPr>
              <a:t>Obtener operaciones de los modelos funcional y </a:t>
            </a:r>
            <a:r>
              <a:rPr lang="es-MX" dirty="0" smtClean="0">
                <a:solidFill>
                  <a:schemeClr val="tx1">
                    <a:lumMod val="75000"/>
                    <a:lumOff val="25000"/>
                  </a:schemeClr>
                </a:solidFill>
              </a:rPr>
              <a:t>dinámico</a:t>
            </a:r>
            <a:endParaRPr lang="es-MX" dirty="0">
              <a:solidFill>
                <a:schemeClr val="tx1">
                  <a:lumMod val="75000"/>
                  <a:lumOff val="25000"/>
                </a:schemeClr>
              </a:solidFill>
            </a:endParaRPr>
          </a:p>
          <a:p>
            <a:pPr lvl="1" fontAlgn="auto">
              <a:spcAft>
                <a:spcPts val="0"/>
              </a:spcAft>
              <a:buFont typeface="Wingdings 3" charset="2"/>
              <a:buChar char=""/>
              <a:defRPr/>
            </a:pPr>
            <a:r>
              <a:rPr lang="es-MX" dirty="0">
                <a:solidFill>
                  <a:schemeClr val="tx1">
                    <a:lumMod val="75000"/>
                    <a:lumOff val="25000"/>
                  </a:schemeClr>
                </a:solidFill>
              </a:rPr>
              <a:t>Diseñar algoritmos para realizar las operaciones</a:t>
            </a:r>
          </a:p>
          <a:p>
            <a:pPr lvl="1" fontAlgn="auto">
              <a:spcAft>
                <a:spcPts val="0"/>
              </a:spcAft>
              <a:buFont typeface="Wingdings 3" charset="2"/>
              <a:buChar char=""/>
              <a:defRPr/>
            </a:pPr>
            <a:r>
              <a:rPr lang="es-MX" dirty="0">
                <a:solidFill>
                  <a:schemeClr val="tx1">
                    <a:lumMod val="75000"/>
                    <a:lumOff val="25000"/>
                  </a:schemeClr>
                </a:solidFill>
              </a:rPr>
              <a:t>Optimizar los caminos de acceso a los datos</a:t>
            </a:r>
          </a:p>
          <a:p>
            <a:pPr lvl="1" fontAlgn="auto">
              <a:spcAft>
                <a:spcPts val="0"/>
              </a:spcAft>
              <a:buFont typeface="Wingdings 3" charset="2"/>
              <a:buChar char=""/>
              <a:defRPr/>
            </a:pPr>
            <a:r>
              <a:rPr lang="es-MX" dirty="0">
                <a:solidFill>
                  <a:schemeClr val="tx1">
                    <a:lumMod val="75000"/>
                    <a:lumOff val="25000"/>
                  </a:schemeClr>
                </a:solidFill>
              </a:rPr>
              <a:t>Implementar el control del software</a:t>
            </a:r>
          </a:p>
          <a:p>
            <a:pPr lvl="1" fontAlgn="auto">
              <a:spcAft>
                <a:spcPts val="0"/>
              </a:spcAft>
              <a:buFont typeface="Wingdings 3" charset="2"/>
              <a:buChar char=""/>
              <a:defRPr/>
            </a:pPr>
            <a:r>
              <a:rPr lang="es-MX" dirty="0">
                <a:solidFill>
                  <a:schemeClr val="tx1">
                    <a:lumMod val="75000"/>
                    <a:lumOff val="25000"/>
                  </a:schemeClr>
                </a:solidFill>
              </a:rPr>
              <a:t>Ajustar la estructura de clases para incrementar herencia</a:t>
            </a:r>
          </a:p>
          <a:p>
            <a:pPr lvl="1" fontAlgn="auto">
              <a:spcAft>
                <a:spcPts val="0"/>
              </a:spcAft>
              <a:buFont typeface="Wingdings 3" charset="2"/>
              <a:buChar char=""/>
              <a:defRPr/>
            </a:pPr>
            <a:r>
              <a:rPr lang="es-MX" dirty="0">
                <a:solidFill>
                  <a:schemeClr val="tx1">
                    <a:lumMod val="75000"/>
                    <a:lumOff val="25000"/>
                  </a:schemeClr>
                </a:solidFill>
              </a:rPr>
              <a:t>Diseñar implementación de asociaciones</a:t>
            </a:r>
          </a:p>
          <a:p>
            <a:pPr lvl="1" fontAlgn="auto">
              <a:spcAft>
                <a:spcPts val="0"/>
              </a:spcAft>
              <a:buFont typeface="Wingdings 3" charset="2"/>
              <a:buChar char=""/>
              <a:defRPr/>
            </a:pPr>
            <a:r>
              <a:rPr lang="es-MX" dirty="0">
                <a:solidFill>
                  <a:schemeClr val="tx1">
                    <a:lumMod val="75000"/>
                    <a:lumOff val="25000"/>
                  </a:schemeClr>
                </a:solidFill>
              </a:rPr>
              <a:t>Determinar la representación de los atributos de las clases</a:t>
            </a:r>
          </a:p>
          <a:p>
            <a:pPr lvl="1" fontAlgn="auto">
              <a:spcAft>
                <a:spcPts val="0"/>
              </a:spcAft>
              <a:buFont typeface="Wingdings 3" charset="2"/>
              <a:buChar char=""/>
              <a:defRPr/>
            </a:pPr>
            <a:r>
              <a:rPr lang="es-MX" dirty="0">
                <a:solidFill>
                  <a:schemeClr val="tx1">
                    <a:lumMod val="75000"/>
                    <a:lumOff val="25000"/>
                  </a:schemeClr>
                </a:solidFill>
              </a:rPr>
              <a:t>Agrupar clases y asociaciones en módulos</a:t>
            </a:r>
          </a:p>
          <a:p>
            <a:pPr marL="457200" lvl="1" indent="0" fontAlgn="auto">
              <a:spcAft>
                <a:spcPts val="0"/>
              </a:spcAft>
              <a:buFont typeface="Wingdings 3" charset="2"/>
              <a:buNone/>
              <a:defRPr/>
            </a:pPr>
            <a:endParaRPr lang="es-MX" dirty="0">
              <a:solidFill>
                <a:schemeClr val="tx1">
                  <a:lumMod val="75000"/>
                  <a:lumOff val="25000"/>
                </a:schemeClr>
              </a:solidFill>
            </a:endParaRPr>
          </a:p>
        </p:txBody>
      </p:sp>
      <p:sp>
        <p:nvSpPr>
          <p:cNvPr id="34818" name="Marcador de texto 4"/>
          <p:cNvSpPr>
            <a:spLocks noGrp="1"/>
          </p:cNvSpPr>
          <p:nvPr>
            <p:ph type="body" sz="quarter" idx="3"/>
          </p:nvPr>
        </p:nvSpPr>
        <p:spPr>
          <a:xfrm>
            <a:off x="676275" y="387350"/>
            <a:ext cx="8597900" cy="576263"/>
          </a:xfrm>
        </p:spPr>
        <p:txBody>
          <a:bodyPr/>
          <a:lstStyle/>
          <a:p>
            <a:r>
              <a:rPr lang="es-MX" smtClean="0"/>
              <a:t>Diseño de Objetos</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Marcador de contenido 3"/>
          <p:cNvSpPr>
            <a:spLocks noGrp="1"/>
          </p:cNvSpPr>
          <p:nvPr>
            <p:ph sz="half" idx="2"/>
          </p:nvPr>
        </p:nvSpPr>
        <p:spPr>
          <a:xfrm>
            <a:off x="676275" y="963613"/>
            <a:ext cx="8597900" cy="5078412"/>
          </a:xfrm>
        </p:spPr>
        <p:txBody>
          <a:bodyPr/>
          <a:lstStyle/>
          <a:p>
            <a:r>
              <a:rPr lang="es-MX" sz="2800" smtClean="0"/>
              <a:t>Diseño de bases de datos, si se requieren</a:t>
            </a:r>
          </a:p>
          <a:p>
            <a:r>
              <a:rPr lang="es-MX" sz="2800" smtClean="0"/>
              <a:t>Código</a:t>
            </a:r>
          </a:p>
        </p:txBody>
      </p:sp>
      <p:sp>
        <p:nvSpPr>
          <p:cNvPr id="35842" name="Marcador de texto 4"/>
          <p:cNvSpPr>
            <a:spLocks noGrp="1"/>
          </p:cNvSpPr>
          <p:nvPr>
            <p:ph type="body" sz="quarter" idx="3"/>
          </p:nvPr>
        </p:nvSpPr>
        <p:spPr>
          <a:xfrm>
            <a:off x="676275" y="387350"/>
            <a:ext cx="8597900" cy="576263"/>
          </a:xfrm>
        </p:spPr>
        <p:txBody>
          <a:bodyPr/>
          <a:lstStyle/>
          <a:p>
            <a:r>
              <a:rPr lang="es-MX" smtClean="0"/>
              <a:t>Implementación</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ítulo 1"/>
          <p:cNvSpPr>
            <a:spLocks noGrp="1"/>
          </p:cNvSpPr>
          <p:nvPr>
            <p:ph type="title"/>
          </p:nvPr>
        </p:nvSpPr>
        <p:spPr>
          <a:xfrm>
            <a:off x="677863" y="609600"/>
            <a:ext cx="8596312" cy="660400"/>
          </a:xfrm>
        </p:spPr>
        <p:txBody>
          <a:bodyPr/>
          <a:lstStyle/>
          <a:p>
            <a:r>
              <a:rPr lang="es-MX" smtClean="0"/>
              <a:t>Objectory, por Ivar Jacobson</a:t>
            </a:r>
          </a:p>
        </p:txBody>
      </p:sp>
      <p:sp>
        <p:nvSpPr>
          <p:cNvPr id="36866" name="Marcador de contenido 4"/>
          <p:cNvSpPr>
            <a:spLocks noGrp="1"/>
          </p:cNvSpPr>
          <p:nvPr>
            <p:ph idx="1"/>
          </p:nvPr>
        </p:nvSpPr>
        <p:spPr>
          <a:xfrm>
            <a:off x="677863" y="1528763"/>
            <a:ext cx="8596312" cy="4513262"/>
          </a:xfrm>
        </p:spPr>
        <p:txBody>
          <a:bodyPr/>
          <a:lstStyle/>
          <a:p>
            <a:r>
              <a:rPr lang="es-MX" smtClean="0"/>
              <a:t>Objectory es un proceso organizado para la construcción industrial de software. Este proceso de diseño está guiado por casos de uso, una técnica que basa su centra el entendimiento de un sistema en la forma en la cual es usado.</a:t>
            </a:r>
          </a:p>
          <a:p>
            <a:r>
              <a:rPr lang="es-MX" sz="1900" b="1" u="sng" smtClean="0"/>
              <a:t>Modelo de Casos de Uso</a:t>
            </a:r>
            <a:r>
              <a:rPr lang="es-MX" smtClean="0"/>
              <a:t>: Se basa en la descripción de elementos o usuarios externos al sistema (actores) y funcionalidad del sistema (casos de uso).</a:t>
            </a:r>
          </a:p>
          <a:p>
            <a:r>
              <a:rPr lang="es-MX" sz="1900" b="1" u="sng" smtClean="0"/>
              <a:t>Modelo de objetos</a:t>
            </a:r>
            <a:r>
              <a:rPr lang="es-MX" smtClean="0"/>
              <a:t>: Representa la estructura estática de objetos. </a:t>
            </a:r>
          </a:p>
          <a:p>
            <a:r>
              <a:rPr lang="es-MX" sz="1900" b="1" u="sng" smtClean="0"/>
              <a:t>Diagrama de interacción</a:t>
            </a:r>
            <a:r>
              <a:rPr lang="es-MX" smtClean="0"/>
              <a:t>. Muestran la secuencia de eventos entre paquetes u objetos necesarios para realizar un caso de uso.</a:t>
            </a:r>
          </a:p>
          <a:p>
            <a:r>
              <a:rPr lang="es-MX" sz="1900" b="1" u="sng" smtClean="0"/>
              <a:t>Diagrama de estado</a:t>
            </a:r>
            <a:r>
              <a:rPr lang="es-MX" smtClean="0"/>
              <a:t>. Muestra los estados internos de un objeto complejo.</a:t>
            </a:r>
          </a:p>
          <a:p>
            <a:endParaRPr lang="es-MX" smtClean="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Marcador de contenido 2"/>
          <p:cNvSpPr>
            <a:spLocks noGrp="1"/>
          </p:cNvSpPr>
          <p:nvPr>
            <p:ph idx="1"/>
          </p:nvPr>
        </p:nvSpPr>
        <p:spPr>
          <a:xfrm>
            <a:off x="677863" y="804863"/>
            <a:ext cx="8596312" cy="5237162"/>
          </a:xfrm>
        </p:spPr>
        <p:txBody>
          <a:bodyPr/>
          <a:lstStyle/>
          <a:p>
            <a:r>
              <a:rPr lang="es-MX" smtClean="0"/>
              <a:t>Algunos de los conceptos más importantes de esta metodología son:</a:t>
            </a:r>
          </a:p>
          <a:p>
            <a:r>
              <a:rPr lang="es-MX" b="1" u="sng" smtClean="0"/>
              <a:t>Objeto Entidad</a:t>
            </a:r>
            <a:r>
              <a:rPr lang="es-MX" smtClean="0"/>
              <a:t>. Representa información del sistema que debe sobrevivir cierto período de tiempo, por ejemplo, un caso de uso</a:t>
            </a:r>
          </a:p>
          <a:p>
            <a:r>
              <a:rPr lang="es-MX" b="1" u="sng" smtClean="0"/>
              <a:t>Objeto de Interfaz</a:t>
            </a:r>
            <a:r>
              <a:rPr lang="es-MX" u="sng" smtClean="0"/>
              <a:t>. </a:t>
            </a:r>
            <a:r>
              <a:rPr lang="es-MX" smtClean="0"/>
              <a:t>Modela información y comportamiento que es dependiente de la interfaz actual del sistema</a:t>
            </a:r>
          </a:p>
          <a:p>
            <a:r>
              <a:rPr lang="es-MX" b="1" u="sng" smtClean="0"/>
              <a:t>Objeto de Control</a:t>
            </a:r>
            <a:r>
              <a:rPr lang="es-MX" smtClean="0"/>
              <a:t>. modela funcionalidad que no corresponde a ningún objeto en particular y que se presenta en algunos casos de uso. Estos objetos generalmente operan sobre varios objetos entidad, relizan algún algoritmo y retornan algún resultado a un objeto de interfaz.</a:t>
            </a:r>
          </a:p>
          <a:p>
            <a:r>
              <a:rPr lang="es-MX" b="1" u="sng" smtClean="0"/>
              <a:t>Paquete</a:t>
            </a:r>
            <a:r>
              <a:rPr lang="es-MX" smtClean="0"/>
              <a:t>. Módulo que contiene código, traducible a un módulo en el lenguaje de implementación.</a:t>
            </a:r>
          </a:p>
          <a:p>
            <a:r>
              <a:rPr lang="es-MX" b="1" u="sng" smtClean="0"/>
              <a:t>Unidad</a:t>
            </a:r>
            <a:r>
              <a:rPr lang="es-MX" smtClean="0"/>
              <a:t>. En pruebas, desde una clase hasta un subsistema</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863" y="609600"/>
            <a:ext cx="8596312" cy="619125"/>
          </a:xfrm>
        </p:spPr>
        <p:txBody>
          <a:bodyPr rtlCol="0">
            <a:normAutofit fontScale="90000"/>
          </a:bodyPr>
          <a:lstStyle/>
          <a:p>
            <a:pPr fontAlgn="auto">
              <a:spcAft>
                <a:spcPts val="0"/>
              </a:spcAft>
              <a:defRPr/>
            </a:pPr>
            <a:r>
              <a:rPr lang="es-MX" dirty="0"/>
              <a:t>Actividades</a:t>
            </a:r>
            <a:br>
              <a:rPr lang="es-MX" dirty="0"/>
            </a:br>
            <a:endParaRPr lang="es-MX" dirty="0"/>
          </a:p>
        </p:txBody>
      </p:sp>
      <p:sp>
        <p:nvSpPr>
          <p:cNvPr id="38914" name="Marcador de contenido 2"/>
          <p:cNvSpPr>
            <a:spLocks noGrp="1"/>
          </p:cNvSpPr>
          <p:nvPr>
            <p:ph idx="1"/>
          </p:nvPr>
        </p:nvSpPr>
        <p:spPr>
          <a:xfrm>
            <a:off x="677863" y="1228725"/>
            <a:ext cx="8596312" cy="4813300"/>
          </a:xfrm>
        </p:spPr>
        <p:txBody>
          <a:bodyPr/>
          <a:lstStyle/>
          <a:p>
            <a:r>
              <a:rPr lang="es-MX" sz="2400" b="1" smtClean="0"/>
              <a:t>Análisis de Requerimientos</a:t>
            </a:r>
          </a:p>
          <a:p>
            <a:pPr lvl="1"/>
            <a:r>
              <a:rPr lang="es-MX" sz="2000" smtClean="0"/>
              <a:t>Especificación de requerimientos con el usuario, en términos de casos de uso.</a:t>
            </a:r>
          </a:p>
          <a:p>
            <a:pPr lvl="1"/>
            <a:r>
              <a:rPr lang="es-MX" sz="2000" smtClean="0"/>
              <a:t>Discusión y validación de requerimientos.</a:t>
            </a:r>
          </a:p>
          <a:p>
            <a:pPr lvl="1"/>
            <a:r>
              <a:rPr lang="es-MX" sz="2000" smtClean="0"/>
              <a:t>Identificación detallada de cada caso de uso, describiendo la funcionalidad por defecto, las posibles variantes y los posibles errores.</a:t>
            </a:r>
          </a:p>
          <a:p>
            <a:pPr lvl="1"/>
            <a:r>
              <a:rPr lang="es-MX" sz="2000" smtClean="0"/>
              <a:t>Definición de un borrador de la interfaz al usuario del sistema, que muestre cómo se verían los distintos casos de uso</a:t>
            </a:r>
          </a:p>
          <a:p>
            <a:endParaRPr lang="es-MX" smtClean="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1"/>
          <p:cNvSpPr>
            <a:spLocks noGrp="1"/>
          </p:cNvSpPr>
          <p:nvPr>
            <p:ph type="title"/>
          </p:nvPr>
        </p:nvSpPr>
        <p:spPr/>
        <p:txBody>
          <a:bodyPr/>
          <a:lstStyle/>
          <a:p>
            <a:r>
              <a:rPr lang="es-MX" smtClean="0"/>
              <a:t>Definición</a:t>
            </a:r>
          </a:p>
        </p:txBody>
      </p:sp>
      <p:sp>
        <p:nvSpPr>
          <p:cNvPr id="20482" name="Marcador de contenido 2"/>
          <p:cNvSpPr>
            <a:spLocks noGrp="1"/>
          </p:cNvSpPr>
          <p:nvPr>
            <p:ph idx="1"/>
          </p:nvPr>
        </p:nvSpPr>
        <p:spPr/>
        <p:txBody>
          <a:bodyPr/>
          <a:lstStyle/>
          <a:p>
            <a:r>
              <a:rPr lang="es-MX" sz="2400" smtClean="0"/>
              <a:t>Es un enfoque de la ingeniería de software que modela un sistema como un grupo de objetos que interactúan entre sí. Este enfoque representa un dominio absoluto en términos de conceptos compuestos por verbos y sustantivos, clasificados de acuerdo a su dependencia funcional</a:t>
            </a: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Marcador de contenido 2"/>
          <p:cNvSpPr>
            <a:spLocks noGrp="1"/>
          </p:cNvSpPr>
          <p:nvPr>
            <p:ph idx="1"/>
          </p:nvPr>
        </p:nvSpPr>
        <p:spPr>
          <a:xfrm>
            <a:off x="677863" y="668338"/>
            <a:ext cx="8596312" cy="5373687"/>
          </a:xfrm>
        </p:spPr>
        <p:txBody>
          <a:bodyPr/>
          <a:lstStyle/>
          <a:p>
            <a:r>
              <a:rPr lang="es-MX" sz="2000" b="1" smtClean="0"/>
              <a:t>Modelo de análisis</a:t>
            </a:r>
          </a:p>
          <a:p>
            <a:pPr lvl="1"/>
            <a:r>
              <a:rPr lang="es-MX" sz="1800" smtClean="0"/>
              <a:t>Definir el modelo de análisis, identificando objetos entidad, de interfaz y de control; independientes del ambiente de implementación.</a:t>
            </a:r>
          </a:p>
          <a:p>
            <a:pPr lvl="1"/>
            <a:r>
              <a:rPr lang="es-MX" sz="1800" smtClean="0"/>
              <a:t>Toda la funcionalidad que es dependiente del entorno del sistema se expresa en objetos de interfaz. Cada objeto de interfaz traduce acciones de los actores en eventos dentro del sistema y traducir los eventos del sistema en algo visible por el actor.</a:t>
            </a:r>
          </a:p>
          <a:p>
            <a:pPr lvl="1"/>
            <a:r>
              <a:rPr lang="es-MX" sz="1800" smtClean="0"/>
              <a:t>Modelar la información (y comportamiento) que el usuario necesitará por largo tiempo en objetos entidad. Solo los objetos que sean justificados por casos de uso que los requieran son incluidos en el modelo.</a:t>
            </a:r>
          </a:p>
          <a:p>
            <a:pPr lvl="1"/>
            <a:r>
              <a:rPr lang="es-MX" sz="1800" smtClean="0"/>
              <a:t>Modelar objetos de control cuando el sistema sea lo suficientemente complicado para tener funcionalidad que no corresponde a ningún objeto de interfaz ni a ningún objeto entidad.</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Marcador de contenido 2"/>
          <p:cNvSpPr>
            <a:spLocks noGrp="1"/>
          </p:cNvSpPr>
          <p:nvPr>
            <p:ph idx="1"/>
          </p:nvPr>
        </p:nvSpPr>
        <p:spPr>
          <a:xfrm>
            <a:off x="677863" y="614363"/>
            <a:ext cx="8596312" cy="5427662"/>
          </a:xfrm>
        </p:spPr>
        <p:txBody>
          <a:bodyPr/>
          <a:lstStyle/>
          <a:p>
            <a:r>
              <a:rPr lang="es-MX" sz="2000" b="1" smtClean="0"/>
              <a:t>Modelo de diseño</a:t>
            </a:r>
          </a:p>
          <a:p>
            <a:pPr lvl="1"/>
            <a:r>
              <a:rPr lang="es-MX" sz="1800" smtClean="0"/>
              <a:t>Agrupar en paquetes las clases existentes. Cada paquete debería estar relacionado a un solo actor. Las clases con una relación mutua fuerte deben estar en el mismo paquete. Otro criterio para dividir es minimizar la comunicación entre paquetes.</a:t>
            </a:r>
          </a:p>
          <a:p>
            <a:pPr lvl="1"/>
            <a:r>
              <a:rPr lang="es-MX" sz="1800" smtClean="0"/>
              <a:t>Refinar las clases de análisis para incluir detalles de implementación.</a:t>
            </a:r>
          </a:p>
          <a:p>
            <a:pPr lvl="1"/>
            <a:r>
              <a:rPr lang="es-MX" sz="1800" smtClean="0"/>
              <a:t>Desarrollar el código de los métodos de los objetos.</a:t>
            </a:r>
          </a:p>
          <a:p>
            <a:pPr lvl="1"/>
            <a:r>
              <a:rPr lang="es-MX" sz="1800" smtClean="0"/>
              <a:t>Realizar diagramas de interacción que muestran como interactúan los distintos paquetes en el desarrollo de un caso de uso.</a:t>
            </a:r>
          </a:p>
          <a:p>
            <a:pPr lvl="1"/>
            <a:r>
              <a:rPr lang="es-MX" sz="1800" smtClean="0"/>
              <a:t>Desarrollar diagramas de estado para los objetos complejos</a:t>
            </a:r>
          </a:p>
          <a:p>
            <a:endParaRPr lang="es-MX" smtClean="0"/>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Marcador de contenido 2"/>
          <p:cNvSpPr>
            <a:spLocks noGrp="1"/>
          </p:cNvSpPr>
          <p:nvPr>
            <p:ph idx="1"/>
          </p:nvPr>
        </p:nvSpPr>
        <p:spPr>
          <a:xfrm>
            <a:off x="677863" y="641350"/>
            <a:ext cx="8596312" cy="5400675"/>
          </a:xfrm>
        </p:spPr>
        <p:txBody>
          <a:bodyPr/>
          <a:lstStyle/>
          <a:p>
            <a:r>
              <a:rPr lang="es-MX" sz="2000" b="1" smtClean="0"/>
              <a:t>Implementación</a:t>
            </a:r>
          </a:p>
          <a:p>
            <a:pPr lvl="1"/>
            <a:r>
              <a:rPr lang="es-MX" sz="1800" smtClean="0"/>
              <a:t>Implementar las clases de diseño definidas. Una clase de diseño puede corresponder a una o más clases en implementación, dependiendo de su complejidad, de su dependencia del ambiente de desarrollo, etc. Las clases en implementación deben tener las siguientes características:</a:t>
            </a:r>
          </a:p>
          <a:p>
            <a:pPr lvl="1"/>
            <a:r>
              <a:rPr lang="es-MX" sz="1800" smtClean="0"/>
              <a:t>Robustas y altamente reusables</a:t>
            </a:r>
          </a:p>
          <a:p>
            <a:pPr lvl="1"/>
            <a:r>
              <a:rPr lang="es-MX" sz="1800" smtClean="0"/>
              <a:t>No deben ofrecer funcionalidad similar a menos que estén relacionadas por herencia</a:t>
            </a:r>
          </a:p>
          <a:p>
            <a:pPr lvl="1"/>
            <a:r>
              <a:rPr lang="es-MX" sz="1800" smtClean="0"/>
              <a:t>Altamente cohesivas. Funcionalidad interna altamente relacionada</a:t>
            </a:r>
          </a:p>
          <a:p>
            <a:endParaRPr lang="es-MX" smtClean="0"/>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Marcador de contenido 2"/>
          <p:cNvSpPr>
            <a:spLocks noGrp="1"/>
          </p:cNvSpPr>
          <p:nvPr>
            <p:ph idx="1"/>
          </p:nvPr>
        </p:nvSpPr>
        <p:spPr>
          <a:xfrm>
            <a:off x="677863" y="955675"/>
            <a:ext cx="8596312" cy="5086350"/>
          </a:xfrm>
        </p:spPr>
        <p:txBody>
          <a:bodyPr/>
          <a:lstStyle/>
          <a:p>
            <a:r>
              <a:rPr lang="es-MX" sz="2800" b="1" smtClean="0"/>
              <a:t>Pruebas</a:t>
            </a:r>
          </a:p>
          <a:p>
            <a:pPr lvl="1"/>
            <a:r>
              <a:rPr lang="es-MX" sz="2400" smtClean="0"/>
              <a:t>Defina las unidades a probar y las pruebas que cubran la mayor cantidad de código. Use los casos de uso como guía de prueba.</a:t>
            </a:r>
          </a:p>
          <a:p>
            <a:pPr lvl="1"/>
            <a:r>
              <a:rPr lang="es-MX" sz="2400" smtClean="0"/>
              <a:t>Defina las pruebas para cada clase</a:t>
            </a:r>
          </a:p>
          <a:p>
            <a:endParaRPr lang="es-MX" smtClean="0"/>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Marcador de contenido 2"/>
          <p:cNvSpPr>
            <a:spLocks noGrp="1"/>
          </p:cNvSpPr>
          <p:nvPr>
            <p:ph idx="1"/>
          </p:nvPr>
        </p:nvSpPr>
        <p:spPr>
          <a:xfrm>
            <a:off x="677863" y="558800"/>
            <a:ext cx="8596312" cy="5483225"/>
          </a:xfrm>
        </p:spPr>
        <p:txBody>
          <a:bodyPr/>
          <a:lstStyle/>
          <a:p>
            <a:r>
              <a:rPr lang="es-MX" smtClean="0"/>
              <a:t>Después de que la Rational Software Corporation contratara a James Rumbaugh de General Electric en 1994, la compañía se convirtió en la fuente de los dos esquemas de modelado orientado a objetos más populares de la época: el OMT (Object-modeling technique) de Rumbaugh, que era mejor para análisis orientado a objetos, y el Método Booch de Grady Booch, que era mejor para el diseño orientado a objetos. Poco después se les unió Ivar Jacobson, el creador del método de ingeniería de software orientado a objetos. Jacobson se unió a Rational en 1995 después de que su compañía, Objectory AB, fuera comprada por Rational. Los tres metodologistas eran conocidos como los Tres Amigos, porque se sabía de sus constantes discusiones sobre las prácticas metodológicas.</a:t>
            </a:r>
          </a:p>
          <a:p>
            <a:endParaRPr lang="es-MX" smtClean="0"/>
          </a:p>
          <a:p>
            <a:r>
              <a:rPr lang="es-MX" smtClean="0"/>
              <a:t>En 1996 Rational concluyó que la abundancia de lenguajes de modelado estaba alentando la adopción de la tecnología de objetos, y para orientarse hacia un método unificado, encargaron a los Tres Amigos que desarrollaran un Lenguaje Unificado de Modelado abierto</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863" y="609600"/>
            <a:ext cx="8596312" cy="592138"/>
          </a:xfrm>
        </p:spPr>
        <p:txBody>
          <a:bodyPr rtlCol="0">
            <a:normAutofit fontScale="90000"/>
          </a:bodyPr>
          <a:lstStyle/>
          <a:p>
            <a:pPr fontAlgn="auto">
              <a:spcAft>
                <a:spcPts val="0"/>
              </a:spcAft>
              <a:defRPr/>
            </a:pPr>
            <a:r>
              <a:rPr lang="es-MX" dirty="0" err="1" smtClean="0"/>
              <a:t>UML</a:t>
            </a:r>
            <a:endParaRPr lang="es-MX" dirty="0"/>
          </a:p>
        </p:txBody>
      </p:sp>
      <p:sp>
        <p:nvSpPr>
          <p:cNvPr id="45058" name="Marcador de contenido 2"/>
          <p:cNvSpPr>
            <a:spLocks noGrp="1"/>
          </p:cNvSpPr>
          <p:nvPr>
            <p:ph idx="1"/>
          </p:nvPr>
        </p:nvSpPr>
        <p:spPr>
          <a:xfrm>
            <a:off x="677863" y="1201738"/>
            <a:ext cx="8596312" cy="4840287"/>
          </a:xfrm>
        </p:spPr>
        <p:txBody>
          <a:bodyPr/>
          <a:lstStyle/>
          <a:p>
            <a:r>
              <a:rPr lang="es-MX" smtClean="0"/>
              <a:t>Lenguaje Unificado de Modelado (UML, por sus siglas en inglés, Unified Modeling Language) es el lenguaje de modelado de sistemas de software más conocido y utilizado en la actualidad.</a:t>
            </a:r>
          </a:p>
          <a:p>
            <a:endParaRPr lang="es-MX" smtClean="0"/>
          </a:p>
          <a:p>
            <a:r>
              <a:rPr lang="es-MX" smtClean="0"/>
              <a:t>Es un lenguaje gráfico para visualizar, especificar, construir y documentar un sistema. UML ofrece un estándar para describir un "plano" del sistema (modelo), incluyendo aspectos conceptuales tales como procesos de negocio, funciones del sistema, y aspectos concretos como expresiones de lenguajes de programación, esquemas de bases de datos y compuestos reciclados.</a:t>
            </a: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863" y="609600"/>
            <a:ext cx="8596312" cy="728663"/>
          </a:xfrm>
        </p:spPr>
        <p:txBody>
          <a:bodyPr rtlCol="0">
            <a:normAutofit fontScale="90000"/>
          </a:bodyPr>
          <a:lstStyle/>
          <a:p>
            <a:pPr fontAlgn="auto">
              <a:spcAft>
                <a:spcPts val="0"/>
              </a:spcAft>
              <a:defRPr/>
            </a:pPr>
            <a:r>
              <a:rPr lang="es-MX" dirty="0"/>
              <a:t>Tipos de Diagramas de </a:t>
            </a:r>
            <a:r>
              <a:rPr lang="es-MX" dirty="0" err="1" smtClean="0"/>
              <a:t>UML</a:t>
            </a:r>
            <a:r>
              <a:rPr lang="es-MX" dirty="0"/>
              <a:t/>
            </a:r>
            <a:br>
              <a:rPr lang="es-MX" dirty="0"/>
            </a:br>
            <a:endParaRPr lang="es-MX" dirty="0"/>
          </a:p>
        </p:txBody>
      </p:sp>
      <p:sp>
        <p:nvSpPr>
          <p:cNvPr id="46082" name="Marcador de contenido 2"/>
          <p:cNvSpPr>
            <a:spLocks noGrp="1"/>
          </p:cNvSpPr>
          <p:nvPr>
            <p:ph sz="half" idx="1"/>
          </p:nvPr>
        </p:nvSpPr>
        <p:spPr>
          <a:xfrm>
            <a:off x="677863" y="1338263"/>
            <a:ext cx="4183062" cy="4703762"/>
          </a:xfrm>
        </p:spPr>
        <p:txBody>
          <a:bodyPr/>
          <a:lstStyle/>
          <a:p>
            <a:r>
              <a:rPr lang="es-MX" b="1" smtClean="0"/>
              <a:t>Estructura</a:t>
            </a:r>
            <a:endParaRPr lang="es-MX" smtClean="0">
              <a:solidFill>
                <a:schemeClr val="tx1"/>
              </a:solidFill>
            </a:endParaRPr>
          </a:p>
          <a:p>
            <a:pPr lvl="1"/>
            <a:r>
              <a:rPr lang="es-MX" smtClean="0">
                <a:solidFill>
                  <a:schemeClr val="tx1"/>
                </a:solidFill>
              </a:rPr>
              <a:t>Diagrama de clases</a:t>
            </a:r>
          </a:p>
          <a:p>
            <a:pPr lvl="1"/>
            <a:r>
              <a:rPr lang="es-MX" smtClean="0">
                <a:solidFill>
                  <a:schemeClr val="tx1"/>
                </a:solidFill>
              </a:rPr>
              <a:t>Diagrama de objetos</a:t>
            </a:r>
          </a:p>
          <a:p>
            <a:pPr lvl="1"/>
            <a:r>
              <a:rPr lang="es-MX" smtClean="0">
                <a:solidFill>
                  <a:schemeClr val="tx1"/>
                </a:solidFill>
              </a:rPr>
              <a:t>Diagrama de componentes</a:t>
            </a:r>
          </a:p>
          <a:p>
            <a:pPr lvl="1"/>
            <a:r>
              <a:rPr lang="es-MX" smtClean="0">
                <a:solidFill>
                  <a:schemeClr val="tx1"/>
                </a:solidFill>
              </a:rPr>
              <a:t>Diagrama de estructura compuesta</a:t>
            </a:r>
          </a:p>
          <a:p>
            <a:pPr lvl="1"/>
            <a:r>
              <a:rPr lang="es-MX" smtClean="0">
                <a:solidFill>
                  <a:schemeClr val="tx1"/>
                </a:solidFill>
              </a:rPr>
              <a:t>Diagrama de paquetes</a:t>
            </a:r>
          </a:p>
          <a:p>
            <a:pPr lvl="1"/>
            <a:r>
              <a:rPr lang="es-MX" smtClean="0">
                <a:solidFill>
                  <a:schemeClr val="tx1"/>
                </a:solidFill>
              </a:rPr>
              <a:t>Diagrama de despliegue</a:t>
            </a:r>
          </a:p>
          <a:p>
            <a:pPr lvl="1"/>
            <a:endParaRPr lang="es-MX" smtClean="0">
              <a:solidFill>
                <a:schemeClr val="tx1"/>
              </a:solidFill>
            </a:endParaRPr>
          </a:p>
        </p:txBody>
      </p:sp>
      <p:sp>
        <p:nvSpPr>
          <p:cNvPr id="46083" name="Marcador de contenido 3"/>
          <p:cNvSpPr>
            <a:spLocks noGrp="1"/>
          </p:cNvSpPr>
          <p:nvPr>
            <p:ph sz="half" idx="2"/>
          </p:nvPr>
        </p:nvSpPr>
        <p:spPr>
          <a:xfrm>
            <a:off x="5089525" y="1338263"/>
            <a:ext cx="4184650" cy="4703762"/>
          </a:xfrm>
        </p:spPr>
        <p:txBody>
          <a:bodyPr/>
          <a:lstStyle/>
          <a:p>
            <a:r>
              <a:rPr lang="es-MX" b="1" smtClean="0"/>
              <a:t>Comportamiento</a:t>
            </a:r>
          </a:p>
          <a:p>
            <a:pPr lvl="1"/>
            <a:r>
              <a:rPr lang="es-MX" smtClean="0"/>
              <a:t>Diagrama de casos de uso</a:t>
            </a:r>
          </a:p>
          <a:p>
            <a:pPr lvl="1"/>
            <a:r>
              <a:rPr lang="es-MX" smtClean="0"/>
              <a:t>Diagrama de actividades</a:t>
            </a:r>
          </a:p>
          <a:p>
            <a:pPr lvl="1"/>
            <a:r>
              <a:rPr lang="es-MX" smtClean="0"/>
              <a:t>Diagrama de estado</a:t>
            </a:r>
          </a:p>
          <a:p>
            <a:r>
              <a:rPr lang="es-MX" b="1" smtClean="0"/>
              <a:t>Interacción</a:t>
            </a:r>
          </a:p>
          <a:p>
            <a:pPr lvl="1"/>
            <a:r>
              <a:rPr lang="es-MX" smtClean="0"/>
              <a:t>Diagrama de secuencia</a:t>
            </a:r>
          </a:p>
          <a:p>
            <a:pPr lvl="1"/>
            <a:r>
              <a:rPr lang="es-MX" smtClean="0"/>
              <a:t>Diagrama de colaboración UML 1.X / Diagrama de comunicación UML 2.0</a:t>
            </a:r>
          </a:p>
          <a:p>
            <a:pPr lvl="1"/>
            <a:r>
              <a:rPr lang="es-MX" smtClean="0"/>
              <a:t>Diagrama de tiempo</a:t>
            </a:r>
          </a:p>
          <a:p>
            <a:pPr lvl="1"/>
            <a:r>
              <a:rPr lang="es-MX" smtClean="0"/>
              <a:t>Diagrama de interacción</a:t>
            </a:r>
          </a:p>
          <a:p>
            <a:endParaRPr lang="es-MX" smtClean="0"/>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ítulo 1"/>
          <p:cNvSpPr>
            <a:spLocks noGrp="1"/>
          </p:cNvSpPr>
          <p:nvPr>
            <p:ph type="title"/>
          </p:nvPr>
        </p:nvSpPr>
        <p:spPr/>
        <p:txBody>
          <a:bodyPr/>
          <a:lstStyle/>
          <a:p>
            <a:r>
              <a:rPr lang="es-MX" smtClean="0"/>
              <a:t>Diagrama de componentes</a:t>
            </a:r>
          </a:p>
        </p:txBody>
      </p:sp>
      <p:pic>
        <p:nvPicPr>
          <p:cNvPr id="47106" name="Marcador de contenido 5" descr="C:\Users\Carlos\Desktop\ComponentDiagram1.jpg"/>
          <p:cNvPicPr>
            <a:picLocks noGrp="1"/>
          </p:cNvPicPr>
          <p:nvPr>
            <p:ph idx="1"/>
          </p:nvPr>
        </p:nvPicPr>
        <p:blipFill>
          <a:blip r:embed="rId2"/>
          <a:srcRect/>
          <a:stretch>
            <a:fillRect/>
          </a:stretch>
        </p:blipFill>
        <p:spPr>
          <a:xfrm>
            <a:off x="2290763" y="2366963"/>
            <a:ext cx="5372100" cy="3467100"/>
          </a:xfrm>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ítulo 1"/>
          <p:cNvSpPr>
            <a:spLocks noGrp="1"/>
          </p:cNvSpPr>
          <p:nvPr>
            <p:ph type="title"/>
          </p:nvPr>
        </p:nvSpPr>
        <p:spPr/>
        <p:txBody>
          <a:bodyPr/>
          <a:lstStyle/>
          <a:p>
            <a:r>
              <a:rPr lang="es-MX" smtClean="0"/>
              <a:t>Diagrama de estructura compuesta </a:t>
            </a:r>
          </a:p>
        </p:txBody>
      </p:sp>
      <p:pic>
        <p:nvPicPr>
          <p:cNvPr id="48130" name="Picture 2" descr="http://upload.wikimedia.org/wikipedia/commons/b/b0/Composite_Structure_Diagram.png"/>
          <p:cNvPicPr>
            <a:picLocks noGrp="1" noChangeAspect="1" noChangeArrowheads="1"/>
          </p:cNvPicPr>
          <p:nvPr>
            <p:ph idx="1"/>
          </p:nvPr>
        </p:nvPicPr>
        <p:blipFill>
          <a:blip r:embed="rId2"/>
          <a:srcRect/>
          <a:stretch>
            <a:fillRect/>
          </a:stretch>
        </p:blipFill>
        <p:spPr>
          <a:xfrm>
            <a:off x="677863" y="2268538"/>
            <a:ext cx="9075737" cy="2781300"/>
          </a:xfrm>
        </p:spPr>
      </p:pic>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ítulo 1"/>
          <p:cNvSpPr>
            <a:spLocks noGrp="1"/>
          </p:cNvSpPr>
          <p:nvPr>
            <p:ph type="title"/>
          </p:nvPr>
        </p:nvSpPr>
        <p:spPr/>
        <p:txBody>
          <a:bodyPr/>
          <a:lstStyle/>
          <a:p>
            <a:r>
              <a:rPr lang="es-MX" smtClean="0"/>
              <a:t>Diagrama de paquetes</a:t>
            </a:r>
          </a:p>
        </p:txBody>
      </p:sp>
      <p:pic>
        <p:nvPicPr>
          <p:cNvPr id="49154" name="Marcador de contenido 3"/>
          <p:cNvPicPr>
            <a:picLocks noGrp="1" noChangeAspect="1"/>
          </p:cNvPicPr>
          <p:nvPr>
            <p:ph idx="1"/>
          </p:nvPr>
        </p:nvPicPr>
        <p:blipFill>
          <a:blip r:embed="rId2"/>
          <a:srcRect/>
          <a:stretch>
            <a:fillRect/>
          </a:stretch>
        </p:blipFill>
        <p:spPr>
          <a:xfrm>
            <a:off x="1514475" y="1804988"/>
            <a:ext cx="5911850" cy="3881437"/>
          </a:xfrm>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ítulo 1"/>
          <p:cNvSpPr>
            <a:spLocks noGrp="1"/>
          </p:cNvSpPr>
          <p:nvPr>
            <p:ph type="title"/>
          </p:nvPr>
        </p:nvSpPr>
        <p:spPr/>
        <p:txBody>
          <a:bodyPr/>
          <a:lstStyle/>
          <a:p>
            <a:r>
              <a:rPr lang="es-MX" smtClean="0"/>
              <a:t>Metodologia de Booch</a:t>
            </a:r>
          </a:p>
        </p:txBody>
      </p:sp>
      <p:sp>
        <p:nvSpPr>
          <p:cNvPr id="3" name="Marcador de contenido 2"/>
          <p:cNvSpPr>
            <a:spLocks noGrp="1"/>
          </p:cNvSpPr>
          <p:nvPr>
            <p:ph idx="1"/>
          </p:nvPr>
        </p:nvSpPr>
        <p:spPr/>
        <p:txBody>
          <a:bodyPr rtlCol="0">
            <a:normAutofit fontScale="92500" lnSpcReduction="20000"/>
          </a:bodyPr>
          <a:lstStyle/>
          <a:p>
            <a:pPr fontAlgn="auto">
              <a:spcAft>
                <a:spcPts val="0"/>
              </a:spcAft>
              <a:buFont typeface="Wingdings 3" charset="2"/>
              <a:buChar char=""/>
              <a:defRPr/>
            </a:pPr>
            <a:r>
              <a:rPr lang="es-MX" dirty="0">
                <a:solidFill>
                  <a:schemeClr val="tx1">
                    <a:lumMod val="75000"/>
                    <a:lumOff val="25000"/>
                  </a:schemeClr>
                </a:solidFill>
              </a:rPr>
              <a:t>Es un lenguaje de modelado de objetos y una metodología ampliamente usada en el diseño de software orientado a objetos. Fue desarrollada por Grady </a:t>
            </a:r>
            <a:r>
              <a:rPr lang="es-MX" dirty="0" err="1">
                <a:solidFill>
                  <a:schemeClr val="tx1">
                    <a:lumMod val="75000"/>
                    <a:lumOff val="25000"/>
                  </a:schemeClr>
                </a:solidFill>
              </a:rPr>
              <a:t>Booch</a:t>
            </a:r>
            <a:r>
              <a:rPr lang="es-MX" dirty="0">
                <a:solidFill>
                  <a:schemeClr val="tx1">
                    <a:lumMod val="75000"/>
                    <a:lumOff val="25000"/>
                  </a:schemeClr>
                </a:solidFill>
              </a:rPr>
              <a:t> mientras trabajaba para </a:t>
            </a:r>
            <a:r>
              <a:rPr lang="es-MX" dirty="0" err="1">
                <a:solidFill>
                  <a:schemeClr val="tx1">
                    <a:lumMod val="75000"/>
                    <a:lumOff val="25000"/>
                  </a:schemeClr>
                </a:solidFill>
              </a:rPr>
              <a:t>Rational</a:t>
            </a:r>
            <a:r>
              <a:rPr lang="es-MX" dirty="0">
                <a:solidFill>
                  <a:schemeClr val="tx1">
                    <a:lumMod val="75000"/>
                    <a:lumOff val="25000"/>
                  </a:schemeClr>
                </a:solidFill>
              </a:rPr>
              <a:t> Software (hoy parte de IBM</a:t>
            </a:r>
            <a:r>
              <a:rPr lang="es-MX" dirty="0" smtClean="0">
                <a:solidFill>
                  <a:schemeClr val="tx1">
                    <a:lumMod val="75000"/>
                    <a:lumOff val="25000"/>
                  </a:schemeClr>
                </a:solidFill>
              </a:rPr>
              <a:t>).</a:t>
            </a:r>
          </a:p>
          <a:p>
            <a:pPr fontAlgn="auto">
              <a:spcAft>
                <a:spcPts val="0"/>
              </a:spcAft>
              <a:buFont typeface="Wingdings 3" charset="2"/>
              <a:buChar char=""/>
              <a:defRPr/>
            </a:pPr>
            <a:r>
              <a:rPr lang="es-MX" dirty="0">
                <a:solidFill>
                  <a:schemeClr val="tx1">
                    <a:lumMod val="75000"/>
                    <a:lumOff val="25000"/>
                  </a:schemeClr>
                </a:solidFill>
              </a:rPr>
              <a:t>Define seis tipos de diagramas:</a:t>
            </a:r>
            <a:br>
              <a:rPr lang="es-MX" dirty="0">
                <a:solidFill>
                  <a:schemeClr val="tx1">
                    <a:lumMod val="75000"/>
                    <a:lumOff val="25000"/>
                  </a:schemeClr>
                </a:solidFill>
              </a:rPr>
            </a:br>
            <a:r>
              <a:rPr lang="es-MX" dirty="0">
                <a:solidFill>
                  <a:schemeClr val="tx1">
                    <a:lumMod val="75000"/>
                    <a:lumOff val="25000"/>
                  </a:schemeClr>
                </a:solidFill>
              </a:rPr>
              <a:t/>
            </a:r>
            <a:br>
              <a:rPr lang="es-MX" dirty="0">
                <a:solidFill>
                  <a:schemeClr val="tx1">
                    <a:lumMod val="75000"/>
                    <a:lumOff val="25000"/>
                  </a:schemeClr>
                </a:solidFill>
              </a:rPr>
            </a:br>
            <a:r>
              <a:rPr lang="es-MX" b="1" dirty="0">
                <a:solidFill>
                  <a:schemeClr val="tx1">
                    <a:lumMod val="75000"/>
                    <a:lumOff val="25000"/>
                  </a:schemeClr>
                </a:solidFill>
              </a:rPr>
              <a:t>•Diagrama de </a:t>
            </a:r>
            <a:r>
              <a:rPr lang="es-MX" b="1" dirty="0" smtClean="0">
                <a:solidFill>
                  <a:schemeClr val="tx1">
                    <a:lumMod val="75000"/>
                    <a:lumOff val="25000"/>
                  </a:schemeClr>
                </a:solidFill>
              </a:rPr>
              <a:t>clase</a:t>
            </a:r>
            <a:r>
              <a:rPr lang="es-MX" dirty="0" smtClean="0">
                <a:solidFill>
                  <a:schemeClr val="tx1">
                    <a:lumMod val="75000"/>
                    <a:lumOff val="25000"/>
                  </a:schemeClr>
                </a:solidFill>
              </a:rPr>
              <a:t/>
            </a:r>
            <a:br>
              <a:rPr lang="es-MX" dirty="0" smtClean="0">
                <a:solidFill>
                  <a:schemeClr val="tx1">
                    <a:lumMod val="75000"/>
                    <a:lumOff val="25000"/>
                  </a:schemeClr>
                </a:solidFill>
              </a:rPr>
            </a:br>
            <a:r>
              <a:rPr lang="es-MX" dirty="0">
                <a:solidFill>
                  <a:schemeClr val="tx1">
                    <a:lumMod val="75000"/>
                    <a:lumOff val="25000"/>
                  </a:schemeClr>
                </a:solidFill>
              </a:rPr>
              <a:t/>
            </a:r>
            <a:br>
              <a:rPr lang="es-MX" dirty="0">
                <a:solidFill>
                  <a:schemeClr val="tx1">
                    <a:lumMod val="75000"/>
                    <a:lumOff val="25000"/>
                  </a:schemeClr>
                </a:solidFill>
              </a:rPr>
            </a:br>
            <a:r>
              <a:rPr lang="es-MX" b="1" dirty="0">
                <a:solidFill>
                  <a:schemeClr val="tx1">
                    <a:lumMod val="75000"/>
                    <a:lumOff val="25000"/>
                  </a:schemeClr>
                </a:solidFill>
              </a:rPr>
              <a:t>•Diagrama de </a:t>
            </a:r>
            <a:r>
              <a:rPr lang="es-MX" b="1" dirty="0" smtClean="0">
                <a:solidFill>
                  <a:schemeClr val="tx1">
                    <a:lumMod val="75000"/>
                    <a:lumOff val="25000"/>
                  </a:schemeClr>
                </a:solidFill>
              </a:rPr>
              <a:t>objetos</a:t>
            </a: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
            </a:r>
            <a:br>
              <a:rPr lang="es-MX" dirty="0">
                <a:solidFill>
                  <a:schemeClr val="tx1">
                    <a:lumMod val="75000"/>
                    <a:lumOff val="25000"/>
                  </a:schemeClr>
                </a:solidFill>
              </a:rPr>
            </a:br>
            <a:r>
              <a:rPr lang="es-MX" b="1" dirty="0" smtClean="0">
                <a:solidFill>
                  <a:schemeClr val="tx1">
                    <a:lumMod val="75000"/>
                    <a:lumOff val="25000"/>
                  </a:schemeClr>
                </a:solidFill>
              </a:rPr>
              <a:t>•Diagramas de Módulos</a:t>
            </a: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a:t>
            </a:r>
            <a:r>
              <a:rPr lang="es-MX" b="1" dirty="0">
                <a:solidFill>
                  <a:schemeClr val="tx1">
                    <a:lumMod val="75000"/>
                    <a:lumOff val="25000"/>
                  </a:schemeClr>
                </a:solidFill>
              </a:rPr>
              <a:t>Diagramas de Transición de </a:t>
            </a:r>
            <a:r>
              <a:rPr lang="es-MX" b="1" dirty="0" smtClean="0">
                <a:solidFill>
                  <a:schemeClr val="tx1">
                    <a:lumMod val="75000"/>
                    <a:lumOff val="25000"/>
                  </a:schemeClr>
                </a:solidFill>
              </a:rPr>
              <a:t>Estados</a:t>
            </a:r>
            <a:r>
              <a:rPr lang="es-MX" dirty="0">
                <a:solidFill>
                  <a:schemeClr val="tx1">
                    <a:lumMod val="75000"/>
                    <a:lumOff val="25000"/>
                  </a:schemeClr>
                </a:solidFill>
              </a:rPr>
              <a:t/>
            </a:r>
            <a:br>
              <a:rPr lang="es-MX" dirty="0">
                <a:solidFill>
                  <a:schemeClr val="tx1">
                    <a:lumMod val="75000"/>
                    <a:lumOff val="25000"/>
                  </a:schemeClr>
                </a:solidFill>
              </a:rPr>
            </a:br>
            <a:r>
              <a:rPr lang="es-MX" dirty="0" smtClean="0">
                <a:solidFill>
                  <a:schemeClr val="tx1">
                    <a:lumMod val="75000"/>
                    <a:lumOff val="25000"/>
                  </a:schemeClr>
                </a:solidFill>
              </a:rPr>
              <a:t/>
            </a:r>
            <a:br>
              <a:rPr lang="es-MX" dirty="0" smtClean="0">
                <a:solidFill>
                  <a:schemeClr val="tx1">
                    <a:lumMod val="75000"/>
                    <a:lumOff val="25000"/>
                  </a:schemeClr>
                </a:solidFill>
              </a:rPr>
            </a:br>
            <a:r>
              <a:rPr lang="es-MX" b="1" dirty="0" smtClean="0">
                <a:solidFill>
                  <a:schemeClr val="tx1">
                    <a:lumMod val="75000"/>
                    <a:lumOff val="25000"/>
                  </a:schemeClr>
                </a:solidFill>
              </a:rPr>
              <a:t>•</a:t>
            </a:r>
            <a:r>
              <a:rPr lang="es-MX" b="1" dirty="0">
                <a:solidFill>
                  <a:schemeClr val="tx1">
                    <a:lumMod val="75000"/>
                    <a:lumOff val="25000"/>
                  </a:schemeClr>
                </a:solidFill>
              </a:rPr>
              <a:t>Diagramas de </a:t>
            </a:r>
            <a:r>
              <a:rPr lang="es-MX" b="1" dirty="0" smtClean="0">
                <a:solidFill>
                  <a:schemeClr val="tx1">
                    <a:lumMod val="75000"/>
                    <a:lumOff val="25000"/>
                  </a:schemeClr>
                </a:solidFill>
              </a:rPr>
              <a:t>Interacción</a:t>
            </a: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
            </a:r>
            <a:br>
              <a:rPr lang="es-MX" dirty="0">
                <a:solidFill>
                  <a:schemeClr val="tx1">
                    <a:lumMod val="75000"/>
                    <a:lumOff val="25000"/>
                  </a:schemeClr>
                </a:solidFill>
              </a:rPr>
            </a:br>
            <a:endParaRPr lang="es-MX" dirty="0">
              <a:solidFill>
                <a:schemeClr val="tx1">
                  <a:lumMod val="75000"/>
                  <a:lumOff val="25000"/>
                </a:schemeClr>
              </a:solidFill>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ítulo 1"/>
          <p:cNvSpPr>
            <a:spLocks noGrp="1"/>
          </p:cNvSpPr>
          <p:nvPr>
            <p:ph type="title"/>
          </p:nvPr>
        </p:nvSpPr>
        <p:spPr/>
        <p:txBody>
          <a:bodyPr/>
          <a:lstStyle/>
          <a:p>
            <a:r>
              <a:rPr lang="es-MX" smtClean="0"/>
              <a:t>Diagrama de casos de uso</a:t>
            </a:r>
          </a:p>
        </p:txBody>
      </p:sp>
      <p:pic>
        <p:nvPicPr>
          <p:cNvPr id="50178" name="Marcador de contenido 3" descr="C:\Users\Carlos\Desktop\Use Case Diagram 1.png"/>
          <p:cNvPicPr>
            <a:picLocks noGrp="1"/>
          </p:cNvPicPr>
          <p:nvPr>
            <p:ph idx="1"/>
          </p:nvPr>
        </p:nvPicPr>
        <p:blipFill>
          <a:blip r:embed="rId2"/>
          <a:srcRect/>
          <a:stretch>
            <a:fillRect/>
          </a:stretch>
        </p:blipFill>
        <p:spPr>
          <a:xfrm>
            <a:off x="957263" y="2233613"/>
            <a:ext cx="8039100" cy="3733800"/>
          </a:xfrm>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ítulo 1"/>
          <p:cNvSpPr>
            <a:spLocks noGrp="1"/>
          </p:cNvSpPr>
          <p:nvPr>
            <p:ph type="title"/>
          </p:nvPr>
        </p:nvSpPr>
        <p:spPr/>
        <p:txBody>
          <a:bodyPr/>
          <a:lstStyle/>
          <a:p>
            <a:r>
              <a:rPr lang="es-MX" smtClean="0"/>
              <a:t>Diagrama de actividades</a:t>
            </a:r>
          </a:p>
        </p:txBody>
      </p:sp>
      <p:pic>
        <p:nvPicPr>
          <p:cNvPr id="51202" name="Marcador de contenido 3" descr="C:\Users\Carlos\Desktop\ActivityDiagram1.jpg"/>
          <p:cNvPicPr>
            <a:picLocks noGrp="1"/>
          </p:cNvPicPr>
          <p:nvPr>
            <p:ph idx="1"/>
          </p:nvPr>
        </p:nvPicPr>
        <p:blipFill>
          <a:blip r:embed="rId2"/>
          <a:srcRect/>
          <a:stretch>
            <a:fillRect/>
          </a:stretch>
        </p:blipFill>
        <p:spPr>
          <a:xfrm>
            <a:off x="2301875" y="2160588"/>
            <a:ext cx="5348288" cy="3881437"/>
          </a:xfrm>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ítulo 1"/>
          <p:cNvSpPr>
            <a:spLocks noGrp="1"/>
          </p:cNvSpPr>
          <p:nvPr>
            <p:ph type="title"/>
          </p:nvPr>
        </p:nvSpPr>
        <p:spPr/>
        <p:txBody>
          <a:bodyPr/>
          <a:lstStyle/>
          <a:p>
            <a:r>
              <a:rPr lang="es-MX" smtClean="0"/>
              <a:t>Diagrama de Tiempo</a:t>
            </a:r>
          </a:p>
        </p:txBody>
      </p:sp>
      <p:pic>
        <p:nvPicPr>
          <p:cNvPr id="52226" name="Marcador de contenido 3"/>
          <p:cNvPicPr>
            <a:picLocks noGrp="1" noChangeAspect="1"/>
          </p:cNvPicPr>
          <p:nvPr>
            <p:ph idx="1"/>
          </p:nvPr>
        </p:nvPicPr>
        <p:blipFill>
          <a:blip r:embed="rId2"/>
          <a:srcRect/>
          <a:stretch>
            <a:fillRect/>
          </a:stretch>
        </p:blipFill>
        <p:spPr>
          <a:xfrm>
            <a:off x="677863" y="1763713"/>
            <a:ext cx="8121650" cy="3517900"/>
          </a:xfrm>
        </p:spPr>
      </p:pic>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ítulo 1"/>
          <p:cNvSpPr>
            <a:spLocks noGrp="1"/>
          </p:cNvSpPr>
          <p:nvPr>
            <p:ph type="title"/>
          </p:nvPr>
        </p:nvSpPr>
        <p:spPr/>
        <p:txBody>
          <a:bodyPr/>
          <a:lstStyle/>
          <a:p>
            <a:r>
              <a:rPr lang="es-MX" smtClean="0"/>
              <a:t>Proceso Unificado de Desarrollo de Software</a:t>
            </a:r>
          </a:p>
        </p:txBody>
      </p:sp>
      <p:pic>
        <p:nvPicPr>
          <p:cNvPr id="53250" name="Marcador de contenido 3"/>
          <p:cNvPicPr>
            <a:picLocks noGrp="1" noChangeAspect="1"/>
          </p:cNvPicPr>
          <p:nvPr>
            <p:ph idx="1"/>
          </p:nvPr>
        </p:nvPicPr>
        <p:blipFill>
          <a:blip r:embed="rId2"/>
          <a:srcRect/>
          <a:stretch>
            <a:fillRect/>
          </a:stretch>
        </p:blipFill>
        <p:spPr>
          <a:xfrm>
            <a:off x="677863" y="1930400"/>
            <a:ext cx="8582025" cy="4306888"/>
          </a:xfrm>
        </p:spPr>
      </p:pic>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r>
              <a:rPr lang="es-ES_tradnl" smtClean="0"/>
              <a:t>Características</a:t>
            </a:r>
            <a:endParaRPr lang="es-ES" smtClean="0"/>
          </a:p>
        </p:txBody>
      </p:sp>
      <p:sp>
        <p:nvSpPr>
          <p:cNvPr id="58371" name="Rectangle 3"/>
          <p:cNvSpPr>
            <a:spLocks noGrp="1"/>
          </p:cNvSpPr>
          <p:nvPr>
            <p:ph type="body" idx="1"/>
          </p:nvPr>
        </p:nvSpPr>
        <p:spPr>
          <a:xfrm>
            <a:off x="677863" y="1630363"/>
            <a:ext cx="8596312" cy="4411662"/>
          </a:xfrm>
        </p:spPr>
        <p:txBody>
          <a:bodyPr/>
          <a:lstStyle/>
          <a:p>
            <a:r>
              <a:rPr lang="es-ES_tradnl" b="1" smtClean="0"/>
              <a:t>Iterativo e incremental</a:t>
            </a:r>
          </a:p>
          <a:p>
            <a:r>
              <a:rPr lang="es-ES" smtClean="0"/>
              <a:t>El Proceso Unificado es un marco de desarrollo </a:t>
            </a:r>
            <a:r>
              <a:rPr lang="es-ES" smtClean="0">
                <a:hlinkClick r:id="rId2" tooltip="Desarrollo en espiral"/>
              </a:rPr>
              <a:t>iterativo e incremental</a:t>
            </a:r>
            <a:r>
              <a:rPr lang="es-ES" smtClean="0"/>
              <a:t> compuesto de cuatro fases denominadas Inicio, Elaboración, Construcción y Transición. Cada una de estas fases es a su vez dividida en una serie de iteraciones.</a:t>
            </a:r>
          </a:p>
          <a:p>
            <a:pPr>
              <a:buFont typeface="Wingdings 3" pitchFamily="18" charset="2"/>
              <a:buNone/>
            </a:pPr>
            <a:endParaRPr lang="es-ES" smtClean="0"/>
          </a:p>
          <a:p>
            <a:r>
              <a:rPr lang="es-ES" b="1" smtClean="0"/>
              <a:t>Dirigido por los casos de uso</a:t>
            </a:r>
          </a:p>
          <a:p>
            <a:r>
              <a:rPr lang="es-ES" smtClean="0"/>
              <a:t>En el Proceso Unificado los </a:t>
            </a:r>
            <a:r>
              <a:rPr lang="es-ES" smtClean="0">
                <a:hlinkClick r:id="rId3" tooltip="Caso de uso"/>
              </a:rPr>
              <a:t>casos de uso</a:t>
            </a:r>
            <a:r>
              <a:rPr lang="es-ES" smtClean="0"/>
              <a:t> se utilizan para capturar los requisitos funcionales y para definir los contenidos de las iteraciones. </a:t>
            </a:r>
          </a:p>
        </p:txBody>
      </p:sp>
    </p:spTree>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a:lstStyle/>
          <a:p>
            <a:r>
              <a:rPr lang="es-ES_tradnl" smtClean="0"/>
              <a:t>Características</a:t>
            </a:r>
            <a:endParaRPr lang="es-ES" smtClean="0"/>
          </a:p>
        </p:txBody>
      </p:sp>
      <p:sp>
        <p:nvSpPr>
          <p:cNvPr id="59395" name="Rectangle 3"/>
          <p:cNvSpPr>
            <a:spLocks noGrp="1"/>
          </p:cNvSpPr>
          <p:nvPr>
            <p:ph type="body" idx="1"/>
          </p:nvPr>
        </p:nvSpPr>
        <p:spPr/>
        <p:txBody>
          <a:bodyPr/>
          <a:lstStyle/>
          <a:p>
            <a:r>
              <a:rPr lang="es-ES" b="1" smtClean="0"/>
              <a:t>Centrado en la arquitectura</a:t>
            </a:r>
          </a:p>
          <a:p>
            <a:r>
              <a:rPr lang="es-ES" smtClean="0"/>
              <a:t>El Proceso Unificado asume que no existe un modelo único que cubra todos los aspectos del sistema. Por dicho motivo existen múltiples modelos y vistas que definen la arquitectura de software de un sistema.  </a:t>
            </a:r>
          </a:p>
          <a:p>
            <a:pPr>
              <a:buFont typeface="Wingdings 3" pitchFamily="18" charset="2"/>
              <a:buNone/>
            </a:pPr>
            <a:endParaRPr lang="es-ES" b="1" smtClean="0"/>
          </a:p>
          <a:p>
            <a:r>
              <a:rPr lang="es-ES" b="1" smtClean="0"/>
              <a:t>Enfocado en los riesgos</a:t>
            </a:r>
          </a:p>
          <a:p>
            <a:r>
              <a:rPr lang="es-ES" smtClean="0"/>
              <a:t>El Proceso Unificado requiere que el equipo del proyecto se centre en identificar los riesgos críticos en una etapa temprana del ciclo de vida. </a:t>
            </a:r>
          </a:p>
          <a:p>
            <a:endParaRPr lang="es-ES" smtClean="0"/>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r>
              <a:rPr lang="es-ES_tradnl" smtClean="0"/>
              <a:t>Fases</a:t>
            </a:r>
            <a:endParaRPr lang="es-ES" smtClean="0"/>
          </a:p>
        </p:txBody>
      </p:sp>
      <p:sp>
        <p:nvSpPr>
          <p:cNvPr id="61443" name="Rectangle 3"/>
          <p:cNvSpPr>
            <a:spLocks noGrp="1"/>
          </p:cNvSpPr>
          <p:nvPr>
            <p:ph type="body" idx="1"/>
          </p:nvPr>
        </p:nvSpPr>
        <p:spPr/>
        <p:txBody>
          <a:bodyPr/>
          <a:lstStyle/>
          <a:p>
            <a:r>
              <a:rPr lang="es-ES" b="1" smtClean="0"/>
              <a:t>Inicio</a:t>
            </a:r>
          </a:p>
          <a:p>
            <a:r>
              <a:rPr lang="es-ES" smtClean="0"/>
              <a:t>En la fase de inicio se define el negocio: facilidad de realizar el proyecto, se presenta un modelo, visión, metas, deseos del usuario, plazos, costos y viabilidad. </a:t>
            </a:r>
          </a:p>
          <a:p>
            <a:endParaRPr lang="es-ES_tradnl" smtClean="0"/>
          </a:p>
          <a:p>
            <a:r>
              <a:rPr lang="es-ES" b="1" smtClean="0"/>
              <a:t>Elaboración</a:t>
            </a:r>
          </a:p>
          <a:p>
            <a:r>
              <a:rPr lang="es-ES" smtClean="0"/>
              <a:t>En esta fase se obtiene la visión refinada del proyecto a realizar, la implementación iterativa del núcleo de la aplicación, la resolución de riesgos altos, nuevos requisitos y se ajustan las estimaciones. </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r>
              <a:rPr lang="es-ES_tradnl" smtClean="0"/>
              <a:t>Fases</a:t>
            </a:r>
            <a:endParaRPr lang="es-ES" smtClean="0"/>
          </a:p>
        </p:txBody>
      </p:sp>
      <p:sp>
        <p:nvSpPr>
          <p:cNvPr id="62467" name="Rectangle 3"/>
          <p:cNvSpPr>
            <a:spLocks noGrp="1"/>
          </p:cNvSpPr>
          <p:nvPr>
            <p:ph type="body" idx="1"/>
          </p:nvPr>
        </p:nvSpPr>
        <p:spPr/>
        <p:txBody>
          <a:bodyPr/>
          <a:lstStyle/>
          <a:p>
            <a:r>
              <a:rPr lang="es-ES" b="1" smtClean="0"/>
              <a:t>Construcción</a:t>
            </a:r>
          </a:p>
          <a:p>
            <a:r>
              <a:rPr lang="es-ES" smtClean="0"/>
              <a:t>Esta abarca la evolución hasta convertirse en producto listo incluyendo requisitos mínimos. Aquí se afinan los detalles menores como los diferentes tipos de casos o los riesgos menores. </a:t>
            </a:r>
          </a:p>
          <a:p>
            <a:endParaRPr lang="es-ES_tradnl" smtClean="0"/>
          </a:p>
          <a:p>
            <a:r>
              <a:rPr lang="es-ES" b="1" smtClean="0"/>
              <a:t>Transición</a:t>
            </a:r>
          </a:p>
          <a:p>
            <a:r>
              <a:rPr lang="es-ES" smtClean="0"/>
              <a:t>En esta fase final, el programa debe estar listo para ser probado, instalado y utilizado por el cliente sin ningún problema. Una vez finalizada esta fase, se debe comenzar a pensar en futuras novedades para la misma. </a:t>
            </a:r>
          </a:p>
          <a:p>
            <a:endParaRPr lang="es-ES" smtClean="0"/>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ítulo 3"/>
          <p:cNvSpPr>
            <a:spLocks noGrp="1"/>
          </p:cNvSpPr>
          <p:nvPr>
            <p:ph type="title"/>
          </p:nvPr>
        </p:nvSpPr>
        <p:spPr/>
        <p:txBody>
          <a:bodyPr/>
          <a:lstStyle/>
          <a:p>
            <a:r>
              <a:rPr lang="es-MX" smtClean="0"/>
              <a:t>Diagrama de clase</a:t>
            </a:r>
          </a:p>
        </p:txBody>
      </p:sp>
      <p:sp>
        <p:nvSpPr>
          <p:cNvPr id="23554" name="Marcador de contenido 4"/>
          <p:cNvSpPr>
            <a:spLocks noGrp="1"/>
          </p:cNvSpPr>
          <p:nvPr>
            <p:ph sz="half" idx="1"/>
          </p:nvPr>
        </p:nvSpPr>
        <p:spPr>
          <a:xfrm>
            <a:off x="677863" y="2160588"/>
            <a:ext cx="4183062" cy="3881437"/>
          </a:xfrm>
        </p:spPr>
        <p:txBody>
          <a:bodyPr/>
          <a:lstStyle/>
          <a:p>
            <a:r>
              <a:rPr lang="es-MX" smtClean="0"/>
              <a:t>Para mostrar la existencia de clases y sus relaciones en la visión lógica de un sistema.</a:t>
            </a:r>
          </a:p>
        </p:txBody>
      </p:sp>
      <p:pic>
        <p:nvPicPr>
          <p:cNvPr id="23555" name="Marcador de contenido 6"/>
          <p:cNvPicPr>
            <a:picLocks noGrp="1" noChangeAspect="1"/>
          </p:cNvPicPr>
          <p:nvPr>
            <p:ph sz="half" idx="2"/>
          </p:nvPr>
        </p:nvPicPr>
        <p:blipFill>
          <a:blip r:embed="rId2"/>
          <a:srcRect/>
          <a:stretch>
            <a:fillRect/>
          </a:stretch>
        </p:blipFill>
        <p:spPr>
          <a:xfrm>
            <a:off x="4860925" y="1530350"/>
            <a:ext cx="5449888" cy="3709988"/>
          </a:xfrm>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ítulo 1"/>
          <p:cNvSpPr>
            <a:spLocks noGrp="1"/>
          </p:cNvSpPr>
          <p:nvPr>
            <p:ph type="title"/>
          </p:nvPr>
        </p:nvSpPr>
        <p:spPr/>
        <p:txBody>
          <a:bodyPr/>
          <a:lstStyle/>
          <a:p>
            <a:r>
              <a:rPr lang="es-MX" smtClean="0"/>
              <a:t>Diagrama de objetos</a:t>
            </a:r>
          </a:p>
        </p:txBody>
      </p:sp>
      <p:sp>
        <p:nvSpPr>
          <p:cNvPr id="24578" name="Marcador de contenido 3"/>
          <p:cNvSpPr>
            <a:spLocks noGrp="1"/>
          </p:cNvSpPr>
          <p:nvPr>
            <p:ph sz="half" idx="2"/>
          </p:nvPr>
        </p:nvSpPr>
        <p:spPr>
          <a:xfrm>
            <a:off x="5089525" y="2160588"/>
            <a:ext cx="4184650" cy="3881437"/>
          </a:xfrm>
        </p:spPr>
        <p:txBody>
          <a:bodyPr/>
          <a:lstStyle/>
          <a:p>
            <a:r>
              <a:rPr lang="es-MX" smtClean="0"/>
              <a:t>Un diagrama de objetos es un gráfico de instancias, incluyendo objetos y datos. Un diagrama de objetos es una instancia de un diagrama de clases; muestra una 'foto' del estado de un sistema en un punto de tiempo determinado</a:t>
            </a:r>
          </a:p>
        </p:txBody>
      </p:sp>
      <p:pic>
        <p:nvPicPr>
          <p:cNvPr id="24579" name="Picture 2" descr="http://upload.wikimedia.org/wikipedia/commons/1/17/Object_diagram.png"/>
          <p:cNvPicPr>
            <a:picLocks noGrp="1" noChangeAspect="1" noChangeArrowheads="1"/>
          </p:cNvPicPr>
          <p:nvPr>
            <p:ph sz="half" idx="1"/>
          </p:nvPr>
        </p:nvPicPr>
        <p:blipFill>
          <a:blip r:embed="rId2"/>
          <a:srcRect/>
          <a:stretch>
            <a:fillRect/>
          </a:stretch>
        </p:blipFill>
        <p:spPr>
          <a:xfrm>
            <a:off x="677863" y="2665413"/>
            <a:ext cx="4183062" cy="2871787"/>
          </a:xfrm>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ítulo 1"/>
          <p:cNvSpPr>
            <a:spLocks noGrp="1"/>
          </p:cNvSpPr>
          <p:nvPr>
            <p:ph type="title"/>
          </p:nvPr>
        </p:nvSpPr>
        <p:spPr/>
        <p:txBody>
          <a:bodyPr/>
          <a:lstStyle/>
          <a:p>
            <a:r>
              <a:rPr lang="es-MX" smtClean="0"/>
              <a:t>Diagramas de Módulos</a:t>
            </a:r>
          </a:p>
        </p:txBody>
      </p:sp>
      <p:sp>
        <p:nvSpPr>
          <p:cNvPr id="25602" name="Marcador de contenido 2"/>
          <p:cNvSpPr>
            <a:spLocks noGrp="1"/>
          </p:cNvSpPr>
          <p:nvPr>
            <p:ph sz="half" idx="1"/>
          </p:nvPr>
        </p:nvSpPr>
        <p:spPr>
          <a:xfrm>
            <a:off x="677863" y="2160588"/>
            <a:ext cx="4183062" cy="3881437"/>
          </a:xfrm>
        </p:spPr>
        <p:txBody>
          <a:bodyPr/>
          <a:lstStyle/>
          <a:p>
            <a:r>
              <a:rPr lang="es-MX" smtClean="0"/>
              <a:t>Para mostrar la asignación de clases y objetos a módulos en el diseño físico de un sistema</a:t>
            </a:r>
          </a:p>
        </p:txBody>
      </p:sp>
      <p:pic>
        <p:nvPicPr>
          <p:cNvPr id="25603" name="Picture 2" descr="https://html2-f.scribdassets.com/8jfys8ifsw56qmo/images/5-1372b8522e.jpg"/>
          <p:cNvPicPr>
            <a:picLocks noGrp="1" noChangeAspect="1" noChangeArrowheads="1"/>
          </p:cNvPicPr>
          <p:nvPr>
            <p:ph sz="half" idx="2"/>
          </p:nvPr>
        </p:nvPicPr>
        <p:blipFill>
          <a:blip r:embed="rId2"/>
          <a:srcRect/>
          <a:stretch>
            <a:fillRect/>
          </a:stretch>
        </p:blipFill>
        <p:spPr>
          <a:xfrm>
            <a:off x="5162550" y="2160588"/>
            <a:ext cx="4038600" cy="3881437"/>
          </a:xfr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ítulo 1"/>
          <p:cNvSpPr>
            <a:spLocks noGrp="1"/>
          </p:cNvSpPr>
          <p:nvPr>
            <p:ph type="title"/>
          </p:nvPr>
        </p:nvSpPr>
        <p:spPr/>
        <p:txBody>
          <a:bodyPr/>
          <a:lstStyle/>
          <a:p>
            <a:r>
              <a:rPr lang="es-MX" smtClean="0"/>
              <a:t>Diagramas de Transición de Estados</a:t>
            </a:r>
          </a:p>
        </p:txBody>
      </p:sp>
      <p:sp>
        <p:nvSpPr>
          <p:cNvPr id="26626" name="Marcador de contenido 3"/>
          <p:cNvSpPr>
            <a:spLocks noGrp="1"/>
          </p:cNvSpPr>
          <p:nvPr>
            <p:ph sz="half" idx="2"/>
          </p:nvPr>
        </p:nvSpPr>
        <p:spPr>
          <a:xfrm>
            <a:off x="5089525" y="2160588"/>
            <a:ext cx="4184650" cy="3881437"/>
          </a:xfrm>
        </p:spPr>
        <p:txBody>
          <a:bodyPr/>
          <a:lstStyle/>
          <a:p>
            <a:r>
              <a:rPr lang="es-MX" smtClean="0"/>
              <a:t>Para mostrar el espacio de estados de una clase determinada, los eventos que provocan una transición de un estado a otro, y las acciones que resultan de ese cambio de estado</a:t>
            </a:r>
          </a:p>
        </p:txBody>
      </p:sp>
      <p:pic>
        <p:nvPicPr>
          <p:cNvPr id="26627" name="Marcador de contenido 4"/>
          <p:cNvPicPr>
            <a:picLocks noGrp="1"/>
          </p:cNvPicPr>
          <p:nvPr>
            <p:ph sz="half" idx="1"/>
          </p:nvPr>
        </p:nvPicPr>
        <p:blipFill>
          <a:blip r:embed="rId2"/>
          <a:srcRect/>
          <a:stretch>
            <a:fillRect/>
          </a:stretch>
        </p:blipFill>
        <p:spPr>
          <a:xfrm>
            <a:off x="887413" y="3154363"/>
            <a:ext cx="3762375" cy="1895475"/>
          </a:xfrm>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ítulo 1"/>
          <p:cNvSpPr>
            <a:spLocks noGrp="1"/>
          </p:cNvSpPr>
          <p:nvPr>
            <p:ph type="title"/>
          </p:nvPr>
        </p:nvSpPr>
        <p:spPr/>
        <p:txBody>
          <a:bodyPr/>
          <a:lstStyle/>
          <a:p>
            <a:r>
              <a:rPr lang="es-MX" smtClean="0"/>
              <a:t>Diagramas de Interacción</a:t>
            </a:r>
          </a:p>
        </p:txBody>
      </p:sp>
      <p:sp>
        <p:nvSpPr>
          <p:cNvPr id="27650" name="Marcador de contenido 2"/>
          <p:cNvSpPr>
            <a:spLocks noGrp="1"/>
          </p:cNvSpPr>
          <p:nvPr>
            <p:ph sz="half" idx="1"/>
          </p:nvPr>
        </p:nvSpPr>
        <p:spPr>
          <a:xfrm>
            <a:off x="677863" y="2160588"/>
            <a:ext cx="4183062" cy="3881437"/>
          </a:xfrm>
        </p:spPr>
        <p:txBody>
          <a:bodyPr/>
          <a:lstStyle/>
          <a:p>
            <a:r>
              <a:rPr lang="es-MX" smtClean="0"/>
              <a:t>Para realizar una traza de la ejecución de un escenario en el mismo contexto que un diagrama de objetos</a:t>
            </a:r>
          </a:p>
        </p:txBody>
      </p:sp>
      <p:pic>
        <p:nvPicPr>
          <p:cNvPr id="27651" name="Marcador de contenido 4"/>
          <p:cNvPicPr>
            <a:picLocks noGrp="1"/>
          </p:cNvPicPr>
          <p:nvPr>
            <p:ph sz="half" idx="2"/>
          </p:nvPr>
        </p:nvPicPr>
        <p:blipFill>
          <a:blip r:embed="rId2"/>
          <a:srcRect/>
          <a:stretch>
            <a:fillRect/>
          </a:stretch>
        </p:blipFill>
        <p:spPr>
          <a:xfrm>
            <a:off x="5089525" y="1270000"/>
            <a:ext cx="4184650" cy="2873375"/>
          </a:xfrm>
        </p:spPr>
      </p:pic>
      <p:pic>
        <p:nvPicPr>
          <p:cNvPr id="27652" name="Imagen 7"/>
          <p:cNvPicPr>
            <a:picLocks noChangeAspect="1"/>
          </p:cNvPicPr>
          <p:nvPr/>
        </p:nvPicPr>
        <p:blipFill>
          <a:blip r:embed="rId3"/>
          <a:srcRect/>
          <a:stretch>
            <a:fillRect/>
          </a:stretch>
        </p:blipFill>
        <p:spPr bwMode="auto">
          <a:xfrm>
            <a:off x="904875" y="3459163"/>
            <a:ext cx="4184650" cy="3138487"/>
          </a:xfrm>
          <a:prstGeom prst="rect">
            <a:avLst/>
          </a:prstGeom>
          <a:noFill/>
          <a:ln w="9525">
            <a:noFill/>
            <a:miter lim="800000"/>
            <a:headEnd/>
            <a:tailEnd/>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p:cNvSpPr>
            <a:spLocks noGrp="1"/>
          </p:cNvSpPr>
          <p:nvPr>
            <p:ph idx="1"/>
          </p:nvPr>
        </p:nvSpPr>
        <p:spPr>
          <a:xfrm>
            <a:off x="677863" y="519113"/>
            <a:ext cx="8596312" cy="5522912"/>
          </a:xfrm>
        </p:spPr>
        <p:txBody>
          <a:bodyPr rtlCol="0">
            <a:normAutofit/>
          </a:bodyPr>
          <a:lstStyle/>
          <a:p>
            <a:pPr fontAlgn="auto">
              <a:spcAft>
                <a:spcPts val="0"/>
              </a:spcAft>
              <a:buFont typeface="Wingdings 3" charset="2"/>
              <a:buChar char=""/>
              <a:defRPr/>
            </a:pPr>
            <a:r>
              <a:rPr lang="es-MX" b="1" dirty="0">
                <a:solidFill>
                  <a:schemeClr val="tx1">
                    <a:lumMod val="75000"/>
                    <a:lumOff val="25000"/>
                  </a:schemeClr>
                </a:solidFill>
              </a:rPr>
              <a:t>Análisis de </a:t>
            </a:r>
            <a:r>
              <a:rPr lang="es-MX" b="1" dirty="0" smtClean="0">
                <a:solidFill>
                  <a:schemeClr val="tx1">
                    <a:lumMod val="75000"/>
                    <a:lumOff val="25000"/>
                  </a:schemeClr>
                </a:solidFill>
              </a:rPr>
              <a:t>requerimientos</a:t>
            </a: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Se establecen los requerimientos desde una perspectiva del consumidor o usuario, éste paso genera una descripción de alto nivel del funcionamiento y de la estructura del </a:t>
            </a:r>
            <a:r>
              <a:rPr lang="es-MX" dirty="0" smtClean="0">
                <a:solidFill>
                  <a:schemeClr val="tx1">
                    <a:lumMod val="75000"/>
                    <a:lumOff val="25000"/>
                  </a:schemeClr>
                </a:solidFill>
              </a:rPr>
              <a:t>sistema.</a:t>
            </a:r>
          </a:p>
          <a:p>
            <a:pPr marL="0" indent="0" fontAlgn="auto">
              <a:spcAft>
                <a:spcPts val="0"/>
              </a:spcAft>
              <a:buFont typeface="Wingdings 3" charset="2"/>
              <a:buNone/>
              <a:defRPr/>
            </a:pPr>
            <a:endParaRPr lang="es-MX" dirty="0" smtClean="0">
              <a:solidFill>
                <a:schemeClr val="tx1">
                  <a:lumMod val="75000"/>
                  <a:lumOff val="25000"/>
                </a:schemeClr>
              </a:solidFill>
            </a:endParaRPr>
          </a:p>
          <a:p>
            <a:pPr fontAlgn="auto">
              <a:spcAft>
                <a:spcPts val="0"/>
              </a:spcAft>
              <a:buFont typeface="Wingdings 3" charset="2"/>
              <a:buChar char=""/>
              <a:defRPr/>
            </a:pPr>
            <a:r>
              <a:rPr lang="es-MX" b="1" dirty="0" smtClean="0">
                <a:solidFill>
                  <a:schemeClr val="tx1">
                    <a:lumMod val="75000"/>
                    <a:lumOff val="25000"/>
                  </a:schemeClr>
                </a:solidFill>
              </a:rPr>
              <a:t>Análisis </a:t>
            </a:r>
            <a:r>
              <a:rPr lang="es-MX" b="1" dirty="0">
                <a:solidFill>
                  <a:schemeClr val="tx1">
                    <a:lumMod val="75000"/>
                    <a:lumOff val="25000"/>
                  </a:schemeClr>
                </a:solidFill>
              </a:rPr>
              <a:t>de Dominio</a:t>
            </a: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Se definen las clases, sus atributos, la herencia de clases y métodos de éstas. Los diagramas de los objetos son realizados </a:t>
            </a:r>
            <a:r>
              <a:rPr lang="es-MX" dirty="0" smtClean="0">
                <a:solidFill>
                  <a:schemeClr val="tx1">
                    <a:lumMod val="75000"/>
                    <a:lumOff val="25000"/>
                  </a:schemeClr>
                </a:solidFill>
              </a:rPr>
              <a:t>posteriormente.</a:t>
            </a:r>
            <a:endParaRPr lang="es-MX" dirty="0">
              <a:solidFill>
                <a:schemeClr val="tx1">
                  <a:lumMod val="75000"/>
                  <a:lumOff val="25000"/>
                </a:schemeClr>
              </a:solidFill>
            </a:endParaRPr>
          </a:p>
          <a:p>
            <a:pPr fontAlgn="auto">
              <a:spcAft>
                <a:spcPts val="0"/>
              </a:spcAft>
              <a:buFont typeface="Wingdings 3" charset="2"/>
              <a:buChar char=""/>
              <a:defRPr/>
            </a:pPr>
            <a:endParaRPr lang="es-MX" b="1" dirty="0">
              <a:solidFill>
                <a:schemeClr val="tx1">
                  <a:lumMod val="75000"/>
                  <a:lumOff val="25000"/>
                </a:schemeClr>
              </a:solidFill>
            </a:endParaRPr>
          </a:p>
          <a:p>
            <a:pPr fontAlgn="auto">
              <a:spcAft>
                <a:spcPts val="0"/>
              </a:spcAft>
              <a:buFont typeface="Wingdings 3" charset="2"/>
              <a:buChar char=""/>
              <a:defRPr/>
            </a:pPr>
            <a:r>
              <a:rPr lang="es-MX" b="1" dirty="0" smtClean="0">
                <a:solidFill>
                  <a:schemeClr val="tx1">
                    <a:lumMod val="75000"/>
                    <a:lumOff val="25000"/>
                  </a:schemeClr>
                </a:solidFill>
              </a:rPr>
              <a:t>Diseño</a:t>
            </a: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Un diseño lógico es mapeado físicamente en donde los detalles de la ejecución, procesos, rendimiento, tipo de datos, estructura de datos, visibilidad y distribución son establecidos</a:t>
            </a:r>
          </a:p>
        </p:txBody>
      </p:sp>
    </p:spTree>
  </p:cSld>
  <p:clrMapOvr>
    <a:masterClrMapping/>
  </p:clrMapOvr>
  <p:transition spd="med">
    <p:fade/>
  </p:transition>
</p:sld>
</file>

<file path=ppt/theme/theme1.xml><?xml version="1.0" encoding="utf-8"?>
<a:theme xmlns:a="http://schemas.openxmlformats.org/drawingml/2006/main" name="Facet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4785</TotalTime>
  <Words>2087</Words>
  <Application>Microsoft Office PowerPoint</Application>
  <PresentationFormat>Personalizado</PresentationFormat>
  <Paragraphs>180</Paragraphs>
  <Slides>37</Slides>
  <Notes>1</Notes>
  <HiddenSlides>0</HiddenSlides>
  <MMClips>0</MMClips>
  <ScaleCrop>false</ScaleCrop>
  <HeadingPairs>
    <vt:vector size="6" baseType="variant">
      <vt:variant>
        <vt:lpstr>Fuentes usadas</vt:lpstr>
      </vt:variant>
      <vt:variant>
        <vt:i4>4</vt:i4>
      </vt:variant>
      <vt:variant>
        <vt:lpstr>Plantilla de diseño</vt:lpstr>
      </vt:variant>
      <vt:variant>
        <vt:i4>4</vt:i4>
      </vt:variant>
      <vt:variant>
        <vt:lpstr>Títulos de diapositiva</vt:lpstr>
      </vt:variant>
      <vt:variant>
        <vt:i4>37</vt:i4>
      </vt:variant>
    </vt:vector>
  </HeadingPairs>
  <TitlesOfParts>
    <vt:vector size="45" baseType="lpstr">
      <vt:lpstr>Trebuchet MS</vt:lpstr>
      <vt:lpstr>Arial</vt:lpstr>
      <vt:lpstr>Wingdings 3</vt:lpstr>
      <vt:lpstr>Calibri</vt:lpstr>
      <vt:lpstr>Faceta</vt:lpstr>
      <vt:lpstr>Faceta</vt:lpstr>
      <vt:lpstr>Faceta</vt:lpstr>
      <vt:lpstr>Faceta</vt:lpstr>
      <vt:lpstr>Metodología Orientada a Objetos</vt:lpstr>
      <vt:lpstr>Definición</vt:lpstr>
      <vt:lpstr>Metodologia de Booch</vt:lpstr>
      <vt:lpstr>Diagrama de clase</vt:lpstr>
      <vt:lpstr>Diagrama de objetos</vt:lpstr>
      <vt:lpstr>Diagramas de Módulos</vt:lpstr>
      <vt:lpstr>Diagramas de Transición de Estados</vt:lpstr>
      <vt:lpstr>Diagramas de Interacción</vt:lpstr>
      <vt:lpstr>Diapositiva 9</vt:lpstr>
      <vt:lpstr>Etapas</vt:lpstr>
      <vt:lpstr>Metodología de Rumbaugh (OMT)</vt:lpstr>
      <vt:lpstr>Diapositiva 12</vt:lpstr>
      <vt:lpstr>Etapas</vt:lpstr>
      <vt:lpstr>Diapositiva 14</vt:lpstr>
      <vt:lpstr>Diapositiva 15</vt:lpstr>
      <vt:lpstr>Diapositiva 16</vt:lpstr>
      <vt:lpstr>Objectory, por Ivar Jacobson</vt:lpstr>
      <vt:lpstr>Diapositiva 18</vt:lpstr>
      <vt:lpstr>Actividades </vt:lpstr>
      <vt:lpstr>Diapositiva 20</vt:lpstr>
      <vt:lpstr>Diapositiva 21</vt:lpstr>
      <vt:lpstr>Diapositiva 22</vt:lpstr>
      <vt:lpstr>Diapositiva 23</vt:lpstr>
      <vt:lpstr>Diapositiva 24</vt:lpstr>
      <vt:lpstr>UML</vt:lpstr>
      <vt:lpstr>Tipos de Diagramas de UML </vt:lpstr>
      <vt:lpstr>Diagrama de componentes</vt:lpstr>
      <vt:lpstr>Diagrama de estructura compuesta </vt:lpstr>
      <vt:lpstr>Diagrama de paquetes</vt:lpstr>
      <vt:lpstr>Diagrama de casos de uso</vt:lpstr>
      <vt:lpstr>Diagrama de actividades</vt:lpstr>
      <vt:lpstr>Diagrama de Tiempo</vt:lpstr>
      <vt:lpstr>Proceso Unificado de Desarrollo de Software</vt:lpstr>
      <vt:lpstr>Características</vt:lpstr>
      <vt:lpstr>Características</vt:lpstr>
      <vt:lpstr>Fases</vt:lpstr>
      <vt:lpstr>Fases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Orientada a Objetos</dc:title>
  <dc:creator>Carlos Cortes</dc:creator>
  <cp:lastModifiedBy>Usuario de Windows</cp:lastModifiedBy>
  <cp:revision>22</cp:revision>
  <dcterms:created xsi:type="dcterms:W3CDTF">2015-01-22T09:15:33Z</dcterms:created>
  <dcterms:modified xsi:type="dcterms:W3CDTF">2015-01-26T04:28:27Z</dcterms:modified>
</cp:coreProperties>
</file>