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62"/>
  </p:notesMasterIdLst>
  <p:sldIdLst>
    <p:sldId id="256" r:id="rId2"/>
    <p:sldId id="257" r:id="rId3"/>
    <p:sldId id="260" r:id="rId4"/>
    <p:sldId id="261" r:id="rId5"/>
    <p:sldId id="262" r:id="rId6"/>
    <p:sldId id="263" r:id="rId7"/>
    <p:sldId id="264" r:id="rId8"/>
    <p:sldId id="265" r:id="rId9"/>
    <p:sldId id="273" r:id="rId10"/>
    <p:sldId id="274" r:id="rId11"/>
    <p:sldId id="286" r:id="rId12"/>
    <p:sldId id="287" r:id="rId13"/>
    <p:sldId id="288" r:id="rId14"/>
    <p:sldId id="289" r:id="rId15"/>
    <p:sldId id="291" r:id="rId16"/>
    <p:sldId id="292" r:id="rId17"/>
    <p:sldId id="266" r:id="rId18"/>
    <p:sldId id="267" r:id="rId19"/>
    <p:sldId id="268" r:id="rId20"/>
    <p:sldId id="269" r:id="rId21"/>
    <p:sldId id="270" r:id="rId22"/>
    <p:sldId id="271" r:id="rId23"/>
    <p:sldId id="272" r:id="rId24"/>
    <p:sldId id="275" r:id="rId25"/>
    <p:sldId id="276" r:id="rId26"/>
    <p:sldId id="277" r:id="rId27"/>
    <p:sldId id="298" r:id="rId28"/>
    <p:sldId id="299" r:id="rId29"/>
    <p:sldId id="300" r:id="rId30"/>
    <p:sldId id="279" r:id="rId31"/>
    <p:sldId id="323" r:id="rId32"/>
    <p:sldId id="324" r:id="rId33"/>
    <p:sldId id="325" r:id="rId34"/>
    <p:sldId id="326" r:id="rId35"/>
    <p:sldId id="327" r:id="rId36"/>
    <p:sldId id="280" r:id="rId37"/>
    <p:sldId id="281" r:id="rId38"/>
    <p:sldId id="282" r:id="rId39"/>
    <p:sldId id="283" r:id="rId40"/>
    <p:sldId id="315" r:id="rId41"/>
    <p:sldId id="316" r:id="rId42"/>
    <p:sldId id="317" r:id="rId43"/>
    <p:sldId id="318" r:id="rId44"/>
    <p:sldId id="319" r:id="rId45"/>
    <p:sldId id="320" r:id="rId46"/>
    <p:sldId id="321" r:id="rId47"/>
    <p:sldId id="322" r:id="rId48"/>
    <p:sldId id="284" r:id="rId49"/>
    <p:sldId id="285" r:id="rId50"/>
    <p:sldId id="293" r:id="rId51"/>
    <p:sldId id="294" r:id="rId52"/>
    <p:sldId id="296" r:id="rId53"/>
    <p:sldId id="297" r:id="rId54"/>
    <p:sldId id="301" r:id="rId55"/>
    <p:sldId id="302" r:id="rId56"/>
    <p:sldId id="303" r:id="rId57"/>
    <p:sldId id="304" r:id="rId58"/>
    <p:sldId id="305" r:id="rId59"/>
    <p:sldId id="306" r:id="rId60"/>
    <p:sldId id="307" r:id="rId61"/>
  </p:sldIdLst>
  <p:sldSz cx="12192000" cy="6858000"/>
  <p:notesSz cx="6858000" cy="9144000"/>
  <p:defaultTextStyle>
    <a:defPPr>
      <a:defRPr lang="es-MX"/>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9" d="100"/>
          <a:sy n="69" d="100"/>
        </p:scale>
        <p:origin x="-78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946AFF84-A1D2-4FE5-A654-BA9DABD21EAA}" type="datetimeFigureOut">
              <a:rPr lang="es-MX"/>
              <a:pPr>
                <a:defRPr/>
              </a:pPr>
              <a:t>26/01/2015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MX"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MX" noProof="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959CDA0F-4B30-4A31-B7F3-7E5CAF4E2AB3}" type="slidenum">
              <a:rPr lang="es-MX"/>
              <a:pPr>
                <a:defRPr/>
              </a:pPr>
              <a:t>‹Nº›</a:t>
            </a:fld>
            <a:endParaRPr lang="es-MX"/>
          </a:p>
        </p:txBody>
      </p:sp>
    </p:spTree>
    <p:extLst>
      <p:ext uri="{BB962C8B-B14F-4D97-AF65-F5344CB8AC3E}">
        <p14:creationId xmlns:p14="http://schemas.microsoft.com/office/powerpoint/2010/main" val="1036347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Marcador de imagen de diapositiva 1"/>
          <p:cNvSpPr>
            <a:spLocks noGrp="1" noRot="1" noChangeAspect="1"/>
          </p:cNvSpPr>
          <p:nvPr>
            <p:ph type="sldImg"/>
          </p:nvPr>
        </p:nvSpPr>
        <p:spPr bwMode="auto">
          <a:noFill/>
          <a:ln>
            <a:solidFill>
              <a:srgbClr val="000000"/>
            </a:solidFill>
            <a:miter lim="800000"/>
            <a:headEnd/>
            <a:tailEnd/>
          </a:ln>
        </p:spPr>
      </p:sp>
      <p:sp>
        <p:nvSpPr>
          <p:cNvPr id="22530" name="Marcador de notas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s-MX" smtClean="0"/>
              <a:t>Los aspectos notables de la metodología de Booch han sido superados por el Lenguaje Unificado de Modelado, que combina elementos gráficos de la metodología de Booch junto a elementos de la técnica de modelado de objetos y la Ingeniería de software orientada a objetos.</a:t>
            </a:r>
            <a:br>
              <a:rPr lang="es-MX" smtClean="0"/>
            </a:br>
            <a:r>
              <a:rPr lang="es-MX" smtClean="0"/>
              <a:t>Los aspectos metodológicos de la metodología de Booch fueron incorporados en varias metodologías y procesos, siendo la principal de ellas el Proceso Racional Unificado (RUP).</a:t>
            </a:r>
          </a:p>
        </p:txBody>
      </p:sp>
      <p:sp>
        <p:nvSpPr>
          <p:cNvPr id="22531" name="Marcador de número de diapositiva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6CF3D83-B05D-4E29-ACF4-1D65BE3FF35B}" type="slidenum">
              <a:rPr lang="es-MX">
                <a:cs typeface="Arial" charset="0"/>
              </a:rPr>
              <a:pPr fontAlgn="base">
                <a:spcBef>
                  <a:spcPct val="0"/>
                </a:spcBef>
                <a:spcAft>
                  <a:spcPct val="0"/>
                </a:spcAft>
              </a:pPr>
              <a:t>3</a:t>
            </a:fld>
            <a:endParaRPr lang="es-MX">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051A67E-12C0-46A9-9341-1401813E9762}" type="slidenum">
              <a:rPr lang="es-MX" smtClean="0"/>
              <a:t>27</a:t>
            </a:fld>
            <a:endParaRPr lang="es-MX"/>
          </a:p>
        </p:txBody>
      </p:sp>
    </p:spTree>
    <p:extLst>
      <p:ext uri="{BB962C8B-B14F-4D97-AF65-F5344CB8AC3E}">
        <p14:creationId xmlns:p14="http://schemas.microsoft.com/office/powerpoint/2010/main" val="402802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051A67E-12C0-46A9-9341-1401813E9762}" type="slidenum">
              <a:rPr lang="es-MX" smtClean="0"/>
              <a:t>29</a:t>
            </a:fld>
            <a:endParaRPr lang="es-MX"/>
          </a:p>
        </p:txBody>
      </p:sp>
    </p:spTree>
    <p:extLst>
      <p:ext uri="{BB962C8B-B14F-4D97-AF65-F5344CB8AC3E}">
        <p14:creationId xmlns:p14="http://schemas.microsoft.com/office/powerpoint/2010/main" val="1770141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pPr>
              <a:defRPr/>
            </a:pPr>
            <a:fld id="{3D9CC85A-C194-4AFA-9C5B-EB6F68A21260}" type="datetimeFigureOut">
              <a:rPr lang="es-MX" smtClean="0"/>
              <a:pPr>
                <a:defRPr/>
              </a:pPr>
              <a:t>26/01/2015</a:t>
            </a:fld>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pPr>
              <a:defRPr/>
            </a:pPr>
            <a:fld id="{B8523213-45CD-4B1B-9C15-EE84610A46EC}" type="slidenum">
              <a:rPr lang="es-MX" smtClean="0"/>
              <a:pPr>
                <a:defRPr/>
              </a:pPr>
              <a:t>‹Nº›</a:t>
            </a:fld>
            <a:endParaRPr lang="es-MX"/>
          </a:p>
        </p:txBody>
      </p:sp>
    </p:spTree>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pPr>
              <a:defRPr/>
            </a:pPr>
            <a:fld id="{24662EAA-F448-4AF2-8EBE-17AD20997B2C}" type="datetimeFigureOut">
              <a:rPr lang="es-MX" smtClean="0"/>
              <a:pPr>
                <a:defRPr/>
              </a:pPr>
              <a:t>26/01/2015</a:t>
            </a:fld>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pPr>
              <a:defRPr/>
            </a:pPr>
            <a:fld id="{5E306514-72A5-4736-88EE-9A7774A265B9}" type="slidenum">
              <a:rPr lang="es-MX" smtClean="0"/>
              <a:pPr>
                <a:defRPr/>
              </a:pPr>
              <a:t>‹Nº›</a:t>
            </a:fld>
            <a:endParaRPr lang="es-MX"/>
          </a:p>
        </p:txBody>
      </p:sp>
    </p:spTree>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fld id="{65F145C0-3080-4B4B-8DEB-41CD419EDF23}" type="datetimeFigureOut">
              <a:rPr lang="es-MX" smtClean="0"/>
              <a:pPr>
                <a:defRPr/>
              </a:pPr>
              <a:t>26/01/2015</a:t>
            </a:fld>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pPr>
              <a:defRPr/>
            </a:pPr>
            <a:fld id="{965480ED-CF2E-4692-AEA4-31CBAF69F5E2}" type="slidenum">
              <a:rPr lang="es-MX" smtClean="0"/>
              <a:pPr>
                <a:defRPr/>
              </a:pPr>
              <a:t>‹Nº›</a:t>
            </a:fld>
            <a:endParaRPr lang="es-MX"/>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pPr>
              <a:defRPr/>
            </a:pPr>
            <a:fld id="{6A665C54-6522-40EA-954C-B267AB583DA5}" type="datetimeFigureOut">
              <a:rPr lang="es-MX" smtClean="0"/>
              <a:pPr>
                <a:defRPr/>
              </a:pPr>
              <a:t>26/01/2015</a:t>
            </a:fld>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pPr>
              <a:defRPr/>
            </a:pPr>
            <a:fld id="{A89797CE-89F7-4512-A016-A269CAF0C845}" type="slidenum">
              <a:rPr lang="es-MX" smtClean="0"/>
              <a:pPr>
                <a:defRPr/>
              </a:pPr>
              <a:t>‹Nº›</a:t>
            </a:fld>
            <a:endParaRPr lang="es-MX"/>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pPr>
              <a:defRPr/>
            </a:pPr>
            <a:fld id="{D47F75D6-B48D-417F-A99A-3BA02AC00EDB}" type="datetimeFigureOut">
              <a:rPr lang="es-MX" smtClean="0"/>
              <a:pPr>
                <a:defRPr/>
              </a:pPr>
              <a:t>26/01/2015</a:t>
            </a:fld>
            <a:endParaRPr lang="es-MX"/>
          </a:p>
        </p:txBody>
      </p:sp>
      <p:sp>
        <p:nvSpPr>
          <p:cNvPr id="5" name="Footer Placeholder 4"/>
          <p:cNvSpPr>
            <a:spLocks noGrp="1"/>
          </p:cNvSpPr>
          <p:nvPr>
            <p:ph type="ftr" sz="quarter" idx="11"/>
          </p:nvPr>
        </p:nvSpPr>
        <p:spPr/>
        <p:txBody>
          <a:bodyPr/>
          <a:lstStyle/>
          <a:p>
            <a:pPr>
              <a:defRPr/>
            </a:pPr>
            <a:endParaRPr lang="es-MX"/>
          </a:p>
        </p:txBody>
      </p:sp>
      <p:sp>
        <p:nvSpPr>
          <p:cNvPr id="6" name="Slide Number Placeholder 5"/>
          <p:cNvSpPr>
            <a:spLocks noGrp="1"/>
          </p:cNvSpPr>
          <p:nvPr>
            <p:ph type="sldNum" sz="quarter" idx="12"/>
          </p:nvPr>
        </p:nvSpPr>
        <p:spPr/>
        <p:txBody>
          <a:bodyPr/>
          <a:lstStyle/>
          <a:p>
            <a:pPr>
              <a:defRPr/>
            </a:pPr>
            <a:fld id="{895E0724-D0DD-4D72-A5CA-B9790E18A58E}" type="slidenum">
              <a:rPr lang="es-MX" smtClean="0"/>
              <a:pPr>
                <a:defRPr/>
              </a:pPr>
              <a:t>‹Nº›</a:t>
            </a:fld>
            <a:endParaRPr lang="es-MX"/>
          </a:p>
        </p:txBody>
      </p:sp>
    </p:spTree>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pPr>
              <a:defRPr/>
            </a:pPr>
            <a:fld id="{3D7D5C24-1380-4C96-AFC2-D5A1F78D9CB4}" type="datetimeFigureOut">
              <a:rPr lang="es-MX" smtClean="0"/>
              <a:pPr>
                <a:defRPr/>
              </a:pPr>
              <a:t>26/01/2015</a:t>
            </a:fld>
            <a:endParaRPr lang="es-MX"/>
          </a:p>
        </p:txBody>
      </p:sp>
      <p:sp>
        <p:nvSpPr>
          <p:cNvPr id="6" name="Footer Placeholder 5"/>
          <p:cNvSpPr>
            <a:spLocks noGrp="1"/>
          </p:cNvSpPr>
          <p:nvPr>
            <p:ph type="ftr" sz="quarter" idx="11"/>
          </p:nvPr>
        </p:nvSpPr>
        <p:spPr/>
        <p:txBody>
          <a:bodyPr/>
          <a:lstStyle/>
          <a:p>
            <a:pPr>
              <a:defRPr/>
            </a:pPr>
            <a:endParaRPr lang="es-MX"/>
          </a:p>
        </p:txBody>
      </p:sp>
      <p:sp>
        <p:nvSpPr>
          <p:cNvPr id="7" name="Slide Number Placeholder 6"/>
          <p:cNvSpPr>
            <a:spLocks noGrp="1"/>
          </p:cNvSpPr>
          <p:nvPr>
            <p:ph type="sldNum" sz="quarter" idx="12"/>
          </p:nvPr>
        </p:nvSpPr>
        <p:spPr/>
        <p:txBody>
          <a:bodyPr/>
          <a:lstStyle/>
          <a:p>
            <a:pPr>
              <a:defRPr/>
            </a:pPr>
            <a:fld id="{D447EF93-A516-4F0B-AE8D-E668E094C413}" type="slidenum">
              <a:rPr lang="es-MX" smtClean="0"/>
              <a:pPr>
                <a:defRPr/>
              </a:pPr>
              <a:t>‹Nº›</a:t>
            </a:fld>
            <a:endParaRPr lang="es-MX"/>
          </a:p>
        </p:txBody>
      </p:sp>
      <p:sp>
        <p:nvSpPr>
          <p:cNvPr id="9" name="Content Placeholder 8"/>
          <p:cNvSpPr>
            <a:spLocks noGrp="1"/>
          </p:cNvSpPr>
          <p:nvPr>
            <p:ph sz="quarter" idx="13"/>
          </p:nvPr>
        </p:nvSpPr>
        <p:spPr>
          <a:xfrm>
            <a:off x="902207" y="2679192"/>
            <a:ext cx="5096256"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6193536" y="2679192"/>
            <a:ext cx="5096256"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pPr>
              <a:defRPr/>
            </a:pPr>
            <a:fld id="{AD45975F-B955-424E-BC81-680FE1713B46}" type="datetimeFigureOut">
              <a:rPr lang="es-MX" smtClean="0"/>
              <a:pPr>
                <a:defRPr/>
              </a:pPr>
              <a:t>26/01/2015</a:t>
            </a:fld>
            <a:endParaRPr lang="es-MX"/>
          </a:p>
        </p:txBody>
      </p:sp>
      <p:sp>
        <p:nvSpPr>
          <p:cNvPr id="8" name="Footer Placeholder 7"/>
          <p:cNvSpPr>
            <a:spLocks noGrp="1"/>
          </p:cNvSpPr>
          <p:nvPr>
            <p:ph type="ftr" sz="quarter" idx="11"/>
          </p:nvPr>
        </p:nvSpPr>
        <p:spPr/>
        <p:txBody>
          <a:bodyPr/>
          <a:lstStyle/>
          <a:p>
            <a:pPr>
              <a:defRPr/>
            </a:pPr>
            <a:endParaRPr lang="es-MX"/>
          </a:p>
        </p:txBody>
      </p:sp>
      <p:sp>
        <p:nvSpPr>
          <p:cNvPr id="9" name="Slide Number Placeholder 8"/>
          <p:cNvSpPr>
            <a:spLocks noGrp="1"/>
          </p:cNvSpPr>
          <p:nvPr>
            <p:ph type="sldNum" sz="quarter" idx="12"/>
          </p:nvPr>
        </p:nvSpPr>
        <p:spPr/>
        <p:txBody>
          <a:bodyPr/>
          <a:lstStyle/>
          <a:p>
            <a:pPr>
              <a:defRPr/>
            </a:pPr>
            <a:fld id="{06340550-035E-401F-A6F5-8C4CEFF118FA}" type="slidenum">
              <a:rPr lang="es-MX" smtClean="0"/>
              <a:pPr>
                <a:defRPr/>
              </a:pPr>
              <a:t>‹Nº›</a:t>
            </a:fld>
            <a:endParaRPr lang="es-MX"/>
          </a:p>
        </p:txBody>
      </p:sp>
    </p:spTree>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pPr>
              <a:defRPr/>
            </a:pPr>
            <a:fld id="{53950A9E-E859-47C1-9BDA-8305E15BA172}" type="datetimeFigureOut">
              <a:rPr lang="es-MX" smtClean="0"/>
              <a:pPr>
                <a:defRPr/>
              </a:pPr>
              <a:t>26/01/2015</a:t>
            </a:fld>
            <a:endParaRPr lang="es-MX"/>
          </a:p>
        </p:txBody>
      </p:sp>
      <p:sp>
        <p:nvSpPr>
          <p:cNvPr id="4" name="Footer Placeholder 3"/>
          <p:cNvSpPr>
            <a:spLocks noGrp="1"/>
          </p:cNvSpPr>
          <p:nvPr>
            <p:ph type="ftr" sz="quarter" idx="11"/>
          </p:nvPr>
        </p:nvSpPr>
        <p:spPr/>
        <p:txBody>
          <a:bodyPr/>
          <a:lstStyle/>
          <a:p>
            <a:pPr>
              <a:defRPr/>
            </a:pPr>
            <a:endParaRPr lang="es-MX"/>
          </a:p>
        </p:txBody>
      </p:sp>
      <p:sp>
        <p:nvSpPr>
          <p:cNvPr id="5" name="Slide Number Placeholder 4"/>
          <p:cNvSpPr>
            <a:spLocks noGrp="1"/>
          </p:cNvSpPr>
          <p:nvPr>
            <p:ph type="sldNum" sz="quarter" idx="12"/>
          </p:nvPr>
        </p:nvSpPr>
        <p:spPr/>
        <p:txBody>
          <a:bodyPr/>
          <a:lstStyle/>
          <a:p>
            <a:pPr>
              <a:defRPr/>
            </a:pPr>
            <a:fld id="{5C5610EC-3C5B-4643-81C8-35C2567F0287}" type="slidenum">
              <a:rPr lang="es-MX" smtClean="0"/>
              <a:pPr>
                <a:defRPr/>
              </a:pPr>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pPr>
              <a:defRPr/>
            </a:pPr>
            <a:fld id="{B5ABA69C-7BFF-4414-9C52-37682B01E656}" type="datetimeFigureOut">
              <a:rPr lang="es-MX" smtClean="0"/>
              <a:pPr>
                <a:defRPr/>
              </a:pPr>
              <a:t>26/01/2015</a:t>
            </a:fld>
            <a:endParaRPr lang="es-MX"/>
          </a:p>
        </p:txBody>
      </p:sp>
      <p:sp>
        <p:nvSpPr>
          <p:cNvPr id="3" name="Footer Placeholder 2"/>
          <p:cNvSpPr>
            <a:spLocks noGrp="1"/>
          </p:cNvSpPr>
          <p:nvPr>
            <p:ph type="ftr" sz="quarter" idx="11"/>
          </p:nvPr>
        </p:nvSpPr>
        <p:spPr/>
        <p:txBody>
          <a:bodyPr/>
          <a:lstStyle/>
          <a:p>
            <a:pPr>
              <a:defRPr/>
            </a:pPr>
            <a:endParaRPr lang="es-MX"/>
          </a:p>
        </p:txBody>
      </p:sp>
      <p:sp>
        <p:nvSpPr>
          <p:cNvPr id="4" name="Slide Number Placeholder 3"/>
          <p:cNvSpPr>
            <a:spLocks noGrp="1"/>
          </p:cNvSpPr>
          <p:nvPr>
            <p:ph type="sldNum" sz="quarter" idx="12"/>
          </p:nvPr>
        </p:nvSpPr>
        <p:spPr/>
        <p:txBody>
          <a:bodyPr/>
          <a:lstStyle/>
          <a:p>
            <a:pPr>
              <a:defRPr/>
            </a:pPr>
            <a:fld id="{7FBCA097-FD5D-4975-BACF-93EA58F4F212}" type="slidenum">
              <a:rPr lang="es-MX" smtClean="0"/>
              <a:pPr>
                <a:defRPr/>
              </a:pPr>
              <a:t>‹Nº›</a:t>
            </a:fld>
            <a:endParaRPr lang="es-MX"/>
          </a:p>
        </p:txBody>
      </p:sp>
    </p:spTree>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a:defRPr/>
            </a:pPr>
            <a:fld id="{40FDC6BC-1870-4F45-A0DB-02E4ADAD75C9}" type="datetimeFigureOut">
              <a:rPr lang="es-MX" smtClean="0"/>
              <a:pPr>
                <a:defRPr/>
              </a:pPr>
              <a:t>26/01/2015</a:t>
            </a:fld>
            <a:endParaRPr lang="es-MX"/>
          </a:p>
        </p:txBody>
      </p:sp>
      <p:sp>
        <p:nvSpPr>
          <p:cNvPr id="6" name="Footer Placeholder 5"/>
          <p:cNvSpPr>
            <a:spLocks noGrp="1"/>
          </p:cNvSpPr>
          <p:nvPr>
            <p:ph type="ftr" sz="quarter" idx="11"/>
          </p:nvPr>
        </p:nvSpPr>
        <p:spPr/>
        <p:txBody>
          <a:bodyPr/>
          <a:lstStyle/>
          <a:p>
            <a:pPr>
              <a:defRPr/>
            </a:pPr>
            <a:endParaRPr lang="es-MX"/>
          </a:p>
        </p:txBody>
      </p:sp>
      <p:sp>
        <p:nvSpPr>
          <p:cNvPr id="7" name="Slide Number Placeholder 6"/>
          <p:cNvSpPr>
            <a:spLocks noGrp="1"/>
          </p:cNvSpPr>
          <p:nvPr>
            <p:ph type="sldNum" sz="quarter" idx="12"/>
          </p:nvPr>
        </p:nvSpPr>
        <p:spPr/>
        <p:txBody>
          <a:bodyPr/>
          <a:lstStyle/>
          <a:p>
            <a:pPr>
              <a:defRPr/>
            </a:pPr>
            <a:fld id="{83139B4A-52B6-4977-8741-FCDC05E004B9}" type="slidenum">
              <a:rPr lang="es-MX" smtClean="0"/>
              <a:pPr>
                <a:defRPr/>
              </a:pPr>
              <a:t>‹Nº›</a:t>
            </a:fld>
            <a:endParaRPr lang="es-MX"/>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pPr>
              <a:defRPr/>
            </a:pPr>
            <a:fld id="{3926F2A6-4C38-4475-8069-6D1CC72ACBFD}" type="datetimeFigureOut">
              <a:rPr lang="es-MX" smtClean="0"/>
              <a:pPr>
                <a:defRPr/>
              </a:pPr>
              <a:t>26/01/2015</a:t>
            </a:fld>
            <a:endParaRPr lang="es-MX"/>
          </a:p>
        </p:txBody>
      </p:sp>
      <p:sp>
        <p:nvSpPr>
          <p:cNvPr id="6" name="Footer Placeholder 5"/>
          <p:cNvSpPr>
            <a:spLocks noGrp="1"/>
          </p:cNvSpPr>
          <p:nvPr>
            <p:ph type="ftr" sz="quarter" idx="11"/>
          </p:nvPr>
        </p:nvSpPr>
        <p:spPr/>
        <p:txBody>
          <a:bodyPr/>
          <a:lstStyle/>
          <a:p>
            <a:pPr>
              <a:defRPr/>
            </a:pPr>
            <a:endParaRPr lang="es-MX"/>
          </a:p>
        </p:txBody>
      </p:sp>
      <p:sp>
        <p:nvSpPr>
          <p:cNvPr id="7" name="Slide Number Placeholder 6"/>
          <p:cNvSpPr>
            <a:spLocks noGrp="1"/>
          </p:cNvSpPr>
          <p:nvPr>
            <p:ph type="sldNum" sz="quarter" idx="12"/>
          </p:nvPr>
        </p:nvSpPr>
        <p:spPr/>
        <p:txBody>
          <a:bodyPr/>
          <a:lstStyle/>
          <a:p>
            <a:pPr>
              <a:defRPr/>
            </a:pPr>
            <a:fld id="{BE8B7332-7A65-46D0-BB9A-9C0DBDBA9AE3}" type="slidenum">
              <a:rPr lang="es-MX" smtClean="0"/>
              <a:pPr>
                <a:defRPr/>
              </a:pPr>
              <a:t>‹Nº›</a:t>
            </a:fld>
            <a:endParaRPr lang="es-MX"/>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pPr>
              <a:defRPr/>
            </a:pPr>
            <a:fld id="{53950A9E-E859-47C1-9BDA-8305E15BA172}" type="datetimeFigureOut">
              <a:rPr lang="es-MX" smtClean="0"/>
              <a:pPr>
                <a:defRPr/>
              </a:pPr>
              <a:t>26/01/2015</a:t>
            </a:fld>
            <a:endParaRPr lang="es-MX"/>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es-MX"/>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pPr>
              <a:defRPr/>
            </a:pPr>
            <a:fld id="{5C5610EC-3C5B-4643-81C8-35C2567F0287}" type="slidenum">
              <a:rPr lang="es-MX" smtClean="0"/>
              <a:pPr>
                <a:defRPr/>
              </a:pPr>
              <a:t>‹Nº›</a:t>
            </a:fld>
            <a:endParaRPr lang="es-MX"/>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ransition spd="med">
    <p:fade/>
  </p:transition>
  <p:timing>
    <p:tnLst>
      <p:par>
        <p:cTn id="1" dur="indefinite" restart="never" nodeType="tmRoot"/>
      </p:par>
    </p:tnLst>
  </p:timing>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es.wikipedia.org/wiki/IB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hyperlink" Target="http://es.wikipedia.org/wiki/Caso_de_uso" TargetMode="External"/><Relationship Id="rId2" Type="http://schemas.openxmlformats.org/officeDocument/2006/relationships/hyperlink" Target="http://es.wikipedia.org/wiki/Desarrollo_en_espiral"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ítulo 1"/>
          <p:cNvSpPr>
            <a:spLocks noGrp="1"/>
          </p:cNvSpPr>
          <p:nvPr>
            <p:ph type="ctrTitle"/>
          </p:nvPr>
        </p:nvSpPr>
        <p:spPr/>
        <p:txBody>
          <a:bodyPr/>
          <a:lstStyle/>
          <a:p>
            <a:r>
              <a:rPr lang="es-MX" smtClean="0"/>
              <a:t>Metodología Orientada a Objetos</a:t>
            </a:r>
            <a:endParaRPr lang="es-MX" smtClean="0"/>
          </a:p>
        </p:txBody>
      </p:sp>
      <p:sp>
        <p:nvSpPr>
          <p:cNvPr id="3" name="Subtítulo 2"/>
          <p:cNvSpPr>
            <a:spLocks noGrp="1"/>
          </p:cNvSpPr>
          <p:nvPr>
            <p:ph type="subTitle" idx="1"/>
          </p:nvPr>
        </p:nvSpPr>
        <p:spPr/>
        <p:txBody>
          <a:bodyPr/>
          <a:lstStyle/>
          <a:p>
            <a:r>
              <a:rPr lang="es-MX" smtClean="0"/>
              <a:t>Cortes Castillo Carlos Gibran</a:t>
            </a:r>
            <a:endParaRPr lang="es-MX" dirty="0" smtClean="0"/>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863" y="609600"/>
            <a:ext cx="8596312" cy="592138"/>
          </a:xfrm>
        </p:spPr>
        <p:txBody>
          <a:bodyPr rtlCol="0">
            <a:normAutofit fontScale="90000"/>
          </a:bodyPr>
          <a:lstStyle/>
          <a:p>
            <a:pPr fontAlgn="auto">
              <a:spcAft>
                <a:spcPts val="0"/>
              </a:spcAft>
              <a:defRPr/>
            </a:pPr>
            <a:r>
              <a:rPr lang="es-MX" dirty="0" smtClean="0"/>
              <a:t>Etapas</a:t>
            </a:r>
            <a:endParaRPr lang="es-MX" dirty="0"/>
          </a:p>
        </p:txBody>
      </p:sp>
      <p:sp>
        <p:nvSpPr>
          <p:cNvPr id="4" name="Marcador de contenido 3"/>
          <p:cNvSpPr>
            <a:spLocks noGrp="1"/>
          </p:cNvSpPr>
          <p:nvPr>
            <p:ph sz="quarter" idx="13"/>
          </p:nvPr>
        </p:nvSpPr>
        <p:spPr>
          <a:xfrm>
            <a:off x="677863" y="1201738"/>
            <a:ext cx="4183062" cy="4840287"/>
          </a:xfrm>
        </p:spPr>
        <p:txBody>
          <a:bodyPr rtlCol="0">
            <a:normAutofit fontScale="92500" lnSpcReduction="20000"/>
          </a:bodyPr>
          <a:lstStyle/>
          <a:p>
            <a:pPr fontAlgn="auto">
              <a:spcAft>
                <a:spcPts val="0"/>
              </a:spcAft>
              <a:buFont typeface="Wingdings 3" charset="2"/>
              <a:buChar char=""/>
              <a:defRPr/>
            </a:pPr>
            <a:r>
              <a:rPr lang="es-MX" sz="2100" dirty="0">
                <a:solidFill>
                  <a:schemeClr val="tx1">
                    <a:lumMod val="75000"/>
                    <a:lumOff val="25000"/>
                  </a:schemeClr>
                </a:solidFill>
              </a:rPr>
              <a:t>Identificación de clases y objetos.</a:t>
            </a:r>
          </a:p>
          <a:p>
            <a:pPr fontAlgn="auto">
              <a:spcAft>
                <a:spcPts val="0"/>
              </a:spcAft>
              <a:buFont typeface="Wingdings 3" charset="2"/>
              <a:buChar char=""/>
              <a:defRPr/>
            </a:pPr>
            <a:r>
              <a:rPr lang="es-MX" sz="2100" dirty="0">
                <a:solidFill>
                  <a:schemeClr val="tx1">
                    <a:lumMod val="75000"/>
                    <a:lumOff val="25000"/>
                  </a:schemeClr>
                </a:solidFill>
              </a:rPr>
              <a:t>Proposición de objetos candidatos.</a:t>
            </a:r>
          </a:p>
          <a:p>
            <a:pPr fontAlgn="auto">
              <a:spcAft>
                <a:spcPts val="0"/>
              </a:spcAft>
              <a:buFont typeface="Wingdings 3" charset="2"/>
              <a:buChar char=""/>
              <a:defRPr/>
            </a:pPr>
            <a:r>
              <a:rPr lang="es-MX" sz="2100" dirty="0">
                <a:solidFill>
                  <a:schemeClr val="tx1">
                    <a:lumMod val="75000"/>
                    <a:lumOff val="25000"/>
                  </a:schemeClr>
                </a:solidFill>
              </a:rPr>
              <a:t>Conducción del análisis de comportamiento.</a:t>
            </a:r>
          </a:p>
          <a:p>
            <a:pPr fontAlgn="auto">
              <a:spcAft>
                <a:spcPts val="0"/>
              </a:spcAft>
              <a:buFont typeface="Wingdings 3" charset="2"/>
              <a:buChar char=""/>
              <a:defRPr/>
            </a:pPr>
            <a:r>
              <a:rPr lang="es-MX" sz="2100" dirty="0">
                <a:solidFill>
                  <a:schemeClr val="tx1">
                    <a:lumMod val="75000"/>
                    <a:lumOff val="25000"/>
                  </a:schemeClr>
                </a:solidFill>
              </a:rPr>
              <a:t>Identificación de escenarios relevantes.</a:t>
            </a:r>
          </a:p>
          <a:p>
            <a:pPr fontAlgn="auto">
              <a:spcAft>
                <a:spcPts val="0"/>
              </a:spcAft>
              <a:buFont typeface="Wingdings 3" charset="2"/>
              <a:buChar char=""/>
              <a:defRPr/>
            </a:pPr>
            <a:r>
              <a:rPr lang="es-MX" sz="2100" dirty="0">
                <a:solidFill>
                  <a:schemeClr val="tx1">
                    <a:lumMod val="75000"/>
                    <a:lumOff val="25000"/>
                  </a:schemeClr>
                </a:solidFill>
              </a:rPr>
              <a:t>Definición de atributos y operaciones para cada clase.</a:t>
            </a:r>
          </a:p>
          <a:p>
            <a:pPr fontAlgn="auto">
              <a:spcAft>
                <a:spcPts val="0"/>
              </a:spcAft>
              <a:buFont typeface="Wingdings 3" charset="2"/>
              <a:buChar char=""/>
              <a:defRPr/>
            </a:pPr>
            <a:r>
              <a:rPr lang="es-MX" sz="2100" dirty="0">
                <a:solidFill>
                  <a:schemeClr val="tx1">
                    <a:lumMod val="75000"/>
                    <a:lumOff val="25000"/>
                  </a:schemeClr>
                </a:solidFill>
              </a:rPr>
              <a:t>Identificación de la semántica de clases y objetos.</a:t>
            </a:r>
          </a:p>
          <a:p>
            <a:pPr fontAlgn="auto">
              <a:spcAft>
                <a:spcPts val="0"/>
              </a:spcAft>
              <a:buFont typeface="Wingdings 3" charset="2"/>
              <a:buChar char=""/>
              <a:defRPr/>
            </a:pPr>
            <a:r>
              <a:rPr lang="es-MX" sz="2100" dirty="0">
                <a:solidFill>
                  <a:schemeClr val="tx1">
                    <a:lumMod val="75000"/>
                    <a:lumOff val="25000"/>
                  </a:schemeClr>
                </a:solidFill>
              </a:rPr>
              <a:t>Selección y análisis de escenarios.</a:t>
            </a:r>
          </a:p>
          <a:p>
            <a:pPr fontAlgn="auto">
              <a:spcAft>
                <a:spcPts val="0"/>
              </a:spcAft>
              <a:buFont typeface="Wingdings 3" charset="2"/>
              <a:buChar char=""/>
              <a:defRPr/>
            </a:pPr>
            <a:r>
              <a:rPr lang="es-MX" sz="2100" dirty="0">
                <a:solidFill>
                  <a:schemeClr val="tx1">
                    <a:lumMod val="75000"/>
                    <a:lumOff val="25000"/>
                  </a:schemeClr>
                </a:solidFill>
              </a:rPr>
              <a:t>Asignación de responsabilidades para alcanzar el comportamiento deseado.</a:t>
            </a:r>
          </a:p>
          <a:p>
            <a:pPr fontAlgn="auto">
              <a:spcAft>
                <a:spcPts val="0"/>
              </a:spcAft>
              <a:buFont typeface="Wingdings 3" charset="2"/>
              <a:buChar char=""/>
              <a:defRPr/>
            </a:pPr>
            <a:r>
              <a:rPr lang="es-MX" sz="2100" dirty="0">
                <a:solidFill>
                  <a:schemeClr val="tx1">
                    <a:lumMod val="75000"/>
                    <a:lumOff val="25000"/>
                  </a:schemeClr>
                </a:solidFill>
              </a:rPr>
              <a:t>División de las responsabilidades para equilibrar el comportamiento.</a:t>
            </a:r>
          </a:p>
          <a:p>
            <a:pPr fontAlgn="auto">
              <a:spcAft>
                <a:spcPts val="0"/>
              </a:spcAft>
              <a:buFont typeface="Wingdings 3" charset="2"/>
              <a:buChar char=""/>
              <a:defRPr/>
            </a:pPr>
            <a:r>
              <a:rPr lang="es-MX" sz="2100" dirty="0" smtClean="0">
                <a:solidFill>
                  <a:schemeClr val="tx1">
                    <a:lumMod val="75000"/>
                    <a:lumOff val="25000"/>
                  </a:schemeClr>
                </a:solidFill>
              </a:rPr>
              <a:t>Selección de un objeto y enumerar sus papeles y responsabilidades.</a:t>
            </a:r>
          </a:p>
          <a:p>
            <a:pPr fontAlgn="auto">
              <a:spcAft>
                <a:spcPts val="0"/>
              </a:spcAft>
              <a:buFont typeface="Wingdings 3" charset="2"/>
              <a:buChar char=""/>
              <a:defRPr/>
            </a:pPr>
            <a:endParaRPr lang="es-MX" dirty="0">
              <a:solidFill>
                <a:schemeClr val="tx1">
                  <a:lumMod val="75000"/>
                  <a:lumOff val="25000"/>
                </a:schemeClr>
              </a:solidFill>
            </a:endParaRPr>
          </a:p>
        </p:txBody>
      </p:sp>
      <p:sp>
        <p:nvSpPr>
          <p:cNvPr id="29699" name="Marcador de contenido 4"/>
          <p:cNvSpPr>
            <a:spLocks noGrp="1"/>
          </p:cNvSpPr>
          <p:nvPr>
            <p:ph sz="quarter" idx="14"/>
          </p:nvPr>
        </p:nvSpPr>
        <p:spPr>
          <a:xfrm>
            <a:off x="5089525" y="1201738"/>
            <a:ext cx="4184650" cy="5445125"/>
          </a:xfrm>
        </p:spPr>
        <p:txBody>
          <a:bodyPr/>
          <a:lstStyle/>
          <a:p>
            <a:r>
              <a:rPr lang="es-MX" sz="1400" smtClean="0"/>
              <a:t>Definición de operaciones para satisfacer las responsabilidades.</a:t>
            </a:r>
          </a:p>
          <a:p>
            <a:r>
              <a:rPr lang="es-MX" sz="1400" smtClean="0"/>
              <a:t>Búsqueda de colaboraciones entre objetos.</a:t>
            </a:r>
          </a:p>
          <a:p>
            <a:r>
              <a:rPr lang="es-MX" sz="1400" smtClean="0"/>
              <a:t>Identificación de interrelaciones entre clases y objetos.</a:t>
            </a:r>
          </a:p>
          <a:p>
            <a:r>
              <a:rPr lang="es-MX" sz="1400" smtClean="0"/>
              <a:t>Definición de las dependencias que existen entre objetos.</a:t>
            </a:r>
          </a:p>
          <a:p>
            <a:r>
              <a:rPr lang="es-MX" sz="1400" smtClean="0"/>
              <a:t>Descripción del papel de cada objeto participante.</a:t>
            </a:r>
          </a:p>
          <a:p>
            <a:r>
              <a:rPr lang="es-MX" sz="1400" smtClean="0"/>
              <a:t>Validación de escenarios por revisión completa.</a:t>
            </a:r>
          </a:p>
          <a:p>
            <a:r>
              <a:rPr lang="es-MX" sz="1400" smtClean="0"/>
              <a:t>Realización de una serie de refinamientos.</a:t>
            </a:r>
          </a:p>
          <a:p>
            <a:r>
              <a:rPr lang="es-MX" sz="1400" smtClean="0"/>
              <a:t>Producción de los diagramas apropiados para el trabajo realizado en las partes anteriores.</a:t>
            </a:r>
          </a:p>
          <a:p>
            <a:r>
              <a:rPr lang="es-MX" sz="1400" smtClean="0"/>
              <a:t>Definición de jerarquías de clases apropiadas.</a:t>
            </a:r>
          </a:p>
          <a:p>
            <a:r>
              <a:rPr lang="es-MX" sz="1400" smtClean="0"/>
              <a:t>Creación de agrupamientos basados en clases comunes.</a:t>
            </a:r>
          </a:p>
          <a:p>
            <a:r>
              <a:rPr lang="es-MX" sz="1400" smtClean="0"/>
              <a:t>Implementación de clases y objetos.</a:t>
            </a: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Marcador de contenido 5"/>
          <p:cNvSpPr>
            <a:spLocks noGrp="1"/>
          </p:cNvSpPr>
          <p:nvPr>
            <p:ph idx="1"/>
          </p:nvPr>
        </p:nvSpPr>
        <p:spPr/>
        <p:txBody>
          <a:bodyPr>
            <a:normAutofit lnSpcReduction="10000"/>
          </a:bodyPr>
          <a:lstStyle/>
          <a:p>
            <a:r>
              <a:rPr lang="es-MX" smtClean="0"/>
              <a:t>La metodología OMT (Object Modeling Technique) fue creada por James Rumbaugh y Michael Blaha en 1991, mientras James dirigía un equipo de investigación de los laboratorios General Electric.</a:t>
            </a:r>
          </a:p>
          <a:p>
            <a:r>
              <a:rPr lang="es-MX" smtClean="0"/>
              <a:t>OMT es una de las metodologías de análisis y diseño orientadas a objetos, más maduras y eficientes que existen en la actualidad. La gran virtud que aporta esta metodología es su carácter de abierta (no propietaria), que le permite ser de dominio público y , en consecuencia, sobrevivir con enorme vitalidad. Esto facilita su evolución para acoplarse a todas las necesidades actuales y futuras de la ingeniería de software</a:t>
            </a:r>
          </a:p>
        </p:txBody>
      </p:sp>
      <p:sp>
        <p:nvSpPr>
          <p:cNvPr id="30721" name="Título 4"/>
          <p:cNvSpPr>
            <a:spLocks noGrp="1"/>
          </p:cNvSpPr>
          <p:nvPr>
            <p:ph type="title"/>
          </p:nvPr>
        </p:nvSpPr>
        <p:spPr/>
        <p:txBody>
          <a:bodyPr/>
          <a:lstStyle/>
          <a:p>
            <a:r>
              <a:rPr lang="es-MX" smtClean="0"/>
              <a:t>Metodología de Rumbaugh (OMT)</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Marcador de contenido 2"/>
          <p:cNvSpPr>
            <a:spLocks noGrp="1"/>
          </p:cNvSpPr>
          <p:nvPr>
            <p:ph idx="1"/>
          </p:nvPr>
        </p:nvSpPr>
        <p:spPr>
          <a:xfrm>
            <a:off x="677863" y="709613"/>
            <a:ext cx="8596312" cy="5332412"/>
          </a:xfrm>
        </p:spPr>
        <p:txBody>
          <a:bodyPr/>
          <a:lstStyle/>
          <a:p>
            <a:r>
              <a:rPr lang="es-MX" smtClean="0"/>
              <a:t>OMT hace un cubrimiento de las etapas de análisis, diseño e implementación.</a:t>
            </a:r>
          </a:p>
          <a:p>
            <a:r>
              <a:rPr lang="es-MX" sz="2000" b="1" u="sng" smtClean="0"/>
              <a:t>Modelo de Objetos</a:t>
            </a:r>
            <a:r>
              <a:rPr lang="es-MX" smtClean="0"/>
              <a:t>. Se define como un diagrama de objetos mas un diccionario de datos. El diagrama de objetos muestra clas clases y sus relaciones (generalización, agregación, asociación, instanciación). El diccionario de datos es el detalle de las clases en el diagrama de objetos</a:t>
            </a:r>
          </a:p>
          <a:p>
            <a:r>
              <a:rPr lang="es-MX" sz="2000" b="1" u="sng" smtClean="0"/>
              <a:t>Modelo dinámico</a:t>
            </a:r>
            <a:r>
              <a:rPr lang="es-MX" smtClean="0"/>
              <a:t>. Se define como un conjunto de diagramas de estado mas un diagrama de Flujo de eventos Global.</a:t>
            </a:r>
          </a:p>
          <a:p>
            <a:r>
              <a:rPr lang="es-MX" sz="2000" b="1" u="sng" smtClean="0"/>
              <a:t>Modelo funcional</a:t>
            </a:r>
            <a:r>
              <a:rPr lang="es-MX" sz="2000" u="sng" smtClean="0"/>
              <a:t>. </a:t>
            </a:r>
            <a:r>
              <a:rPr lang="es-MX" smtClean="0"/>
              <a:t>Es un diagrama de flujo con restricciones</a:t>
            </a:r>
          </a:p>
          <a:p>
            <a:endParaRPr lang="es-MX" smtClean="0"/>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863" y="609600"/>
            <a:ext cx="8596312" cy="592138"/>
          </a:xfrm>
        </p:spPr>
        <p:txBody>
          <a:bodyPr rtlCol="0">
            <a:normAutofit fontScale="90000"/>
          </a:bodyPr>
          <a:lstStyle/>
          <a:p>
            <a:pPr fontAlgn="auto">
              <a:spcAft>
                <a:spcPts val="0"/>
              </a:spcAft>
              <a:defRPr/>
            </a:pPr>
            <a:r>
              <a:rPr lang="es-MX" dirty="0" smtClean="0"/>
              <a:t>Etapas</a:t>
            </a:r>
            <a:endParaRPr lang="es-MX" dirty="0"/>
          </a:p>
        </p:txBody>
      </p:sp>
      <p:sp>
        <p:nvSpPr>
          <p:cNvPr id="32770" name="Marcador de texto 3"/>
          <p:cNvSpPr>
            <a:spLocks noGrp="1"/>
          </p:cNvSpPr>
          <p:nvPr>
            <p:ph type="body" idx="1"/>
          </p:nvPr>
        </p:nvSpPr>
        <p:spPr>
          <a:xfrm>
            <a:off x="676275" y="1201738"/>
            <a:ext cx="8597900" cy="576262"/>
          </a:xfrm>
        </p:spPr>
        <p:txBody>
          <a:bodyPr/>
          <a:lstStyle/>
          <a:p>
            <a:r>
              <a:rPr lang="es-MX" smtClean="0"/>
              <a:t>Análisis</a:t>
            </a:r>
          </a:p>
        </p:txBody>
      </p:sp>
      <p:sp>
        <p:nvSpPr>
          <p:cNvPr id="32771" name="Marcador de contenido 4"/>
          <p:cNvSpPr>
            <a:spLocks noGrp="1"/>
          </p:cNvSpPr>
          <p:nvPr>
            <p:ph sz="half" idx="2"/>
          </p:nvPr>
        </p:nvSpPr>
        <p:spPr>
          <a:xfrm>
            <a:off x="676275" y="1792288"/>
            <a:ext cx="4184650" cy="4249737"/>
          </a:xfrm>
        </p:spPr>
        <p:txBody>
          <a:bodyPr/>
          <a:lstStyle/>
          <a:p>
            <a:pPr>
              <a:buFont typeface="Trebuchet MS" pitchFamily="34" charset="0"/>
              <a:buAutoNum type="arabicPeriod"/>
            </a:pPr>
            <a:r>
              <a:rPr lang="es-MX" smtClean="0"/>
              <a:t>Escribir u obtener una descripción del problema</a:t>
            </a:r>
          </a:p>
          <a:p>
            <a:pPr>
              <a:buFont typeface="Trebuchet MS" pitchFamily="34" charset="0"/>
              <a:buAutoNum type="arabicPeriod"/>
            </a:pPr>
            <a:r>
              <a:rPr lang="es-MX" smtClean="0"/>
              <a:t>Construir el modelo de objetos</a:t>
            </a:r>
          </a:p>
          <a:p>
            <a:pPr>
              <a:buFont typeface="Trebuchet MS" pitchFamily="34" charset="0"/>
              <a:buAutoNum type="arabicPeriod"/>
            </a:pPr>
            <a:r>
              <a:rPr lang="es-MX" smtClean="0"/>
              <a:t>Construir el modelo dinámico</a:t>
            </a:r>
          </a:p>
          <a:p>
            <a:pPr>
              <a:buFont typeface="Trebuchet MS" pitchFamily="34" charset="0"/>
              <a:buAutoNum type="arabicPeriod"/>
            </a:pPr>
            <a:r>
              <a:rPr lang="es-MX" smtClean="0"/>
              <a:t>Construir el modelo funcional</a:t>
            </a:r>
          </a:p>
          <a:p>
            <a:pPr>
              <a:buFont typeface="Trebuchet MS" pitchFamily="34" charset="0"/>
              <a:buAutoNum type="arabicPeriod"/>
            </a:pPr>
            <a:r>
              <a:rPr lang="es-MX" smtClean="0"/>
              <a:t>Verificar, iterar y refinar los tres modelos</a:t>
            </a:r>
            <a:br>
              <a:rPr lang="es-MX" smtClean="0"/>
            </a:br>
            <a:endParaRPr lang="es-MX" smtClean="0"/>
          </a:p>
        </p:txBody>
      </p:sp>
      <p:sp>
        <p:nvSpPr>
          <p:cNvPr id="32772" name="Marcador de contenido 6"/>
          <p:cNvSpPr>
            <a:spLocks noGrp="1"/>
          </p:cNvSpPr>
          <p:nvPr>
            <p:ph sz="quarter" idx="4"/>
          </p:nvPr>
        </p:nvSpPr>
        <p:spPr>
          <a:xfrm>
            <a:off x="5087938" y="1792288"/>
            <a:ext cx="4186237" cy="4249737"/>
          </a:xfrm>
        </p:spPr>
        <p:txBody>
          <a:bodyPr/>
          <a:lstStyle/>
          <a:p>
            <a:r>
              <a:rPr lang="es-MX" smtClean="0"/>
              <a:t>Documento de análisis, que incluye:</a:t>
            </a:r>
          </a:p>
          <a:p>
            <a:pPr lvl="1"/>
            <a:r>
              <a:rPr lang="es-MX" smtClean="0"/>
              <a:t>Descripción del problema</a:t>
            </a:r>
          </a:p>
          <a:p>
            <a:pPr lvl="1"/>
            <a:r>
              <a:rPr lang="es-MX" smtClean="0"/>
              <a:t>Modelo de Objetos</a:t>
            </a:r>
          </a:p>
          <a:p>
            <a:pPr lvl="1"/>
            <a:r>
              <a:rPr lang="es-MX" smtClean="0"/>
              <a:t>Modelo dinámico</a:t>
            </a:r>
          </a:p>
          <a:p>
            <a:pPr lvl="1"/>
            <a:r>
              <a:rPr lang="es-MX" smtClean="0"/>
              <a:t>Modelo funcional</a:t>
            </a:r>
          </a:p>
          <a:p>
            <a:endParaRPr lang="es-MX" smtClean="0"/>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Marcador de texto 2"/>
          <p:cNvSpPr>
            <a:spLocks noGrp="1"/>
          </p:cNvSpPr>
          <p:nvPr>
            <p:ph type="body" idx="1"/>
          </p:nvPr>
        </p:nvSpPr>
        <p:spPr>
          <a:xfrm>
            <a:off x="676275" y="523875"/>
            <a:ext cx="8597900" cy="576263"/>
          </a:xfrm>
        </p:spPr>
        <p:txBody>
          <a:bodyPr/>
          <a:lstStyle/>
          <a:p>
            <a:r>
              <a:rPr lang="es-MX" smtClean="0"/>
              <a:t>Diseño del sistema	</a:t>
            </a:r>
          </a:p>
        </p:txBody>
      </p:sp>
      <p:sp>
        <p:nvSpPr>
          <p:cNvPr id="33794" name="Marcador de contenido 3"/>
          <p:cNvSpPr>
            <a:spLocks noGrp="1"/>
          </p:cNvSpPr>
          <p:nvPr>
            <p:ph sz="half" idx="2"/>
          </p:nvPr>
        </p:nvSpPr>
        <p:spPr>
          <a:xfrm>
            <a:off x="676275" y="1100138"/>
            <a:ext cx="8597900" cy="4941887"/>
          </a:xfrm>
        </p:spPr>
        <p:txBody>
          <a:bodyPr/>
          <a:lstStyle/>
          <a:p>
            <a:r>
              <a:rPr lang="es-MX" smtClean="0"/>
              <a:t>Definición de subsistemas:</a:t>
            </a:r>
          </a:p>
          <a:p>
            <a:pPr lvl="1"/>
            <a:r>
              <a:rPr lang="es-MX" smtClean="0"/>
              <a:t>Organizar el sistema en subsistemas</a:t>
            </a:r>
          </a:p>
          <a:p>
            <a:pPr lvl="1"/>
            <a:r>
              <a:rPr lang="es-MX" smtClean="0"/>
              <a:t>Identificar concurrencia inherente al problema</a:t>
            </a:r>
          </a:p>
          <a:p>
            <a:pPr lvl="1"/>
            <a:r>
              <a:rPr lang="es-MX" smtClean="0"/>
              <a:t>Asignar subsistemas a procesadores y tareas</a:t>
            </a:r>
          </a:p>
          <a:p>
            <a:pPr lvl="1"/>
            <a:r>
              <a:rPr lang="es-MX" smtClean="0"/>
              <a:t>Escoger una estrategia para la implementación de almacenamiento de datos</a:t>
            </a:r>
          </a:p>
          <a:p>
            <a:pPr lvl="1"/>
            <a:r>
              <a:rPr lang="es-MX" smtClean="0"/>
              <a:t>Determinar los mecanismos para controlar el acceso a recursos globales</a:t>
            </a:r>
          </a:p>
          <a:p>
            <a:pPr lvl="1"/>
            <a:r>
              <a:rPr lang="es-MX" smtClean="0"/>
              <a:t>Escoger la implementación del control del software</a:t>
            </a:r>
          </a:p>
          <a:p>
            <a:pPr lvl="1"/>
            <a:r>
              <a:rPr lang="es-MX" smtClean="0"/>
              <a:t>Manejar condiciones de frontera</a:t>
            </a:r>
          </a:p>
          <a:p>
            <a:pPr lvl="1"/>
            <a:r>
              <a:rPr lang="es-MX" smtClean="0"/>
              <a:t>Establecer prioridades</a:t>
            </a:r>
          </a:p>
          <a:p>
            <a:endParaRPr lang="es-MX" smtClean="0"/>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Marcador de texto 4"/>
          <p:cNvSpPr>
            <a:spLocks noGrp="1"/>
          </p:cNvSpPr>
          <p:nvPr>
            <p:ph type="body" idx="1"/>
          </p:nvPr>
        </p:nvSpPr>
        <p:spPr>
          <a:xfrm>
            <a:off x="676275" y="387350"/>
            <a:ext cx="8597900" cy="576263"/>
          </a:xfrm>
        </p:spPr>
        <p:txBody>
          <a:bodyPr/>
          <a:lstStyle/>
          <a:p>
            <a:r>
              <a:rPr lang="es-MX" smtClean="0"/>
              <a:t>Diseño de Objetos</a:t>
            </a:r>
          </a:p>
        </p:txBody>
      </p:sp>
      <p:sp>
        <p:nvSpPr>
          <p:cNvPr id="4" name="Marcador de contenido 3"/>
          <p:cNvSpPr>
            <a:spLocks noGrp="1"/>
          </p:cNvSpPr>
          <p:nvPr>
            <p:ph sz="half" idx="2"/>
          </p:nvPr>
        </p:nvSpPr>
        <p:spPr>
          <a:xfrm>
            <a:off x="676275" y="963613"/>
            <a:ext cx="8597900" cy="5078412"/>
          </a:xfrm>
        </p:spPr>
        <p:txBody>
          <a:bodyPr rtlCol="0"/>
          <a:lstStyle/>
          <a:p>
            <a:pPr fontAlgn="auto">
              <a:spcAft>
                <a:spcPts val="0"/>
              </a:spcAft>
              <a:buFont typeface="Wingdings 3" charset="2"/>
              <a:buChar char=""/>
              <a:defRPr/>
            </a:pPr>
            <a:r>
              <a:rPr lang="es-MX" dirty="0">
                <a:solidFill>
                  <a:schemeClr val="tx1">
                    <a:lumMod val="75000"/>
                    <a:lumOff val="25000"/>
                  </a:schemeClr>
                </a:solidFill>
              </a:rPr>
              <a:t>Documento de diseño, que incluye versiones detalladas de los modelos de objetos, dinámico y </a:t>
            </a:r>
            <a:r>
              <a:rPr lang="es-MX" dirty="0" smtClean="0">
                <a:solidFill>
                  <a:schemeClr val="tx1">
                    <a:lumMod val="75000"/>
                    <a:lumOff val="25000"/>
                  </a:schemeClr>
                </a:solidFill>
              </a:rPr>
              <a:t>funciona:</a:t>
            </a:r>
          </a:p>
          <a:p>
            <a:pPr lvl="1" fontAlgn="auto">
              <a:spcAft>
                <a:spcPts val="0"/>
              </a:spcAft>
              <a:buFont typeface="Wingdings 3" charset="2"/>
              <a:buChar char=""/>
              <a:defRPr/>
            </a:pPr>
            <a:r>
              <a:rPr lang="es-MX" dirty="0">
                <a:solidFill>
                  <a:schemeClr val="tx1">
                    <a:lumMod val="75000"/>
                    <a:lumOff val="25000"/>
                  </a:schemeClr>
                </a:solidFill>
              </a:rPr>
              <a:t>Obtener operaciones de los modelos funcional y </a:t>
            </a:r>
            <a:r>
              <a:rPr lang="es-MX" dirty="0" smtClean="0">
                <a:solidFill>
                  <a:schemeClr val="tx1">
                    <a:lumMod val="75000"/>
                    <a:lumOff val="25000"/>
                  </a:schemeClr>
                </a:solidFill>
              </a:rPr>
              <a:t>dinámico</a:t>
            </a:r>
            <a:endParaRPr lang="es-MX" dirty="0">
              <a:solidFill>
                <a:schemeClr val="tx1">
                  <a:lumMod val="75000"/>
                  <a:lumOff val="25000"/>
                </a:schemeClr>
              </a:solidFill>
            </a:endParaRPr>
          </a:p>
          <a:p>
            <a:pPr lvl="1" fontAlgn="auto">
              <a:spcAft>
                <a:spcPts val="0"/>
              </a:spcAft>
              <a:buFont typeface="Wingdings 3" charset="2"/>
              <a:buChar char=""/>
              <a:defRPr/>
            </a:pPr>
            <a:r>
              <a:rPr lang="es-MX" dirty="0">
                <a:solidFill>
                  <a:schemeClr val="tx1">
                    <a:lumMod val="75000"/>
                    <a:lumOff val="25000"/>
                  </a:schemeClr>
                </a:solidFill>
              </a:rPr>
              <a:t>Diseñar algoritmos para realizar las operaciones</a:t>
            </a:r>
          </a:p>
          <a:p>
            <a:pPr lvl="1" fontAlgn="auto">
              <a:spcAft>
                <a:spcPts val="0"/>
              </a:spcAft>
              <a:buFont typeface="Wingdings 3" charset="2"/>
              <a:buChar char=""/>
              <a:defRPr/>
            </a:pPr>
            <a:r>
              <a:rPr lang="es-MX" dirty="0">
                <a:solidFill>
                  <a:schemeClr val="tx1">
                    <a:lumMod val="75000"/>
                    <a:lumOff val="25000"/>
                  </a:schemeClr>
                </a:solidFill>
              </a:rPr>
              <a:t>Optimizar los caminos de acceso a los datos</a:t>
            </a:r>
          </a:p>
          <a:p>
            <a:pPr lvl="1" fontAlgn="auto">
              <a:spcAft>
                <a:spcPts val="0"/>
              </a:spcAft>
              <a:buFont typeface="Wingdings 3" charset="2"/>
              <a:buChar char=""/>
              <a:defRPr/>
            </a:pPr>
            <a:r>
              <a:rPr lang="es-MX" dirty="0">
                <a:solidFill>
                  <a:schemeClr val="tx1">
                    <a:lumMod val="75000"/>
                    <a:lumOff val="25000"/>
                  </a:schemeClr>
                </a:solidFill>
              </a:rPr>
              <a:t>Implementar el control del software</a:t>
            </a:r>
          </a:p>
          <a:p>
            <a:pPr lvl="1" fontAlgn="auto">
              <a:spcAft>
                <a:spcPts val="0"/>
              </a:spcAft>
              <a:buFont typeface="Wingdings 3" charset="2"/>
              <a:buChar char=""/>
              <a:defRPr/>
            </a:pPr>
            <a:r>
              <a:rPr lang="es-MX" dirty="0">
                <a:solidFill>
                  <a:schemeClr val="tx1">
                    <a:lumMod val="75000"/>
                    <a:lumOff val="25000"/>
                  </a:schemeClr>
                </a:solidFill>
              </a:rPr>
              <a:t>Ajustar la estructura de clases para incrementar herencia</a:t>
            </a:r>
          </a:p>
          <a:p>
            <a:pPr lvl="1" fontAlgn="auto">
              <a:spcAft>
                <a:spcPts val="0"/>
              </a:spcAft>
              <a:buFont typeface="Wingdings 3" charset="2"/>
              <a:buChar char=""/>
              <a:defRPr/>
            </a:pPr>
            <a:r>
              <a:rPr lang="es-MX" dirty="0">
                <a:solidFill>
                  <a:schemeClr val="tx1">
                    <a:lumMod val="75000"/>
                    <a:lumOff val="25000"/>
                  </a:schemeClr>
                </a:solidFill>
              </a:rPr>
              <a:t>Diseñar implementación de asociaciones</a:t>
            </a:r>
          </a:p>
          <a:p>
            <a:pPr lvl="1" fontAlgn="auto">
              <a:spcAft>
                <a:spcPts val="0"/>
              </a:spcAft>
              <a:buFont typeface="Wingdings 3" charset="2"/>
              <a:buChar char=""/>
              <a:defRPr/>
            </a:pPr>
            <a:r>
              <a:rPr lang="es-MX" dirty="0">
                <a:solidFill>
                  <a:schemeClr val="tx1">
                    <a:lumMod val="75000"/>
                    <a:lumOff val="25000"/>
                  </a:schemeClr>
                </a:solidFill>
              </a:rPr>
              <a:t>Determinar la representación de los atributos de las clases</a:t>
            </a:r>
          </a:p>
          <a:p>
            <a:pPr lvl="1" fontAlgn="auto">
              <a:spcAft>
                <a:spcPts val="0"/>
              </a:spcAft>
              <a:buFont typeface="Wingdings 3" charset="2"/>
              <a:buChar char=""/>
              <a:defRPr/>
            </a:pPr>
            <a:r>
              <a:rPr lang="es-MX" dirty="0">
                <a:solidFill>
                  <a:schemeClr val="tx1">
                    <a:lumMod val="75000"/>
                    <a:lumOff val="25000"/>
                  </a:schemeClr>
                </a:solidFill>
              </a:rPr>
              <a:t>Agrupar clases y asociaciones en módulos</a:t>
            </a:r>
          </a:p>
          <a:p>
            <a:pPr marL="457200" lvl="1" indent="0" fontAlgn="auto">
              <a:spcAft>
                <a:spcPts val="0"/>
              </a:spcAft>
              <a:buFont typeface="Wingdings 3" charset="2"/>
              <a:buNone/>
              <a:defRPr/>
            </a:pPr>
            <a:endParaRPr lang="es-MX" dirty="0">
              <a:solidFill>
                <a:schemeClr val="tx1">
                  <a:lumMod val="75000"/>
                  <a:lumOff val="25000"/>
                </a:schemeClr>
              </a:solidFill>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Marcador de texto 4"/>
          <p:cNvSpPr>
            <a:spLocks noGrp="1"/>
          </p:cNvSpPr>
          <p:nvPr>
            <p:ph type="body" idx="1"/>
          </p:nvPr>
        </p:nvSpPr>
        <p:spPr>
          <a:xfrm>
            <a:off x="676275" y="387350"/>
            <a:ext cx="8597900" cy="576263"/>
          </a:xfrm>
        </p:spPr>
        <p:txBody>
          <a:bodyPr/>
          <a:lstStyle/>
          <a:p>
            <a:r>
              <a:rPr lang="es-MX" smtClean="0"/>
              <a:t>Implementación</a:t>
            </a:r>
          </a:p>
        </p:txBody>
      </p:sp>
      <p:sp>
        <p:nvSpPr>
          <p:cNvPr id="35841" name="Marcador de contenido 3"/>
          <p:cNvSpPr>
            <a:spLocks noGrp="1"/>
          </p:cNvSpPr>
          <p:nvPr>
            <p:ph sz="half" idx="2"/>
          </p:nvPr>
        </p:nvSpPr>
        <p:spPr>
          <a:xfrm>
            <a:off x="676275" y="963613"/>
            <a:ext cx="8597900" cy="5078412"/>
          </a:xfrm>
        </p:spPr>
        <p:txBody>
          <a:bodyPr/>
          <a:lstStyle/>
          <a:p>
            <a:r>
              <a:rPr lang="es-MX" sz="2800" smtClean="0"/>
              <a:t>Diseño de bases de datos, si se requieren</a:t>
            </a:r>
          </a:p>
          <a:p>
            <a:r>
              <a:rPr lang="es-MX" sz="2800" smtClean="0"/>
              <a:t>Código</a:t>
            </a: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Marcador de contenido 4"/>
          <p:cNvSpPr>
            <a:spLocks noGrp="1"/>
          </p:cNvSpPr>
          <p:nvPr>
            <p:ph idx="1"/>
          </p:nvPr>
        </p:nvSpPr>
        <p:spPr>
          <a:xfrm>
            <a:off x="677863" y="1528763"/>
            <a:ext cx="8596312" cy="4513262"/>
          </a:xfrm>
        </p:spPr>
        <p:txBody>
          <a:bodyPr>
            <a:normAutofit lnSpcReduction="10000"/>
          </a:bodyPr>
          <a:lstStyle/>
          <a:p>
            <a:r>
              <a:rPr lang="es-MX" smtClean="0"/>
              <a:t>Objectory es un proceso organizado para la construcción industrial de software. Este proceso de diseño está guiado por casos de uso, una técnica que basa su centra el entendimiento de un sistema en la forma en la cual es usado.</a:t>
            </a:r>
          </a:p>
          <a:p>
            <a:r>
              <a:rPr lang="es-MX" sz="1900" b="1" u="sng" smtClean="0"/>
              <a:t>Modelo de Casos de Uso</a:t>
            </a:r>
            <a:r>
              <a:rPr lang="es-MX" smtClean="0"/>
              <a:t>: Se basa en la descripción de elementos o usuarios externos al sistema (actores) y funcionalidad del sistema (casos de uso).</a:t>
            </a:r>
          </a:p>
          <a:p>
            <a:r>
              <a:rPr lang="es-MX" sz="1900" b="1" u="sng" smtClean="0"/>
              <a:t>Modelo de objetos</a:t>
            </a:r>
            <a:r>
              <a:rPr lang="es-MX" smtClean="0"/>
              <a:t>: Representa la estructura estática de objetos. </a:t>
            </a:r>
          </a:p>
          <a:p>
            <a:r>
              <a:rPr lang="es-MX" sz="1900" b="1" u="sng" smtClean="0"/>
              <a:t>Diagrama de interacción</a:t>
            </a:r>
            <a:r>
              <a:rPr lang="es-MX" smtClean="0"/>
              <a:t>. Muestran la secuencia de eventos entre paquetes u objetos necesarios para realizar un caso de uso.</a:t>
            </a:r>
          </a:p>
          <a:p>
            <a:r>
              <a:rPr lang="es-MX" sz="1900" b="1" u="sng" smtClean="0"/>
              <a:t>Diagrama de estado</a:t>
            </a:r>
            <a:r>
              <a:rPr lang="es-MX" smtClean="0"/>
              <a:t>. Muestra los estados internos de un objeto complejo.</a:t>
            </a:r>
          </a:p>
          <a:p>
            <a:endParaRPr lang="es-MX" smtClean="0"/>
          </a:p>
        </p:txBody>
      </p:sp>
      <p:sp>
        <p:nvSpPr>
          <p:cNvPr id="36865" name="Título 1"/>
          <p:cNvSpPr>
            <a:spLocks noGrp="1"/>
          </p:cNvSpPr>
          <p:nvPr>
            <p:ph type="title"/>
          </p:nvPr>
        </p:nvSpPr>
        <p:spPr>
          <a:xfrm>
            <a:off x="677863" y="609600"/>
            <a:ext cx="8596312" cy="660400"/>
          </a:xfrm>
        </p:spPr>
        <p:txBody>
          <a:bodyPr>
            <a:normAutofit fontScale="90000"/>
          </a:bodyPr>
          <a:lstStyle/>
          <a:p>
            <a:r>
              <a:rPr lang="es-MX" smtClean="0"/>
              <a:t>Objectory, por Ivar Jacobson</a:t>
            </a: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Marcador de contenido 2"/>
          <p:cNvSpPr>
            <a:spLocks noGrp="1"/>
          </p:cNvSpPr>
          <p:nvPr>
            <p:ph idx="1"/>
          </p:nvPr>
        </p:nvSpPr>
        <p:spPr>
          <a:xfrm>
            <a:off x="677863" y="804863"/>
            <a:ext cx="8596312" cy="5237162"/>
          </a:xfrm>
        </p:spPr>
        <p:txBody>
          <a:bodyPr>
            <a:normAutofit fontScale="92500"/>
          </a:bodyPr>
          <a:lstStyle/>
          <a:p>
            <a:r>
              <a:rPr lang="es-MX" smtClean="0"/>
              <a:t>Algunos de los conceptos más importantes de esta metodología son:</a:t>
            </a:r>
          </a:p>
          <a:p>
            <a:r>
              <a:rPr lang="es-MX" b="1" u="sng" smtClean="0"/>
              <a:t>Objeto Entidad</a:t>
            </a:r>
            <a:r>
              <a:rPr lang="es-MX" smtClean="0"/>
              <a:t>. Representa información del sistema que debe sobrevivir cierto período de tiempo, por ejemplo, un caso de uso</a:t>
            </a:r>
          </a:p>
          <a:p>
            <a:r>
              <a:rPr lang="es-MX" b="1" u="sng" smtClean="0"/>
              <a:t>Objeto de Interfaz</a:t>
            </a:r>
            <a:r>
              <a:rPr lang="es-MX" u="sng" smtClean="0"/>
              <a:t>. </a:t>
            </a:r>
            <a:r>
              <a:rPr lang="es-MX" smtClean="0"/>
              <a:t>Modela información y comportamiento que es dependiente de la interfaz actual del sistema</a:t>
            </a:r>
          </a:p>
          <a:p>
            <a:r>
              <a:rPr lang="es-MX" b="1" u="sng" smtClean="0"/>
              <a:t>Objeto de Control</a:t>
            </a:r>
            <a:r>
              <a:rPr lang="es-MX" smtClean="0"/>
              <a:t>. modela funcionalidad que no corresponde a ningún objeto en particular y que se presenta en algunos casos de uso. Estos objetos generalmente operan sobre varios objetos entidad, relizan algún algoritmo y retornan algún resultado a un objeto de interfaz.</a:t>
            </a:r>
          </a:p>
          <a:p>
            <a:r>
              <a:rPr lang="es-MX" b="1" u="sng" smtClean="0"/>
              <a:t>Paquete</a:t>
            </a:r>
            <a:r>
              <a:rPr lang="es-MX" smtClean="0"/>
              <a:t>. Módulo que contiene código, traducible a un módulo en el lenguaje de implementación.</a:t>
            </a:r>
          </a:p>
          <a:p>
            <a:r>
              <a:rPr lang="es-MX" b="1" u="sng" smtClean="0"/>
              <a:t>Unidad</a:t>
            </a:r>
            <a:r>
              <a:rPr lang="es-MX" smtClean="0"/>
              <a:t>. En pruebas, desde una clase hasta un subsistema</a:t>
            </a: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Marcador de contenido 2"/>
          <p:cNvSpPr>
            <a:spLocks noGrp="1"/>
          </p:cNvSpPr>
          <p:nvPr>
            <p:ph idx="1"/>
          </p:nvPr>
        </p:nvSpPr>
        <p:spPr>
          <a:xfrm>
            <a:off x="677863" y="1228725"/>
            <a:ext cx="8596312" cy="4813300"/>
          </a:xfrm>
        </p:spPr>
        <p:txBody>
          <a:bodyPr/>
          <a:lstStyle/>
          <a:p>
            <a:r>
              <a:rPr lang="es-MX" sz="2400" b="1" smtClean="0"/>
              <a:t>Análisis de Requerimientos</a:t>
            </a:r>
          </a:p>
          <a:p>
            <a:pPr lvl="1"/>
            <a:r>
              <a:rPr lang="es-MX" sz="2000" smtClean="0"/>
              <a:t>Especificación de requerimientos con el usuario, en términos de casos de uso.</a:t>
            </a:r>
          </a:p>
          <a:p>
            <a:pPr lvl="1"/>
            <a:r>
              <a:rPr lang="es-MX" sz="2000" smtClean="0"/>
              <a:t>Discusión y validación de requerimientos.</a:t>
            </a:r>
          </a:p>
          <a:p>
            <a:pPr lvl="1"/>
            <a:r>
              <a:rPr lang="es-MX" sz="2000" smtClean="0"/>
              <a:t>Identificación detallada de cada caso de uso, describiendo la funcionalidad por defecto, las posibles variantes y los posibles errores.</a:t>
            </a:r>
          </a:p>
          <a:p>
            <a:pPr lvl="1"/>
            <a:r>
              <a:rPr lang="es-MX" sz="2000" smtClean="0"/>
              <a:t>Definición de un borrador de la interfaz al usuario del sistema, que muestre cómo se verían los distintos casos de uso</a:t>
            </a:r>
          </a:p>
          <a:p>
            <a:endParaRPr lang="es-MX" smtClean="0"/>
          </a:p>
        </p:txBody>
      </p:sp>
      <p:sp>
        <p:nvSpPr>
          <p:cNvPr id="2" name="Título 1"/>
          <p:cNvSpPr>
            <a:spLocks noGrp="1"/>
          </p:cNvSpPr>
          <p:nvPr>
            <p:ph type="title"/>
          </p:nvPr>
        </p:nvSpPr>
        <p:spPr>
          <a:xfrm>
            <a:off x="677863" y="609600"/>
            <a:ext cx="8596312" cy="619125"/>
          </a:xfrm>
        </p:spPr>
        <p:txBody>
          <a:bodyPr rtlCol="0">
            <a:normAutofit fontScale="90000"/>
          </a:bodyPr>
          <a:lstStyle/>
          <a:p>
            <a:pPr fontAlgn="auto">
              <a:spcAft>
                <a:spcPts val="0"/>
              </a:spcAft>
              <a:defRPr/>
            </a:pPr>
            <a:r>
              <a:rPr lang="es-MX" dirty="0"/>
              <a:t>Actividades</a:t>
            </a:r>
            <a:br>
              <a:rPr lang="es-MX" dirty="0"/>
            </a:br>
            <a:endParaRPr lang="es-MX" dirty="0"/>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Marcador de contenido 2"/>
          <p:cNvSpPr>
            <a:spLocks noGrp="1"/>
          </p:cNvSpPr>
          <p:nvPr>
            <p:ph idx="1"/>
          </p:nvPr>
        </p:nvSpPr>
        <p:spPr/>
        <p:txBody>
          <a:bodyPr/>
          <a:lstStyle/>
          <a:p>
            <a:r>
              <a:rPr lang="es-MX" sz="2400" smtClean="0"/>
              <a:t>Es un enfoque de la ingeniería de software que modela un sistema como un grupo de objetos que interactúan entre sí. Este enfoque representa un dominio absoluto en términos de conceptos compuestos por verbos y sustantivos, clasificados de acuerdo a su dependencia funcional</a:t>
            </a:r>
          </a:p>
        </p:txBody>
      </p:sp>
      <p:sp>
        <p:nvSpPr>
          <p:cNvPr id="20481" name="Título 1"/>
          <p:cNvSpPr>
            <a:spLocks noGrp="1"/>
          </p:cNvSpPr>
          <p:nvPr>
            <p:ph type="title"/>
          </p:nvPr>
        </p:nvSpPr>
        <p:spPr/>
        <p:txBody>
          <a:bodyPr/>
          <a:lstStyle/>
          <a:p>
            <a:r>
              <a:rPr lang="es-MX" smtClean="0"/>
              <a:t>Definición</a:t>
            </a: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Marcador de contenido 2"/>
          <p:cNvSpPr>
            <a:spLocks noGrp="1"/>
          </p:cNvSpPr>
          <p:nvPr>
            <p:ph idx="1"/>
          </p:nvPr>
        </p:nvSpPr>
        <p:spPr>
          <a:xfrm>
            <a:off x="677863" y="668338"/>
            <a:ext cx="8596312" cy="5373687"/>
          </a:xfrm>
        </p:spPr>
        <p:txBody>
          <a:bodyPr/>
          <a:lstStyle/>
          <a:p>
            <a:r>
              <a:rPr lang="es-MX" sz="2000" b="1" smtClean="0"/>
              <a:t>Modelo de análisis</a:t>
            </a:r>
          </a:p>
          <a:p>
            <a:pPr lvl="1"/>
            <a:r>
              <a:rPr lang="es-MX" sz="1800" smtClean="0"/>
              <a:t>Definir el modelo de análisis, identificando objetos entidad, de interfaz y de control; independientes del ambiente de implementación.</a:t>
            </a:r>
          </a:p>
          <a:p>
            <a:pPr lvl="1"/>
            <a:r>
              <a:rPr lang="es-MX" sz="1800" smtClean="0"/>
              <a:t>Toda la funcionalidad que es dependiente del entorno del sistema se expresa en objetos de interfaz. Cada objeto de interfaz traduce acciones de los actores en eventos dentro del sistema y traducir los eventos del sistema en algo visible por el actor.</a:t>
            </a:r>
          </a:p>
          <a:p>
            <a:pPr lvl="1"/>
            <a:r>
              <a:rPr lang="es-MX" sz="1800" smtClean="0"/>
              <a:t>Modelar la información (y comportamiento) que el usuario necesitará por largo tiempo en objetos entidad. Solo los objetos que sean justificados por casos de uso que los requieran son incluidos en el modelo.</a:t>
            </a:r>
          </a:p>
          <a:p>
            <a:pPr lvl="1"/>
            <a:r>
              <a:rPr lang="es-MX" sz="1800" smtClean="0"/>
              <a:t>Modelar objetos de control cuando el sistema sea lo suficientemente complicado para tener funcionalidad que no corresponde a ningún objeto de interfaz ni a ningún objeto entidad.</a:t>
            </a: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Marcador de contenido 2"/>
          <p:cNvSpPr>
            <a:spLocks noGrp="1"/>
          </p:cNvSpPr>
          <p:nvPr>
            <p:ph idx="1"/>
          </p:nvPr>
        </p:nvSpPr>
        <p:spPr>
          <a:xfrm>
            <a:off x="677863" y="614363"/>
            <a:ext cx="8596312" cy="5427662"/>
          </a:xfrm>
        </p:spPr>
        <p:txBody>
          <a:bodyPr/>
          <a:lstStyle/>
          <a:p>
            <a:r>
              <a:rPr lang="es-MX" sz="2000" b="1" smtClean="0"/>
              <a:t>Modelo de diseño</a:t>
            </a:r>
          </a:p>
          <a:p>
            <a:pPr lvl="1"/>
            <a:r>
              <a:rPr lang="es-MX" sz="1800" smtClean="0"/>
              <a:t>Agrupar en paquetes las clases existentes. Cada paquete debería estar relacionado a un solo actor. Las clases con una relación mutua fuerte deben estar en el mismo paquete. Otro criterio para dividir es minimizar la comunicación entre paquetes.</a:t>
            </a:r>
          </a:p>
          <a:p>
            <a:pPr lvl="1"/>
            <a:r>
              <a:rPr lang="es-MX" sz="1800" smtClean="0"/>
              <a:t>Refinar las clases de análisis para incluir detalles de implementación.</a:t>
            </a:r>
          </a:p>
          <a:p>
            <a:pPr lvl="1"/>
            <a:r>
              <a:rPr lang="es-MX" sz="1800" smtClean="0"/>
              <a:t>Desarrollar el código de los métodos de los objetos.</a:t>
            </a:r>
          </a:p>
          <a:p>
            <a:pPr lvl="1"/>
            <a:r>
              <a:rPr lang="es-MX" sz="1800" smtClean="0"/>
              <a:t>Realizar diagramas de interacción que muestran como interactúan los distintos paquetes en el desarrollo de un caso de uso.</a:t>
            </a:r>
          </a:p>
          <a:p>
            <a:pPr lvl="1"/>
            <a:r>
              <a:rPr lang="es-MX" sz="1800" smtClean="0"/>
              <a:t>Desarrollar diagramas de estado para los objetos complejos</a:t>
            </a:r>
          </a:p>
          <a:p>
            <a:endParaRPr lang="es-MX" smtClean="0"/>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Marcador de contenido 2"/>
          <p:cNvSpPr>
            <a:spLocks noGrp="1"/>
          </p:cNvSpPr>
          <p:nvPr>
            <p:ph idx="1"/>
          </p:nvPr>
        </p:nvSpPr>
        <p:spPr>
          <a:xfrm>
            <a:off x="677863" y="641350"/>
            <a:ext cx="8596312" cy="5400675"/>
          </a:xfrm>
        </p:spPr>
        <p:txBody>
          <a:bodyPr/>
          <a:lstStyle/>
          <a:p>
            <a:r>
              <a:rPr lang="es-MX" sz="2000" b="1" smtClean="0"/>
              <a:t>Implementación</a:t>
            </a:r>
          </a:p>
          <a:p>
            <a:pPr lvl="1"/>
            <a:r>
              <a:rPr lang="es-MX" sz="1800" smtClean="0"/>
              <a:t>Implementar las clases de diseño definidas. Una clase de diseño puede corresponder a una o más clases en implementación, dependiendo de su complejidad, de su dependencia del ambiente de desarrollo, etc. Las clases en implementación deben tener las siguientes características:</a:t>
            </a:r>
          </a:p>
          <a:p>
            <a:pPr lvl="1"/>
            <a:r>
              <a:rPr lang="es-MX" sz="1800" smtClean="0"/>
              <a:t>Robustas y altamente reusables</a:t>
            </a:r>
          </a:p>
          <a:p>
            <a:pPr lvl="1"/>
            <a:r>
              <a:rPr lang="es-MX" sz="1800" smtClean="0"/>
              <a:t>No deben ofrecer funcionalidad similar a menos que estén relacionadas por herencia</a:t>
            </a:r>
          </a:p>
          <a:p>
            <a:pPr lvl="1"/>
            <a:r>
              <a:rPr lang="es-MX" sz="1800" smtClean="0"/>
              <a:t>Altamente cohesivas. Funcionalidad interna altamente relacionada</a:t>
            </a:r>
          </a:p>
          <a:p>
            <a:endParaRPr lang="es-MX" smtClean="0"/>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Marcador de contenido 2"/>
          <p:cNvSpPr>
            <a:spLocks noGrp="1"/>
          </p:cNvSpPr>
          <p:nvPr>
            <p:ph idx="1"/>
          </p:nvPr>
        </p:nvSpPr>
        <p:spPr>
          <a:xfrm>
            <a:off x="677863" y="955675"/>
            <a:ext cx="8596312" cy="5086350"/>
          </a:xfrm>
        </p:spPr>
        <p:txBody>
          <a:bodyPr/>
          <a:lstStyle/>
          <a:p>
            <a:r>
              <a:rPr lang="es-MX" sz="2800" b="1" smtClean="0"/>
              <a:t>Pruebas</a:t>
            </a:r>
          </a:p>
          <a:p>
            <a:pPr lvl="1"/>
            <a:r>
              <a:rPr lang="es-MX" sz="2400" smtClean="0"/>
              <a:t>Defina las unidades a probar y las pruebas que cubran la mayor cantidad de código. Use los casos de uso como guía de prueba.</a:t>
            </a:r>
          </a:p>
          <a:p>
            <a:pPr lvl="1"/>
            <a:r>
              <a:rPr lang="es-MX" sz="2400" smtClean="0"/>
              <a:t>Defina las pruebas para cada clase</a:t>
            </a:r>
          </a:p>
          <a:p>
            <a:endParaRPr lang="es-MX" smtClean="0"/>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Marcador de contenido 2"/>
          <p:cNvSpPr>
            <a:spLocks noGrp="1"/>
          </p:cNvSpPr>
          <p:nvPr>
            <p:ph idx="1"/>
          </p:nvPr>
        </p:nvSpPr>
        <p:spPr>
          <a:xfrm>
            <a:off x="677863" y="558800"/>
            <a:ext cx="8596312" cy="5483225"/>
          </a:xfrm>
        </p:spPr>
        <p:txBody>
          <a:bodyPr>
            <a:normAutofit fontScale="92500" lnSpcReduction="20000"/>
          </a:bodyPr>
          <a:lstStyle/>
          <a:p>
            <a:r>
              <a:rPr lang="es-MX" smtClean="0"/>
              <a:t>Después de que la Rational Software Corporation contratara a James Rumbaugh de General Electric en 1994, la compañía se convirtió en la fuente de los dos esquemas de modelado orientado a objetos más populares de la época: el OMT (Object-modeling technique) de Rumbaugh, que era mejor para análisis orientado a objetos, y el Método Booch de Grady Booch, que era mejor para el diseño orientado a objetos. Poco después se les unió Ivar Jacobson, el creador del método de ingeniería de software orientado a objetos. Jacobson se unió a Rational en 1995 después de que su compañía, Objectory AB, fuera comprada por Rational. Los tres metodologistas eran conocidos como los Tres Amigos, porque se sabía de sus constantes discusiones sobre las prácticas metodológicas.</a:t>
            </a:r>
          </a:p>
          <a:p>
            <a:endParaRPr lang="es-MX" smtClean="0"/>
          </a:p>
          <a:p>
            <a:r>
              <a:rPr lang="es-MX" smtClean="0"/>
              <a:t>En 1996 Rational concluyó que la abundancia de lenguajes de modelado estaba alentando la adopción de la tecnología de objetos, y para orientarse hacia un método unificado, encargaron a los Tres Amigos que desarrollaran un Lenguaje Unificado de Modelado abierto</a:t>
            </a: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Marcador de contenido 2"/>
          <p:cNvSpPr>
            <a:spLocks noGrp="1"/>
          </p:cNvSpPr>
          <p:nvPr>
            <p:ph idx="1"/>
          </p:nvPr>
        </p:nvSpPr>
        <p:spPr>
          <a:xfrm>
            <a:off x="677863" y="1201738"/>
            <a:ext cx="8596312" cy="4840287"/>
          </a:xfrm>
        </p:spPr>
        <p:txBody>
          <a:bodyPr/>
          <a:lstStyle/>
          <a:p>
            <a:r>
              <a:rPr lang="es-MX" smtClean="0"/>
              <a:t>Lenguaje Unificado de Modelado (UML, por sus siglas en inglés, Unified Modeling Language) es el lenguaje de modelado de sistemas de software más conocido y utilizado en la actualidad.</a:t>
            </a:r>
          </a:p>
          <a:p>
            <a:endParaRPr lang="es-MX" smtClean="0"/>
          </a:p>
          <a:p>
            <a:r>
              <a:rPr lang="es-MX" smtClean="0"/>
              <a:t>Es un lenguaje gráfico para visualizar, especificar, construir y documentar un sistema. UML ofrece un estándar para describir un "plano" del sistema (modelo), incluyendo aspectos conceptuales tales como procesos de negocio, funciones del sistema, y aspectos concretos como expresiones de lenguajes de programación, esquemas de bases de datos y compuestos reciclados.</a:t>
            </a:r>
          </a:p>
        </p:txBody>
      </p:sp>
      <p:sp>
        <p:nvSpPr>
          <p:cNvPr id="2" name="Título 1"/>
          <p:cNvSpPr>
            <a:spLocks noGrp="1"/>
          </p:cNvSpPr>
          <p:nvPr>
            <p:ph type="title"/>
          </p:nvPr>
        </p:nvSpPr>
        <p:spPr>
          <a:xfrm>
            <a:off x="677863" y="609600"/>
            <a:ext cx="8596312" cy="592138"/>
          </a:xfrm>
        </p:spPr>
        <p:txBody>
          <a:bodyPr rtlCol="0">
            <a:normAutofit fontScale="90000"/>
          </a:bodyPr>
          <a:lstStyle/>
          <a:p>
            <a:pPr fontAlgn="auto">
              <a:spcAft>
                <a:spcPts val="0"/>
              </a:spcAft>
              <a:defRPr/>
            </a:pPr>
            <a:r>
              <a:rPr lang="es-MX" dirty="0" err="1" smtClean="0"/>
              <a:t>UML</a:t>
            </a:r>
            <a:endParaRPr lang="es-MX" dirty="0"/>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863" y="609600"/>
            <a:ext cx="8596312" cy="728663"/>
          </a:xfrm>
        </p:spPr>
        <p:txBody>
          <a:bodyPr rtlCol="0">
            <a:normAutofit fontScale="90000"/>
          </a:bodyPr>
          <a:lstStyle/>
          <a:p>
            <a:pPr fontAlgn="auto">
              <a:spcAft>
                <a:spcPts val="0"/>
              </a:spcAft>
              <a:defRPr/>
            </a:pPr>
            <a:r>
              <a:rPr lang="es-MX" dirty="0"/>
              <a:t>Tipos de Diagramas de </a:t>
            </a:r>
            <a:r>
              <a:rPr lang="es-MX" dirty="0" err="1" smtClean="0"/>
              <a:t>UML</a:t>
            </a:r>
            <a:r>
              <a:rPr lang="es-MX" dirty="0"/>
              <a:t/>
            </a:r>
            <a:br>
              <a:rPr lang="es-MX" dirty="0"/>
            </a:br>
            <a:endParaRPr lang="es-MX" dirty="0"/>
          </a:p>
        </p:txBody>
      </p:sp>
      <p:sp>
        <p:nvSpPr>
          <p:cNvPr id="46082" name="Marcador de contenido 2"/>
          <p:cNvSpPr>
            <a:spLocks noGrp="1"/>
          </p:cNvSpPr>
          <p:nvPr>
            <p:ph sz="quarter" idx="13"/>
          </p:nvPr>
        </p:nvSpPr>
        <p:spPr>
          <a:xfrm>
            <a:off x="677863" y="1338263"/>
            <a:ext cx="4183062" cy="4703762"/>
          </a:xfrm>
        </p:spPr>
        <p:txBody>
          <a:bodyPr/>
          <a:lstStyle/>
          <a:p>
            <a:r>
              <a:rPr lang="es-MX" b="1" smtClean="0"/>
              <a:t>Estructura</a:t>
            </a:r>
            <a:endParaRPr lang="es-MX" smtClean="0">
              <a:solidFill>
                <a:schemeClr val="tx1"/>
              </a:solidFill>
            </a:endParaRPr>
          </a:p>
          <a:p>
            <a:pPr lvl="1"/>
            <a:r>
              <a:rPr lang="es-MX" smtClean="0">
                <a:solidFill>
                  <a:schemeClr val="tx1"/>
                </a:solidFill>
              </a:rPr>
              <a:t>Diagrama de clases</a:t>
            </a:r>
          </a:p>
          <a:p>
            <a:pPr lvl="1"/>
            <a:r>
              <a:rPr lang="es-MX" smtClean="0">
                <a:solidFill>
                  <a:schemeClr val="tx1"/>
                </a:solidFill>
              </a:rPr>
              <a:t>Diagrama de objetos</a:t>
            </a:r>
          </a:p>
          <a:p>
            <a:pPr lvl="1"/>
            <a:r>
              <a:rPr lang="es-MX" smtClean="0">
                <a:solidFill>
                  <a:schemeClr val="tx1"/>
                </a:solidFill>
              </a:rPr>
              <a:t>Diagrama de componentes</a:t>
            </a:r>
          </a:p>
          <a:p>
            <a:pPr lvl="1"/>
            <a:r>
              <a:rPr lang="es-MX" smtClean="0">
                <a:solidFill>
                  <a:schemeClr val="tx1"/>
                </a:solidFill>
              </a:rPr>
              <a:t>Diagrama de estructura compuesta</a:t>
            </a:r>
          </a:p>
          <a:p>
            <a:pPr lvl="1"/>
            <a:r>
              <a:rPr lang="es-MX" smtClean="0">
                <a:solidFill>
                  <a:schemeClr val="tx1"/>
                </a:solidFill>
              </a:rPr>
              <a:t>Diagrama de paquetes</a:t>
            </a:r>
          </a:p>
          <a:p>
            <a:pPr lvl="1"/>
            <a:r>
              <a:rPr lang="es-MX" smtClean="0">
                <a:solidFill>
                  <a:schemeClr val="tx1"/>
                </a:solidFill>
              </a:rPr>
              <a:t>Diagrama de despliegue</a:t>
            </a:r>
          </a:p>
          <a:p>
            <a:pPr lvl="1"/>
            <a:endParaRPr lang="es-MX" smtClean="0">
              <a:solidFill>
                <a:schemeClr val="tx1"/>
              </a:solidFill>
            </a:endParaRPr>
          </a:p>
        </p:txBody>
      </p:sp>
      <p:sp>
        <p:nvSpPr>
          <p:cNvPr id="46083" name="Marcador de contenido 3"/>
          <p:cNvSpPr>
            <a:spLocks noGrp="1"/>
          </p:cNvSpPr>
          <p:nvPr>
            <p:ph sz="quarter" idx="14"/>
          </p:nvPr>
        </p:nvSpPr>
        <p:spPr>
          <a:xfrm>
            <a:off x="5089525" y="1338263"/>
            <a:ext cx="4184650" cy="4703762"/>
          </a:xfrm>
        </p:spPr>
        <p:txBody>
          <a:bodyPr>
            <a:normAutofit lnSpcReduction="10000"/>
          </a:bodyPr>
          <a:lstStyle/>
          <a:p>
            <a:r>
              <a:rPr lang="es-MX" b="1" smtClean="0"/>
              <a:t>Comportamiento</a:t>
            </a:r>
          </a:p>
          <a:p>
            <a:pPr lvl="1"/>
            <a:r>
              <a:rPr lang="es-MX" smtClean="0"/>
              <a:t>Diagrama de casos de uso</a:t>
            </a:r>
          </a:p>
          <a:p>
            <a:pPr lvl="1"/>
            <a:r>
              <a:rPr lang="es-MX" smtClean="0"/>
              <a:t>Diagrama de actividades</a:t>
            </a:r>
          </a:p>
          <a:p>
            <a:pPr lvl="1"/>
            <a:r>
              <a:rPr lang="es-MX" smtClean="0"/>
              <a:t>Diagrama de estado</a:t>
            </a:r>
          </a:p>
          <a:p>
            <a:r>
              <a:rPr lang="es-MX" b="1" smtClean="0"/>
              <a:t>Interacción</a:t>
            </a:r>
          </a:p>
          <a:p>
            <a:pPr lvl="1"/>
            <a:r>
              <a:rPr lang="es-MX" smtClean="0"/>
              <a:t>Diagrama de secuencia</a:t>
            </a:r>
          </a:p>
          <a:p>
            <a:pPr lvl="1"/>
            <a:r>
              <a:rPr lang="es-MX" smtClean="0"/>
              <a:t>Diagrama de colaboración UML 1.X / Diagrama de comunicación UML 2.0</a:t>
            </a:r>
          </a:p>
          <a:p>
            <a:pPr lvl="1"/>
            <a:r>
              <a:rPr lang="es-MX" smtClean="0"/>
              <a:t>Diagrama de tiempo</a:t>
            </a:r>
          </a:p>
          <a:p>
            <a:pPr lvl="1"/>
            <a:r>
              <a:rPr lang="es-MX" smtClean="0"/>
              <a:t>Diagrama de interacción</a:t>
            </a:r>
          </a:p>
          <a:p>
            <a:endParaRPr lang="es-MX" smtClean="0"/>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descr="C:\Users\Carlos\Desktop\ComponentDiagram1.jp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970791" y="1270000"/>
            <a:ext cx="5372100" cy="3467100"/>
          </a:xfrm>
          <a:prstGeom prst="rect">
            <a:avLst/>
          </a:prstGeom>
          <a:noFill/>
          <a:ln>
            <a:noFill/>
          </a:ln>
        </p:spPr>
      </p:pic>
      <p:sp>
        <p:nvSpPr>
          <p:cNvPr id="2" name="Título 1"/>
          <p:cNvSpPr>
            <a:spLocks noGrp="1"/>
          </p:cNvSpPr>
          <p:nvPr>
            <p:ph type="title"/>
          </p:nvPr>
        </p:nvSpPr>
        <p:spPr/>
        <p:txBody>
          <a:bodyPr/>
          <a:lstStyle/>
          <a:p>
            <a:r>
              <a:rPr lang="es-MX" dirty="0"/>
              <a:t>Diagrama de componentes</a:t>
            </a:r>
          </a:p>
        </p:txBody>
      </p:sp>
      <p:sp>
        <p:nvSpPr>
          <p:cNvPr id="3" name="Rectángulo 2"/>
          <p:cNvSpPr/>
          <p:nvPr/>
        </p:nvSpPr>
        <p:spPr>
          <a:xfrm>
            <a:off x="1460739" y="4873773"/>
            <a:ext cx="6096000" cy="1200329"/>
          </a:xfrm>
          <a:prstGeom prst="rect">
            <a:avLst/>
          </a:prstGeom>
        </p:spPr>
        <p:txBody>
          <a:bodyPr>
            <a:spAutoFit/>
          </a:bodyPr>
          <a:lstStyle/>
          <a:p>
            <a:r>
              <a:rPr lang="es-MX" dirty="0"/>
              <a:t>• Visualiza un conjunto de componentes y sus relaciones.</a:t>
            </a:r>
          </a:p>
          <a:p>
            <a:r>
              <a:rPr lang="es-MX" dirty="0"/>
              <a:t>• Modelado de Aspectos Físicos del </a:t>
            </a:r>
            <a:r>
              <a:rPr lang="es-MX" dirty="0" smtClean="0"/>
              <a:t>Sistema</a:t>
            </a:r>
          </a:p>
          <a:p>
            <a:r>
              <a:rPr lang="es-MX" dirty="0"/>
              <a:t>Gráficamente es un conjunto de Vértices y Arcos</a:t>
            </a:r>
          </a:p>
          <a:p>
            <a:endParaRPr lang="es-MX" dirty="0"/>
          </a:p>
        </p:txBody>
      </p:sp>
    </p:spTree>
    <p:extLst>
      <p:ext uri="{BB962C8B-B14F-4D97-AF65-F5344CB8AC3E}">
        <p14:creationId xmlns:p14="http://schemas.microsoft.com/office/powerpoint/2010/main" val="282189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334" y="405443"/>
            <a:ext cx="8596668" cy="5635920"/>
          </a:xfrm>
        </p:spPr>
        <p:txBody>
          <a:bodyPr>
            <a:normAutofit lnSpcReduction="10000"/>
          </a:bodyPr>
          <a:lstStyle/>
          <a:p>
            <a:pPr marL="0" indent="0">
              <a:buNone/>
            </a:pPr>
            <a:r>
              <a:rPr lang="es-MX" dirty="0" smtClean="0"/>
              <a:t>Un componente es una entidad reemplazable que involucra </a:t>
            </a:r>
            <a:r>
              <a:rPr lang="es-MX" dirty="0"/>
              <a:t>el modelado de cosas físicas </a:t>
            </a:r>
            <a:r>
              <a:rPr lang="es-MX" dirty="0" smtClean="0"/>
              <a:t>que residen </a:t>
            </a:r>
            <a:r>
              <a:rPr lang="es-MX" dirty="0"/>
              <a:t>en un </a:t>
            </a:r>
            <a:r>
              <a:rPr lang="es-MX" dirty="0" smtClean="0"/>
              <a:t>NODO</a:t>
            </a:r>
          </a:p>
          <a:p>
            <a:pPr marL="0" indent="0">
              <a:buNone/>
            </a:pPr>
            <a:r>
              <a:rPr lang="es-MX" dirty="0" smtClean="0"/>
              <a:t>Pueden ser:</a:t>
            </a:r>
          </a:p>
          <a:p>
            <a:pPr marL="0" indent="0">
              <a:buNone/>
            </a:pPr>
            <a:r>
              <a:rPr lang="es-MX" dirty="0" smtClean="0"/>
              <a:t>De implantación:</a:t>
            </a:r>
            <a:endParaRPr lang="es-MX" dirty="0"/>
          </a:p>
          <a:p>
            <a:r>
              <a:rPr lang="es-MX" dirty="0" smtClean="0"/>
              <a:t>Ejecutables</a:t>
            </a:r>
            <a:endParaRPr lang="es-MX" dirty="0"/>
          </a:p>
          <a:p>
            <a:r>
              <a:rPr lang="es-MX" dirty="0" smtClean="0"/>
              <a:t>Bibliotecas</a:t>
            </a:r>
            <a:endParaRPr lang="es-MX" dirty="0"/>
          </a:p>
          <a:p>
            <a:r>
              <a:rPr lang="es-MX" dirty="0" smtClean="0"/>
              <a:t>Tablas</a:t>
            </a:r>
            <a:endParaRPr lang="es-MX" dirty="0"/>
          </a:p>
          <a:p>
            <a:r>
              <a:rPr lang="es-MX" dirty="0" smtClean="0"/>
              <a:t>Páginas web dinámicas</a:t>
            </a:r>
          </a:p>
          <a:p>
            <a:pPr marL="0" indent="0">
              <a:buNone/>
            </a:pPr>
            <a:r>
              <a:rPr lang="es-MX" dirty="0"/>
              <a:t>Productos de trabajo:</a:t>
            </a:r>
          </a:p>
          <a:p>
            <a:r>
              <a:rPr lang="es-MX" dirty="0" smtClean="0"/>
              <a:t>Fuentes</a:t>
            </a:r>
          </a:p>
          <a:p>
            <a:r>
              <a:rPr lang="es-MX" dirty="0" smtClean="0"/>
              <a:t>Archivos de datos</a:t>
            </a:r>
          </a:p>
          <a:p>
            <a:pPr marL="0" indent="0">
              <a:buNone/>
            </a:pPr>
            <a:r>
              <a:rPr lang="es-MX" dirty="0" smtClean="0"/>
              <a:t>De ejecución</a:t>
            </a:r>
          </a:p>
          <a:p>
            <a:r>
              <a:rPr lang="es-MX" dirty="0" smtClean="0"/>
              <a:t>Objetos instanciados</a:t>
            </a:r>
          </a:p>
          <a:p>
            <a:pPr marL="0" indent="0">
              <a:buNone/>
            </a:pPr>
            <a:endParaRPr lang="es-MX" dirty="0" smtClean="0"/>
          </a:p>
          <a:p>
            <a:pPr marL="0" indent="0">
              <a:buNone/>
            </a:pPr>
            <a:endParaRPr lang="es-MX" dirty="0" smtClean="0"/>
          </a:p>
        </p:txBody>
      </p:sp>
    </p:spTree>
    <p:extLst>
      <p:ext uri="{BB962C8B-B14F-4D97-AF65-F5344CB8AC3E}">
        <p14:creationId xmlns:p14="http://schemas.microsoft.com/office/powerpoint/2010/main" val="3285462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3"/>
          <a:stretch>
            <a:fillRect/>
          </a:stretch>
        </p:blipFill>
        <p:spPr>
          <a:xfrm>
            <a:off x="687454" y="1172744"/>
            <a:ext cx="8559878" cy="5360987"/>
          </a:xfrm>
          <a:prstGeom prst="rect">
            <a:avLst/>
          </a:prstGeom>
        </p:spPr>
      </p:pic>
      <p:sp>
        <p:nvSpPr>
          <p:cNvPr id="6" name="Rectángulo 5"/>
          <p:cNvSpPr/>
          <p:nvPr/>
        </p:nvSpPr>
        <p:spPr>
          <a:xfrm>
            <a:off x="1145869" y="587399"/>
            <a:ext cx="6035627" cy="369332"/>
          </a:xfrm>
          <a:prstGeom prst="rect">
            <a:avLst/>
          </a:prstGeom>
        </p:spPr>
        <p:txBody>
          <a:bodyPr wrap="none">
            <a:spAutoFit/>
          </a:bodyPr>
          <a:lstStyle/>
          <a:p>
            <a:r>
              <a:rPr lang="es-MX" dirty="0"/>
              <a:t>Modelado de ejecutable, librerías, tablas y documentos.</a:t>
            </a:r>
          </a:p>
        </p:txBody>
      </p:sp>
    </p:spTree>
    <p:extLst>
      <p:ext uri="{BB962C8B-B14F-4D97-AF65-F5344CB8AC3E}">
        <p14:creationId xmlns:p14="http://schemas.microsoft.com/office/powerpoint/2010/main" val="374678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rtlCol="0">
            <a:normAutofit fontScale="62500" lnSpcReduction="20000"/>
          </a:bodyPr>
          <a:lstStyle/>
          <a:p>
            <a:pPr fontAlgn="auto">
              <a:spcAft>
                <a:spcPts val="0"/>
              </a:spcAft>
              <a:buFont typeface="Wingdings 3" charset="2"/>
              <a:buChar char=""/>
              <a:defRPr/>
            </a:pPr>
            <a:r>
              <a:rPr lang="es-MX" dirty="0">
                <a:solidFill>
                  <a:schemeClr val="tx1">
                    <a:lumMod val="75000"/>
                    <a:lumOff val="25000"/>
                  </a:schemeClr>
                </a:solidFill>
              </a:rPr>
              <a:t>Es un lenguaje de modelado de objetos y una metodología ampliamente usada en el diseño de software orientado a objetos. Fue desarrollada por Grady </a:t>
            </a:r>
            <a:r>
              <a:rPr lang="es-MX" dirty="0" err="1">
                <a:solidFill>
                  <a:schemeClr val="tx1">
                    <a:lumMod val="75000"/>
                    <a:lumOff val="25000"/>
                  </a:schemeClr>
                </a:solidFill>
              </a:rPr>
              <a:t>Booch</a:t>
            </a:r>
            <a:r>
              <a:rPr lang="es-MX" dirty="0">
                <a:solidFill>
                  <a:schemeClr val="tx1">
                    <a:lumMod val="75000"/>
                    <a:lumOff val="25000"/>
                  </a:schemeClr>
                </a:solidFill>
              </a:rPr>
              <a:t> mientras trabajaba para </a:t>
            </a:r>
            <a:r>
              <a:rPr lang="es-MX" dirty="0" err="1">
                <a:solidFill>
                  <a:schemeClr val="tx1">
                    <a:lumMod val="75000"/>
                    <a:lumOff val="25000"/>
                  </a:schemeClr>
                </a:solidFill>
              </a:rPr>
              <a:t>Rational</a:t>
            </a:r>
            <a:r>
              <a:rPr lang="es-MX" dirty="0">
                <a:solidFill>
                  <a:schemeClr val="tx1">
                    <a:lumMod val="75000"/>
                    <a:lumOff val="25000"/>
                  </a:schemeClr>
                </a:solidFill>
              </a:rPr>
              <a:t> Software (hoy parte de IBM</a:t>
            </a:r>
            <a:r>
              <a:rPr lang="es-MX" dirty="0" smtClean="0">
                <a:solidFill>
                  <a:schemeClr val="tx1">
                    <a:lumMod val="75000"/>
                    <a:lumOff val="25000"/>
                  </a:schemeClr>
                </a:solidFill>
              </a:rPr>
              <a:t>).</a:t>
            </a:r>
          </a:p>
          <a:p>
            <a:pPr fontAlgn="auto">
              <a:spcAft>
                <a:spcPts val="0"/>
              </a:spcAft>
              <a:buFont typeface="Wingdings 3" charset="2"/>
              <a:buChar char=""/>
              <a:defRPr/>
            </a:pPr>
            <a:r>
              <a:rPr lang="es-MX" dirty="0">
                <a:solidFill>
                  <a:schemeClr val="tx1">
                    <a:lumMod val="75000"/>
                    <a:lumOff val="25000"/>
                  </a:schemeClr>
                </a:solidFill>
              </a:rPr>
              <a:t>Define seis tipos de diagramas:</a:t>
            </a:r>
            <a:br>
              <a:rPr lang="es-MX" dirty="0">
                <a:solidFill>
                  <a:schemeClr val="tx1">
                    <a:lumMod val="75000"/>
                    <a:lumOff val="25000"/>
                  </a:schemeClr>
                </a:solidFill>
              </a:rPr>
            </a:br>
            <a:r>
              <a:rPr lang="es-MX" dirty="0">
                <a:solidFill>
                  <a:schemeClr val="tx1">
                    <a:lumMod val="75000"/>
                    <a:lumOff val="25000"/>
                  </a:schemeClr>
                </a:solidFill>
              </a:rPr>
              <a:t/>
            </a:r>
            <a:br>
              <a:rPr lang="es-MX" dirty="0">
                <a:solidFill>
                  <a:schemeClr val="tx1">
                    <a:lumMod val="75000"/>
                    <a:lumOff val="25000"/>
                  </a:schemeClr>
                </a:solidFill>
              </a:rPr>
            </a:br>
            <a:r>
              <a:rPr lang="es-MX" b="1" dirty="0">
                <a:solidFill>
                  <a:schemeClr val="tx1">
                    <a:lumMod val="75000"/>
                    <a:lumOff val="25000"/>
                  </a:schemeClr>
                </a:solidFill>
              </a:rPr>
              <a:t>•Diagrama de </a:t>
            </a:r>
            <a:r>
              <a:rPr lang="es-MX" b="1" dirty="0" smtClean="0">
                <a:solidFill>
                  <a:schemeClr val="tx1">
                    <a:lumMod val="75000"/>
                    <a:lumOff val="25000"/>
                  </a:schemeClr>
                </a:solidFill>
              </a:rPr>
              <a:t>clase</a:t>
            </a:r>
            <a:r>
              <a:rPr lang="es-MX" dirty="0" smtClean="0">
                <a:solidFill>
                  <a:schemeClr val="tx1">
                    <a:lumMod val="75000"/>
                    <a:lumOff val="25000"/>
                  </a:schemeClr>
                </a:solidFill>
              </a:rPr>
              <a:t/>
            </a:r>
            <a:br>
              <a:rPr lang="es-MX" dirty="0" smtClean="0">
                <a:solidFill>
                  <a:schemeClr val="tx1">
                    <a:lumMod val="75000"/>
                    <a:lumOff val="25000"/>
                  </a:schemeClr>
                </a:solidFill>
              </a:rPr>
            </a:br>
            <a:r>
              <a:rPr lang="es-MX" dirty="0">
                <a:solidFill>
                  <a:schemeClr val="tx1">
                    <a:lumMod val="75000"/>
                    <a:lumOff val="25000"/>
                  </a:schemeClr>
                </a:solidFill>
              </a:rPr>
              <a:t/>
            </a:r>
            <a:br>
              <a:rPr lang="es-MX" dirty="0">
                <a:solidFill>
                  <a:schemeClr val="tx1">
                    <a:lumMod val="75000"/>
                    <a:lumOff val="25000"/>
                  </a:schemeClr>
                </a:solidFill>
              </a:rPr>
            </a:br>
            <a:r>
              <a:rPr lang="es-MX" b="1" dirty="0">
                <a:solidFill>
                  <a:schemeClr val="tx1">
                    <a:lumMod val="75000"/>
                    <a:lumOff val="25000"/>
                  </a:schemeClr>
                </a:solidFill>
              </a:rPr>
              <a:t>•Diagrama de </a:t>
            </a:r>
            <a:r>
              <a:rPr lang="es-MX" b="1" dirty="0" smtClean="0">
                <a:solidFill>
                  <a:schemeClr val="tx1">
                    <a:lumMod val="75000"/>
                    <a:lumOff val="25000"/>
                  </a:schemeClr>
                </a:solidFill>
              </a:rPr>
              <a:t>objetos</a:t>
            </a:r>
            <a:r>
              <a:rPr lang="es-MX" dirty="0">
                <a:solidFill>
                  <a:schemeClr val="tx1">
                    <a:lumMod val="75000"/>
                    <a:lumOff val="25000"/>
                  </a:schemeClr>
                </a:solidFill>
              </a:rPr>
              <a:t/>
            </a:r>
            <a:br>
              <a:rPr lang="es-MX" dirty="0">
                <a:solidFill>
                  <a:schemeClr val="tx1">
                    <a:lumMod val="75000"/>
                    <a:lumOff val="25000"/>
                  </a:schemeClr>
                </a:solidFill>
              </a:rPr>
            </a:br>
            <a:r>
              <a:rPr lang="es-MX" dirty="0">
                <a:solidFill>
                  <a:schemeClr val="tx1">
                    <a:lumMod val="75000"/>
                    <a:lumOff val="25000"/>
                  </a:schemeClr>
                </a:solidFill>
              </a:rPr>
              <a:t/>
            </a:r>
            <a:br>
              <a:rPr lang="es-MX" dirty="0">
                <a:solidFill>
                  <a:schemeClr val="tx1">
                    <a:lumMod val="75000"/>
                    <a:lumOff val="25000"/>
                  </a:schemeClr>
                </a:solidFill>
              </a:rPr>
            </a:br>
            <a:r>
              <a:rPr lang="es-MX" b="1" dirty="0" smtClean="0">
                <a:solidFill>
                  <a:schemeClr val="tx1">
                    <a:lumMod val="75000"/>
                    <a:lumOff val="25000"/>
                  </a:schemeClr>
                </a:solidFill>
              </a:rPr>
              <a:t>•Diagramas de Módulos</a:t>
            </a:r>
            <a:r>
              <a:rPr lang="es-MX" dirty="0">
                <a:solidFill>
                  <a:schemeClr val="tx1">
                    <a:lumMod val="75000"/>
                    <a:lumOff val="25000"/>
                  </a:schemeClr>
                </a:solidFill>
              </a:rPr>
              <a:t/>
            </a:r>
            <a:br>
              <a:rPr lang="es-MX" dirty="0">
                <a:solidFill>
                  <a:schemeClr val="tx1">
                    <a:lumMod val="75000"/>
                    <a:lumOff val="25000"/>
                  </a:schemeClr>
                </a:solidFill>
              </a:rPr>
            </a:br>
            <a:r>
              <a:rPr lang="es-MX" dirty="0">
                <a:solidFill>
                  <a:schemeClr val="tx1">
                    <a:lumMod val="75000"/>
                    <a:lumOff val="25000"/>
                  </a:schemeClr>
                </a:solidFill>
              </a:rPr>
              <a:t/>
            </a:r>
            <a:br>
              <a:rPr lang="es-MX" dirty="0">
                <a:solidFill>
                  <a:schemeClr val="tx1">
                    <a:lumMod val="75000"/>
                    <a:lumOff val="25000"/>
                  </a:schemeClr>
                </a:solidFill>
              </a:rPr>
            </a:br>
            <a:r>
              <a:rPr lang="es-MX" dirty="0">
                <a:solidFill>
                  <a:schemeClr val="tx1">
                    <a:lumMod val="75000"/>
                    <a:lumOff val="25000"/>
                  </a:schemeClr>
                </a:solidFill>
              </a:rPr>
              <a:t>•</a:t>
            </a:r>
            <a:r>
              <a:rPr lang="es-MX" b="1" dirty="0">
                <a:solidFill>
                  <a:schemeClr val="tx1">
                    <a:lumMod val="75000"/>
                    <a:lumOff val="25000"/>
                  </a:schemeClr>
                </a:solidFill>
              </a:rPr>
              <a:t>Diagramas de Transición de </a:t>
            </a:r>
            <a:r>
              <a:rPr lang="es-MX" b="1" dirty="0" smtClean="0">
                <a:solidFill>
                  <a:schemeClr val="tx1">
                    <a:lumMod val="75000"/>
                    <a:lumOff val="25000"/>
                  </a:schemeClr>
                </a:solidFill>
              </a:rPr>
              <a:t>Estados</a:t>
            </a:r>
            <a:r>
              <a:rPr lang="es-MX" dirty="0">
                <a:solidFill>
                  <a:schemeClr val="tx1">
                    <a:lumMod val="75000"/>
                    <a:lumOff val="25000"/>
                  </a:schemeClr>
                </a:solidFill>
              </a:rPr>
              <a:t/>
            </a:r>
            <a:br>
              <a:rPr lang="es-MX" dirty="0">
                <a:solidFill>
                  <a:schemeClr val="tx1">
                    <a:lumMod val="75000"/>
                    <a:lumOff val="25000"/>
                  </a:schemeClr>
                </a:solidFill>
              </a:rPr>
            </a:br>
            <a:r>
              <a:rPr lang="es-MX" dirty="0" smtClean="0">
                <a:solidFill>
                  <a:schemeClr val="tx1">
                    <a:lumMod val="75000"/>
                    <a:lumOff val="25000"/>
                  </a:schemeClr>
                </a:solidFill>
              </a:rPr>
              <a:t/>
            </a:r>
            <a:br>
              <a:rPr lang="es-MX" dirty="0" smtClean="0">
                <a:solidFill>
                  <a:schemeClr val="tx1">
                    <a:lumMod val="75000"/>
                    <a:lumOff val="25000"/>
                  </a:schemeClr>
                </a:solidFill>
              </a:rPr>
            </a:br>
            <a:r>
              <a:rPr lang="es-MX" b="1" dirty="0" smtClean="0">
                <a:solidFill>
                  <a:schemeClr val="tx1">
                    <a:lumMod val="75000"/>
                    <a:lumOff val="25000"/>
                  </a:schemeClr>
                </a:solidFill>
              </a:rPr>
              <a:t>•</a:t>
            </a:r>
            <a:r>
              <a:rPr lang="es-MX" b="1" dirty="0">
                <a:solidFill>
                  <a:schemeClr val="tx1">
                    <a:lumMod val="75000"/>
                    <a:lumOff val="25000"/>
                  </a:schemeClr>
                </a:solidFill>
              </a:rPr>
              <a:t>Diagramas de </a:t>
            </a:r>
            <a:r>
              <a:rPr lang="es-MX" b="1" dirty="0" smtClean="0">
                <a:solidFill>
                  <a:schemeClr val="tx1">
                    <a:lumMod val="75000"/>
                    <a:lumOff val="25000"/>
                  </a:schemeClr>
                </a:solidFill>
              </a:rPr>
              <a:t>Interacción</a:t>
            </a:r>
            <a:r>
              <a:rPr lang="es-MX" dirty="0">
                <a:solidFill>
                  <a:schemeClr val="tx1">
                    <a:lumMod val="75000"/>
                    <a:lumOff val="25000"/>
                  </a:schemeClr>
                </a:solidFill>
              </a:rPr>
              <a:t/>
            </a:r>
            <a:br>
              <a:rPr lang="es-MX" dirty="0">
                <a:solidFill>
                  <a:schemeClr val="tx1">
                    <a:lumMod val="75000"/>
                    <a:lumOff val="25000"/>
                  </a:schemeClr>
                </a:solidFill>
              </a:rPr>
            </a:br>
            <a:r>
              <a:rPr lang="es-MX" dirty="0">
                <a:solidFill>
                  <a:schemeClr val="tx1">
                    <a:lumMod val="75000"/>
                    <a:lumOff val="25000"/>
                  </a:schemeClr>
                </a:solidFill>
              </a:rPr>
              <a:t/>
            </a:r>
            <a:br>
              <a:rPr lang="es-MX" dirty="0">
                <a:solidFill>
                  <a:schemeClr val="tx1">
                    <a:lumMod val="75000"/>
                    <a:lumOff val="25000"/>
                  </a:schemeClr>
                </a:solidFill>
              </a:rPr>
            </a:br>
            <a:endParaRPr lang="es-MX" dirty="0">
              <a:solidFill>
                <a:schemeClr val="tx1">
                  <a:lumMod val="75000"/>
                  <a:lumOff val="25000"/>
                </a:schemeClr>
              </a:solidFill>
            </a:endParaRPr>
          </a:p>
        </p:txBody>
      </p:sp>
      <p:sp>
        <p:nvSpPr>
          <p:cNvPr id="21505" name="Título 1"/>
          <p:cNvSpPr>
            <a:spLocks noGrp="1"/>
          </p:cNvSpPr>
          <p:nvPr>
            <p:ph type="title"/>
          </p:nvPr>
        </p:nvSpPr>
        <p:spPr/>
        <p:txBody>
          <a:bodyPr/>
          <a:lstStyle/>
          <a:p>
            <a:r>
              <a:rPr lang="es-MX" smtClean="0"/>
              <a:t>Metodologia de Booch</a:t>
            </a: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ttp://upload.wikimedia.org/wikipedia/commons/b/b0/Composite_Structure_Diagram.png"/>
          <p:cNvPicPr>
            <a:picLocks noGrp="1" noChangeAspect="1" noChangeArrowheads="1"/>
          </p:cNvPicPr>
          <p:nvPr>
            <p:ph idx="1"/>
          </p:nvPr>
        </p:nvPicPr>
        <p:blipFill>
          <a:blip r:embed="rId2"/>
          <a:srcRect/>
          <a:stretch>
            <a:fillRect/>
          </a:stretch>
        </p:blipFill>
        <p:spPr>
          <a:xfrm>
            <a:off x="677863" y="2268538"/>
            <a:ext cx="9075737" cy="2781300"/>
          </a:xfrm>
        </p:spPr>
      </p:pic>
      <p:sp>
        <p:nvSpPr>
          <p:cNvPr id="48129" name="Título 1"/>
          <p:cNvSpPr>
            <a:spLocks noGrp="1"/>
          </p:cNvSpPr>
          <p:nvPr>
            <p:ph type="title"/>
          </p:nvPr>
        </p:nvSpPr>
        <p:spPr/>
        <p:txBody>
          <a:bodyPr/>
          <a:lstStyle/>
          <a:p>
            <a:r>
              <a:rPr lang="es-MX" smtClean="0"/>
              <a:t>Diagrama de estructura compuesta </a:t>
            </a:r>
          </a:p>
        </p:txBody>
      </p:sp>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lvl="0"/>
            <a:r>
              <a:rPr lang="es-ES" dirty="0">
                <a:solidFill>
                  <a:srgbClr val="414141"/>
                </a:solidFill>
              </a:rPr>
              <a:t>Un diagrama de estados es un diagrama utilizado para identificar cada una de las rutas o caminos que puede tomar un flujo de información luego de ejecutarse cada proceso.</a:t>
            </a:r>
          </a:p>
          <a:p>
            <a:pPr marL="0" indent="0">
              <a:buNone/>
            </a:pPr>
            <a:endParaRPr lang="es-AR" dirty="0"/>
          </a:p>
        </p:txBody>
      </p:sp>
      <p:sp>
        <p:nvSpPr>
          <p:cNvPr id="3" name="2 Título"/>
          <p:cNvSpPr>
            <a:spLocks noGrp="1"/>
          </p:cNvSpPr>
          <p:nvPr>
            <p:ph type="title"/>
          </p:nvPr>
        </p:nvSpPr>
        <p:spPr/>
        <p:txBody>
          <a:bodyPr/>
          <a:lstStyle/>
          <a:p>
            <a:r>
              <a:rPr lang="es-AR" dirty="0">
                <a:solidFill>
                  <a:srgbClr val="D93E2B"/>
                </a:solidFill>
              </a:rPr>
              <a:t>Diagramas de estados</a:t>
            </a:r>
            <a:endParaRPr lang="es-AR" dirty="0"/>
          </a:p>
        </p:txBody>
      </p:sp>
    </p:spTree>
    <p:extLst>
      <p:ext uri="{BB962C8B-B14F-4D97-AF65-F5344CB8AC3E}">
        <p14:creationId xmlns:p14="http://schemas.microsoft.com/office/powerpoint/2010/main" val="46819623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lvl="0">
              <a:defRPr sz="1800">
                <a:solidFill>
                  <a:srgbClr val="000000"/>
                </a:solidFill>
              </a:defRPr>
            </a:pPr>
            <a:r>
              <a:rPr lang="es-ES" dirty="0">
                <a:solidFill>
                  <a:srgbClr val="414141"/>
                </a:solidFill>
              </a:rPr>
              <a:t>Permite identificar bajo qué argumentos se ejecuta cada uno de los procesos y en qué momento podrían tener una variación.</a:t>
            </a:r>
          </a:p>
          <a:p>
            <a:pPr lvl="0">
              <a:defRPr sz="1800">
                <a:solidFill>
                  <a:srgbClr val="000000"/>
                </a:solidFill>
              </a:defRPr>
            </a:pPr>
            <a:r>
              <a:rPr lang="es-ES" dirty="0">
                <a:solidFill>
                  <a:srgbClr val="414141"/>
                </a:solidFill>
              </a:rPr>
              <a:t>El diagrama de estados permite visualizar de una forma secuencial la ejecución de cada uno de los procesos.</a:t>
            </a:r>
          </a:p>
          <a:p>
            <a:pPr marL="0" indent="0">
              <a:buNone/>
            </a:pPr>
            <a:endParaRPr lang="es-AR" dirty="0"/>
          </a:p>
        </p:txBody>
      </p:sp>
      <p:sp>
        <p:nvSpPr>
          <p:cNvPr id="3" name="2 Título"/>
          <p:cNvSpPr>
            <a:spLocks noGrp="1"/>
          </p:cNvSpPr>
          <p:nvPr>
            <p:ph type="title"/>
          </p:nvPr>
        </p:nvSpPr>
        <p:spPr/>
        <p:txBody>
          <a:bodyPr/>
          <a:lstStyle/>
          <a:p>
            <a:r>
              <a:rPr lang="es-AR" dirty="0">
                <a:solidFill>
                  <a:srgbClr val="D93E2B"/>
                </a:solidFill>
              </a:rPr>
              <a:t>Diagramas de estados</a:t>
            </a:r>
            <a:endParaRPr lang="es-AR" dirty="0"/>
          </a:p>
        </p:txBody>
      </p:sp>
    </p:spTree>
    <p:extLst>
      <p:ext uri="{BB962C8B-B14F-4D97-AF65-F5344CB8AC3E}">
        <p14:creationId xmlns:p14="http://schemas.microsoft.com/office/powerpoint/2010/main" val="3091425228"/>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creen Shot 2015-01-25 at 10.59.39 PM.png"/>
          <p:cNvPicPr>
            <a:picLocks noGrp="1"/>
          </p:cNvPicPr>
          <p:nvPr>
            <p:ph idx="1"/>
          </p:nvPr>
        </p:nvPicPr>
        <p:blipFill>
          <a:blip r:embed="rId2">
            <a:extLst/>
          </a:blip>
          <a:stretch>
            <a:fillRect/>
          </a:stretch>
        </p:blipFill>
        <p:spPr>
          <a:xfrm>
            <a:off x="3951178" y="970829"/>
            <a:ext cx="4361549" cy="4986625"/>
          </a:xfrm>
          <a:prstGeom prst="rect">
            <a:avLst/>
          </a:prstGeom>
          <a:ln w="12700">
            <a:miter lim="400000"/>
          </a:ln>
        </p:spPr>
      </p:pic>
    </p:spTree>
    <p:extLst>
      <p:ext uri="{BB962C8B-B14F-4D97-AF65-F5344CB8AC3E}">
        <p14:creationId xmlns:p14="http://schemas.microsoft.com/office/powerpoint/2010/main" val="359643149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p:txBody>
          <a:bodyPr/>
          <a:lstStyle/>
          <a:p>
            <a:pPr marL="240354" indent="-240354">
              <a:defRPr sz="1800">
                <a:solidFill>
                  <a:srgbClr val="000000"/>
                </a:solidFill>
              </a:defRPr>
            </a:pPr>
            <a:r>
              <a:rPr lang="es-ES" dirty="0">
                <a:solidFill>
                  <a:srgbClr val="414141"/>
                </a:solidFill>
              </a:rPr>
              <a:t>Los diagramas de estado describen gráficamente los eventos y los estados de los objetos. Los diagramas de estado son útiles, entre otras cosas, para indicar los eventos del sistema en los casos de uso.</a:t>
            </a:r>
          </a:p>
          <a:p>
            <a:pPr marL="240354" indent="-240354">
              <a:defRPr sz="1800">
                <a:solidFill>
                  <a:srgbClr val="000000"/>
                </a:solidFill>
              </a:defRPr>
            </a:pPr>
            <a:r>
              <a:rPr lang="es-ES" dirty="0">
                <a:solidFill>
                  <a:srgbClr val="414141"/>
                </a:solidFill>
              </a:rPr>
              <a:t>Un evento es un acontecimiento importante a tomar en cuenta para el sistema. Un estado es la condición de un objeto en un momento determinado: el tiempo que transcurre entre eventos. </a:t>
            </a:r>
            <a:r>
              <a:rPr lang="es-ES" dirty="0" err="1">
                <a:solidFill>
                  <a:srgbClr val="414141"/>
                </a:solidFill>
              </a:rPr>
              <a:t>Unatr</a:t>
            </a:r>
            <a:r>
              <a:rPr lang="es-ES" dirty="0">
                <a:solidFill>
                  <a:srgbClr val="414141"/>
                </a:solidFill>
              </a:rPr>
              <a:t> </a:t>
            </a:r>
            <a:r>
              <a:rPr lang="es-ES" dirty="0" err="1">
                <a:solidFill>
                  <a:srgbClr val="414141"/>
                </a:solidFill>
              </a:rPr>
              <a:t>ans</a:t>
            </a:r>
            <a:r>
              <a:rPr lang="es-ES" dirty="0">
                <a:solidFill>
                  <a:srgbClr val="414141"/>
                </a:solidFill>
              </a:rPr>
              <a:t> </a:t>
            </a:r>
            <a:r>
              <a:rPr lang="es-ES" dirty="0" err="1">
                <a:solidFill>
                  <a:srgbClr val="414141"/>
                </a:solidFill>
              </a:rPr>
              <a:t>ición</a:t>
            </a:r>
            <a:r>
              <a:rPr lang="es-ES" dirty="0">
                <a:solidFill>
                  <a:srgbClr val="414141"/>
                </a:solidFill>
              </a:rPr>
              <a:t> es una relación entre dos estados, e indica que, cuando ocurre un evento, el objeto pasa del estado anterior al siguiente.</a:t>
            </a:r>
          </a:p>
          <a:p>
            <a:pPr marL="240354" indent="-240354">
              <a:defRPr sz="1800">
                <a:solidFill>
                  <a:srgbClr val="000000"/>
                </a:solidFill>
              </a:defRPr>
            </a:pPr>
            <a:r>
              <a:rPr lang="es-ES" dirty="0">
                <a:solidFill>
                  <a:srgbClr val="414141"/>
                </a:solidFill>
              </a:rPr>
              <a:t>En UML, los estados se representan mediante óvalos. Las transiciones se representan mediante flechas con el nombre del evento respectivo. Se acostumbra poner un estado inicial</a:t>
            </a:r>
          </a:p>
          <a:p>
            <a:endParaRPr lang="es-AR" dirty="0"/>
          </a:p>
        </p:txBody>
      </p:sp>
      <p:sp>
        <p:nvSpPr>
          <p:cNvPr id="3" name="2 Título"/>
          <p:cNvSpPr>
            <a:spLocks noGrp="1"/>
          </p:cNvSpPr>
          <p:nvPr>
            <p:ph type="title"/>
          </p:nvPr>
        </p:nvSpPr>
        <p:spPr/>
        <p:txBody>
          <a:bodyPr/>
          <a:lstStyle/>
          <a:p>
            <a:r>
              <a:rPr lang="es-AR" dirty="0">
                <a:solidFill>
                  <a:srgbClr val="D93E2B"/>
                </a:solidFill>
              </a:rPr>
              <a:t>Diagramas de estados</a:t>
            </a:r>
            <a:endParaRPr lang="es-AR" dirty="0"/>
          </a:p>
        </p:txBody>
      </p:sp>
    </p:spTree>
    <p:extLst>
      <p:ext uri="{BB962C8B-B14F-4D97-AF65-F5344CB8AC3E}">
        <p14:creationId xmlns:p14="http://schemas.microsoft.com/office/powerpoint/2010/main" val="3684015569"/>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creen Shot 2015-01-25 at 10.59.05 PM.png"/>
          <p:cNvPicPr>
            <a:picLocks noGrp="1"/>
          </p:cNvPicPr>
          <p:nvPr>
            <p:ph idx="1"/>
          </p:nvPr>
        </p:nvPicPr>
        <p:blipFill>
          <a:blip r:embed="rId2">
            <a:extLst/>
          </a:blip>
          <a:stretch>
            <a:fillRect/>
          </a:stretch>
        </p:blipFill>
        <p:spPr>
          <a:xfrm>
            <a:off x="2611942" y="1095375"/>
            <a:ext cx="6933839" cy="4598844"/>
          </a:xfrm>
          <a:prstGeom prst="rect">
            <a:avLst/>
          </a:prstGeom>
          <a:ln w="12700">
            <a:miter lim="400000"/>
          </a:ln>
        </p:spPr>
      </p:pic>
    </p:spTree>
    <p:extLst>
      <p:ext uri="{BB962C8B-B14F-4D97-AF65-F5344CB8AC3E}">
        <p14:creationId xmlns:p14="http://schemas.microsoft.com/office/powerpoint/2010/main" val="1902682381"/>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Marcador de contenido 3"/>
          <p:cNvPicPr>
            <a:picLocks noGrp="1" noChangeAspect="1"/>
          </p:cNvPicPr>
          <p:nvPr>
            <p:ph idx="1"/>
          </p:nvPr>
        </p:nvPicPr>
        <p:blipFill>
          <a:blip r:embed="rId2"/>
          <a:srcRect/>
          <a:stretch>
            <a:fillRect/>
          </a:stretch>
        </p:blipFill>
        <p:spPr>
          <a:xfrm>
            <a:off x="1514475" y="1804988"/>
            <a:ext cx="5911850" cy="3881437"/>
          </a:xfrm>
        </p:spPr>
      </p:pic>
      <p:sp>
        <p:nvSpPr>
          <p:cNvPr id="49153" name="Título 1"/>
          <p:cNvSpPr>
            <a:spLocks noGrp="1"/>
          </p:cNvSpPr>
          <p:nvPr>
            <p:ph type="title"/>
          </p:nvPr>
        </p:nvSpPr>
        <p:spPr/>
        <p:txBody>
          <a:bodyPr/>
          <a:lstStyle/>
          <a:p>
            <a:r>
              <a:rPr lang="es-MX" smtClean="0"/>
              <a:t>Diagrama de paquetes</a:t>
            </a: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Marcador de contenido 3" descr="C:\Users\Carlos\Desktop\Use Case Diagram 1.png"/>
          <p:cNvPicPr>
            <a:picLocks noGrp="1"/>
          </p:cNvPicPr>
          <p:nvPr>
            <p:ph idx="1"/>
          </p:nvPr>
        </p:nvPicPr>
        <p:blipFill>
          <a:blip r:embed="rId2"/>
          <a:stretch>
            <a:fillRect/>
          </a:stretch>
        </p:blipFill>
        <p:spPr>
          <a:xfrm>
            <a:off x="2386207" y="2674938"/>
            <a:ext cx="7430698" cy="3451225"/>
          </a:xfrm>
        </p:spPr>
      </p:pic>
      <p:sp>
        <p:nvSpPr>
          <p:cNvPr id="50177" name="Título 1"/>
          <p:cNvSpPr>
            <a:spLocks noGrp="1"/>
          </p:cNvSpPr>
          <p:nvPr>
            <p:ph type="title"/>
          </p:nvPr>
        </p:nvSpPr>
        <p:spPr/>
        <p:txBody>
          <a:bodyPr/>
          <a:lstStyle/>
          <a:p>
            <a:r>
              <a:rPr lang="es-MX" smtClean="0"/>
              <a:t>Diagrama de casos de uso</a:t>
            </a: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Marcador de contenido 3" descr="C:\Users\Carlos\Desktop\ActivityDiagram1.jpg"/>
          <p:cNvPicPr>
            <a:picLocks noGrp="1"/>
          </p:cNvPicPr>
          <p:nvPr>
            <p:ph idx="1"/>
          </p:nvPr>
        </p:nvPicPr>
        <p:blipFill>
          <a:blip r:embed="rId2"/>
          <a:stretch>
            <a:fillRect/>
          </a:stretch>
        </p:blipFill>
        <p:spPr>
          <a:xfrm>
            <a:off x="3723197" y="2674938"/>
            <a:ext cx="4756718" cy="3451225"/>
          </a:xfrm>
        </p:spPr>
      </p:pic>
      <p:sp>
        <p:nvSpPr>
          <p:cNvPr id="51201" name="Título 1"/>
          <p:cNvSpPr>
            <a:spLocks noGrp="1"/>
          </p:cNvSpPr>
          <p:nvPr>
            <p:ph type="title"/>
          </p:nvPr>
        </p:nvSpPr>
        <p:spPr/>
        <p:txBody>
          <a:bodyPr/>
          <a:lstStyle/>
          <a:p>
            <a:r>
              <a:rPr lang="es-MX" smtClean="0"/>
              <a:t>Diagrama de actividades</a:t>
            </a: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Marcador de contenido 3"/>
          <p:cNvPicPr>
            <a:picLocks noGrp="1" noChangeAspect="1"/>
          </p:cNvPicPr>
          <p:nvPr>
            <p:ph idx="1"/>
          </p:nvPr>
        </p:nvPicPr>
        <p:blipFill>
          <a:blip r:embed="rId2"/>
          <a:srcRect/>
          <a:stretch>
            <a:fillRect/>
          </a:stretch>
        </p:blipFill>
        <p:spPr>
          <a:xfrm>
            <a:off x="677863" y="1763713"/>
            <a:ext cx="8121650" cy="3517900"/>
          </a:xfrm>
        </p:spPr>
      </p:pic>
      <p:sp>
        <p:nvSpPr>
          <p:cNvPr id="52225" name="Título 1"/>
          <p:cNvSpPr>
            <a:spLocks noGrp="1"/>
          </p:cNvSpPr>
          <p:nvPr>
            <p:ph type="title"/>
          </p:nvPr>
        </p:nvSpPr>
        <p:spPr/>
        <p:txBody>
          <a:bodyPr/>
          <a:lstStyle/>
          <a:p>
            <a:r>
              <a:rPr lang="es-MX" smtClean="0"/>
              <a:t>Diagrama de Tiempo</a:t>
            </a: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ítulo 3"/>
          <p:cNvSpPr>
            <a:spLocks noGrp="1"/>
          </p:cNvSpPr>
          <p:nvPr>
            <p:ph type="title"/>
          </p:nvPr>
        </p:nvSpPr>
        <p:spPr/>
        <p:txBody>
          <a:bodyPr/>
          <a:lstStyle/>
          <a:p>
            <a:r>
              <a:rPr lang="es-MX" smtClean="0"/>
              <a:t>Diagrama de clase</a:t>
            </a:r>
          </a:p>
        </p:txBody>
      </p:sp>
      <p:sp>
        <p:nvSpPr>
          <p:cNvPr id="23554" name="Marcador de contenido 4"/>
          <p:cNvSpPr>
            <a:spLocks noGrp="1"/>
          </p:cNvSpPr>
          <p:nvPr>
            <p:ph sz="quarter" idx="13"/>
          </p:nvPr>
        </p:nvSpPr>
        <p:spPr/>
        <p:txBody>
          <a:bodyPr/>
          <a:lstStyle/>
          <a:p>
            <a:r>
              <a:rPr lang="es-MX" smtClean="0"/>
              <a:t>Para mostrar la existencia de clases y sus relaciones en la visión lógica de un sistema.</a:t>
            </a:r>
          </a:p>
        </p:txBody>
      </p:sp>
      <p:pic>
        <p:nvPicPr>
          <p:cNvPr id="23555" name="Marcador de contenido 6"/>
          <p:cNvPicPr>
            <a:picLocks noGrp="1" noChangeAspect="1"/>
          </p:cNvPicPr>
          <p:nvPr>
            <p:ph sz="quarter" idx="14"/>
          </p:nvPr>
        </p:nvPicPr>
        <p:blipFill>
          <a:blip r:embed="rId2"/>
          <a:srcRect/>
          <a:stretch>
            <a:fillRect/>
          </a:stretch>
        </p:blipFill>
        <p:spPr>
          <a:xfrm>
            <a:off x="4860925" y="1530350"/>
            <a:ext cx="5449888" cy="3709988"/>
          </a:xfrm>
        </p:spPr>
      </p:pic>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normAutofit fontScale="85000" lnSpcReduction="20000"/>
          </a:bodyPr>
          <a:lstStyle/>
          <a:p>
            <a:r>
              <a:rPr lang="es-MX" dirty="0" smtClean="0"/>
              <a:t>Muestra interacciones entre un conjunto de objetos en forma temporal.</a:t>
            </a:r>
          </a:p>
          <a:p>
            <a:r>
              <a:rPr lang="es-MX" dirty="0" smtClean="0"/>
              <a:t>Cada diagrama representa las interacciones de los objetos para un caso de uso.</a:t>
            </a:r>
          </a:p>
          <a:p>
            <a:pPr marL="0" indent="0">
              <a:buNone/>
            </a:pPr>
            <a:r>
              <a:rPr lang="es-MX" dirty="0" smtClean="0"/>
              <a:t>Notación:</a:t>
            </a:r>
          </a:p>
          <a:p>
            <a:r>
              <a:rPr lang="es-MX" dirty="0" smtClean="0"/>
              <a:t>Objetos: Su existencia se muestra como una línea vertical desprendida de un rectángulo con dos puntos seguido del nombre del objeto .</a:t>
            </a:r>
          </a:p>
          <a:p>
            <a:r>
              <a:rPr lang="es-MX" dirty="0" smtClean="0"/>
              <a:t>Actor: Similar al objeto pero con el símbolo del actor sobre el rectángulo.</a:t>
            </a:r>
          </a:p>
          <a:p>
            <a:r>
              <a:rPr lang="es-MX" dirty="0" smtClean="0"/>
              <a:t>Mensajes: Líneas horizontales etiquetadas con el nombre del mensaje y sus valores de argumento.</a:t>
            </a:r>
          </a:p>
          <a:p>
            <a:r>
              <a:rPr lang="es-MX" dirty="0" smtClean="0"/>
              <a:t>Tiempo de activación de objeto: Rectángulos delgados.</a:t>
            </a:r>
          </a:p>
          <a:p>
            <a:r>
              <a:rPr lang="es-MX" dirty="0" smtClean="0"/>
              <a:t>Destrucción de objetos: Una X</a:t>
            </a:r>
          </a:p>
          <a:p>
            <a:r>
              <a:rPr lang="es-MX" dirty="0" smtClean="0"/>
              <a:t>Iteraciones: Rectángulos grandes que encierran un grupo de mensajes.</a:t>
            </a:r>
            <a:endParaRPr lang="es-MX" dirty="0"/>
          </a:p>
        </p:txBody>
      </p:sp>
      <p:sp>
        <p:nvSpPr>
          <p:cNvPr id="2" name="Título 1"/>
          <p:cNvSpPr>
            <a:spLocks noGrp="1"/>
          </p:cNvSpPr>
          <p:nvPr>
            <p:ph type="title"/>
          </p:nvPr>
        </p:nvSpPr>
        <p:spPr/>
        <p:txBody>
          <a:bodyPr/>
          <a:lstStyle/>
          <a:p>
            <a:r>
              <a:rPr lang="es-MX" dirty="0" smtClean="0"/>
              <a:t>Diagrama de secuencias</a:t>
            </a:r>
            <a:endParaRPr lang="es-MX" dirty="0"/>
          </a:p>
        </p:txBody>
      </p:sp>
    </p:spTree>
    <p:extLst>
      <p:ext uri="{BB962C8B-B14F-4D97-AF65-F5344CB8AC3E}">
        <p14:creationId xmlns:p14="http://schemas.microsoft.com/office/powerpoint/2010/main" val="6743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02325" y="972675"/>
            <a:ext cx="10322167" cy="4668852"/>
          </a:xfrm>
          <a:prstGeom prst="rect">
            <a:avLst/>
          </a:prstGeom>
        </p:spPr>
      </p:pic>
    </p:spTree>
    <p:extLst>
      <p:ext uri="{BB962C8B-B14F-4D97-AF65-F5344CB8AC3E}">
        <p14:creationId xmlns:p14="http://schemas.microsoft.com/office/powerpoint/2010/main" val="3826780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705709" y="642691"/>
            <a:ext cx="8528537" cy="5585064"/>
          </a:xfrm>
          <a:prstGeom prst="rect">
            <a:avLst/>
          </a:prstGeom>
        </p:spPr>
      </p:pic>
    </p:spTree>
    <p:extLst>
      <p:ext uri="{BB962C8B-B14F-4D97-AF65-F5344CB8AC3E}">
        <p14:creationId xmlns:p14="http://schemas.microsoft.com/office/powerpoint/2010/main" val="3958137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ADOO	</a:t>
            </a:r>
            <a:endParaRPr lang="es-MX" dirty="0"/>
          </a:p>
        </p:txBody>
      </p:sp>
      <p:sp>
        <p:nvSpPr>
          <p:cNvPr id="3" name="2 Subtítulo"/>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1867512391"/>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buNone/>
            </a:pPr>
            <a:r>
              <a:rPr lang="es-MX" dirty="0"/>
              <a:t>Los Casos de Uso son una técnica de captura de requisitos que fuerza a pensar en términos de importancia para el usuario y no sólo en términos de funciones que seria bueno contemplar. Se define un Caso de Uso como un fragmento de funcionalidad del sistema que proporciona al usuario un valor añadido. Los Casos de Uso representan los requisitos funcionales del sistema.</a:t>
            </a:r>
          </a:p>
        </p:txBody>
      </p:sp>
      <p:sp>
        <p:nvSpPr>
          <p:cNvPr id="2" name="1 Título"/>
          <p:cNvSpPr>
            <a:spLocks noGrp="1"/>
          </p:cNvSpPr>
          <p:nvPr>
            <p:ph type="title"/>
          </p:nvPr>
        </p:nvSpPr>
        <p:spPr/>
        <p:txBody>
          <a:bodyPr>
            <a:normAutofit/>
          </a:bodyPr>
          <a:lstStyle/>
          <a:p>
            <a:r>
              <a:rPr lang="es-MX" dirty="0" smtClean="0"/>
              <a:t>CASOS DE USO </a:t>
            </a:r>
            <a:endParaRPr lang="es-MX" dirty="0"/>
          </a:p>
        </p:txBody>
      </p:sp>
    </p:spTree>
    <p:extLst>
      <p:ext uri="{BB962C8B-B14F-4D97-AF65-F5344CB8AC3E}">
        <p14:creationId xmlns:p14="http://schemas.microsoft.com/office/powerpoint/2010/main" val="3070591281"/>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l="12250" t="37761" r="15126" b="9701"/>
          <a:stretch>
            <a:fillRect/>
          </a:stretch>
        </p:blipFill>
        <p:spPr bwMode="auto">
          <a:xfrm>
            <a:off x="719404" y="2132856"/>
            <a:ext cx="10957217" cy="3168352"/>
          </a:xfrm>
          <a:prstGeom prst="rect">
            <a:avLst/>
          </a:prstGeom>
          <a:noFill/>
          <a:ln w="9525">
            <a:noFill/>
            <a:miter lim="800000"/>
            <a:headEnd/>
            <a:tailEnd/>
          </a:ln>
        </p:spPr>
      </p:pic>
      <p:sp>
        <p:nvSpPr>
          <p:cNvPr id="2" name="1 Título"/>
          <p:cNvSpPr>
            <a:spLocks noGrp="1"/>
          </p:cNvSpPr>
          <p:nvPr>
            <p:ph type="title"/>
          </p:nvPr>
        </p:nvSpPr>
        <p:spPr/>
        <p:txBody>
          <a:bodyPr/>
          <a:lstStyle/>
          <a:p>
            <a:endParaRPr lang="es-MX"/>
          </a:p>
        </p:txBody>
      </p:sp>
    </p:spTree>
    <p:extLst>
      <p:ext uri="{BB962C8B-B14F-4D97-AF65-F5344CB8AC3E}">
        <p14:creationId xmlns:p14="http://schemas.microsoft.com/office/powerpoint/2010/main" val="2451399145"/>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contenido"/>
          <p:cNvSpPr>
            <a:spLocks noGrp="1"/>
          </p:cNvSpPr>
          <p:nvPr>
            <p:ph idx="1"/>
          </p:nvPr>
        </p:nvSpPr>
        <p:spPr/>
        <p:txBody>
          <a:bodyPr/>
          <a:lstStyle/>
          <a:p>
            <a:pPr>
              <a:buNone/>
            </a:pPr>
            <a:r>
              <a:rPr lang="es-MX" dirty="0" smtClean="0"/>
              <a:t>El compartimento superior esta destinado al nombre de la clase.</a:t>
            </a:r>
          </a:p>
          <a:p>
            <a:pPr>
              <a:buNone/>
            </a:pPr>
            <a:r>
              <a:rPr lang="es-MX" dirty="0" smtClean="0"/>
              <a:t>El compartimento del medio muestra los atributos de la clase.</a:t>
            </a:r>
          </a:p>
          <a:p>
            <a:pPr>
              <a:buNone/>
            </a:pPr>
            <a:r>
              <a:rPr lang="es-MX" dirty="0" smtClean="0"/>
              <a:t>El compartimento inferior muestra las operaciones.</a:t>
            </a:r>
          </a:p>
          <a:p>
            <a:pPr>
              <a:buNone/>
            </a:pPr>
            <a:endParaRPr lang="es-MX" dirty="0" smtClean="0"/>
          </a:p>
          <a:p>
            <a:pPr>
              <a:buNone/>
            </a:pPr>
            <a:endParaRPr lang="es-MX" dirty="0" smtClean="0"/>
          </a:p>
        </p:txBody>
      </p:sp>
      <p:sp>
        <p:nvSpPr>
          <p:cNvPr id="2" name="1 Título"/>
          <p:cNvSpPr>
            <a:spLocks noGrp="1"/>
          </p:cNvSpPr>
          <p:nvPr>
            <p:ph type="title"/>
          </p:nvPr>
        </p:nvSpPr>
        <p:spPr/>
        <p:txBody>
          <a:bodyPr/>
          <a:lstStyle/>
          <a:p>
            <a:r>
              <a:rPr lang="es-MX" dirty="0" smtClean="0"/>
              <a:t>CLASES</a:t>
            </a:r>
            <a:endParaRPr lang="es-MX" dirty="0"/>
          </a:p>
        </p:txBody>
      </p:sp>
      <p:pic>
        <p:nvPicPr>
          <p:cNvPr id="9" name="Picture 2"/>
          <p:cNvPicPr>
            <a:picLocks noChangeAspect="1" noChangeArrowheads="1"/>
          </p:cNvPicPr>
          <p:nvPr/>
        </p:nvPicPr>
        <p:blipFill>
          <a:blip r:embed="rId2" cstate="print"/>
          <a:srcRect l="50987" t="54094" r="33807" b="28405"/>
          <a:stretch>
            <a:fillRect/>
          </a:stretch>
        </p:blipFill>
        <p:spPr bwMode="auto">
          <a:xfrm>
            <a:off x="5711958" y="4653136"/>
            <a:ext cx="1632181" cy="792088"/>
          </a:xfrm>
          <a:prstGeom prst="rect">
            <a:avLst/>
          </a:prstGeom>
          <a:noFill/>
          <a:ln w="9525">
            <a:noFill/>
            <a:miter lim="800000"/>
            <a:headEnd/>
            <a:tailEnd/>
          </a:ln>
        </p:spPr>
      </p:pic>
    </p:spTree>
    <p:extLst>
      <p:ext uri="{BB962C8B-B14F-4D97-AF65-F5344CB8AC3E}">
        <p14:creationId xmlns:p14="http://schemas.microsoft.com/office/powerpoint/2010/main" val="3527461174"/>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Grp="1" noChangeAspect="1" noChangeArrowheads="1"/>
          </p:cNvPicPr>
          <p:nvPr>
            <p:ph idx="1"/>
          </p:nvPr>
        </p:nvPicPr>
        <p:blipFill>
          <a:blip r:embed="rId2" cstate="print"/>
          <a:srcRect l="4381" t="57908" r="64312" b="16636"/>
          <a:stretch>
            <a:fillRect/>
          </a:stretch>
        </p:blipFill>
        <p:spPr bwMode="auto">
          <a:xfrm>
            <a:off x="1103446" y="2276872"/>
            <a:ext cx="3360373" cy="1152128"/>
          </a:xfrm>
          <a:prstGeom prst="rect">
            <a:avLst/>
          </a:prstGeom>
          <a:noFill/>
          <a:ln w="9525">
            <a:noFill/>
            <a:miter lim="800000"/>
            <a:headEnd/>
            <a:tailEnd/>
          </a:ln>
        </p:spPr>
      </p:pic>
      <p:sp>
        <p:nvSpPr>
          <p:cNvPr id="2" name="1 Título"/>
          <p:cNvSpPr>
            <a:spLocks noGrp="1"/>
          </p:cNvSpPr>
          <p:nvPr>
            <p:ph type="title"/>
          </p:nvPr>
        </p:nvSpPr>
        <p:spPr/>
        <p:txBody>
          <a:bodyPr>
            <a:normAutofit/>
          </a:bodyPr>
          <a:lstStyle/>
          <a:p>
            <a:r>
              <a:rPr lang="es-MX" dirty="0" smtClean="0"/>
              <a:t>ATRIBUTOS Y OPERACIONES </a:t>
            </a:r>
            <a:endParaRPr lang="es-MX" dirty="0"/>
          </a:p>
        </p:txBody>
      </p:sp>
      <p:pic>
        <p:nvPicPr>
          <p:cNvPr id="7" name="Picture 2"/>
          <p:cNvPicPr>
            <a:picLocks noChangeAspect="1" noChangeArrowheads="1"/>
          </p:cNvPicPr>
          <p:nvPr/>
        </p:nvPicPr>
        <p:blipFill>
          <a:blip r:embed="rId2" cstate="print"/>
          <a:srcRect l="47317" t="40407" r="16009" b="19818"/>
          <a:stretch>
            <a:fillRect/>
          </a:stretch>
        </p:blipFill>
        <p:spPr bwMode="auto">
          <a:xfrm>
            <a:off x="6192011" y="2708920"/>
            <a:ext cx="3936437" cy="1800200"/>
          </a:xfrm>
          <a:prstGeom prst="rect">
            <a:avLst/>
          </a:prstGeom>
          <a:noFill/>
          <a:ln w="9525">
            <a:noFill/>
            <a:miter lim="800000"/>
            <a:headEnd/>
            <a:tailEnd/>
          </a:ln>
        </p:spPr>
      </p:pic>
    </p:spTree>
    <p:extLst>
      <p:ext uri="{BB962C8B-B14F-4D97-AF65-F5344CB8AC3E}">
        <p14:creationId xmlns:p14="http://schemas.microsoft.com/office/powerpoint/2010/main" val="1536966448"/>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Marcador de contenido 3"/>
          <p:cNvPicPr>
            <a:picLocks noGrp="1" noChangeAspect="1"/>
          </p:cNvPicPr>
          <p:nvPr>
            <p:ph idx="1"/>
          </p:nvPr>
        </p:nvPicPr>
        <p:blipFill>
          <a:blip r:embed="rId2"/>
          <a:srcRect/>
          <a:stretch>
            <a:fillRect/>
          </a:stretch>
        </p:blipFill>
        <p:spPr>
          <a:xfrm>
            <a:off x="677863" y="1930400"/>
            <a:ext cx="8582025" cy="4306888"/>
          </a:xfrm>
        </p:spPr>
      </p:pic>
      <p:sp>
        <p:nvSpPr>
          <p:cNvPr id="53249" name="Título 1"/>
          <p:cNvSpPr>
            <a:spLocks noGrp="1"/>
          </p:cNvSpPr>
          <p:nvPr>
            <p:ph type="title"/>
          </p:nvPr>
        </p:nvSpPr>
        <p:spPr/>
        <p:txBody>
          <a:bodyPr/>
          <a:lstStyle/>
          <a:p>
            <a:r>
              <a:rPr lang="es-MX" smtClean="0"/>
              <a:t>Proceso Unificado de Desarrollo de Software</a:t>
            </a:r>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Marcador de contenido 2"/>
          <p:cNvSpPr>
            <a:spLocks noGrp="1"/>
          </p:cNvSpPr>
          <p:nvPr>
            <p:ph idx="1"/>
          </p:nvPr>
        </p:nvSpPr>
        <p:spPr/>
        <p:txBody>
          <a:bodyPr/>
          <a:lstStyle/>
          <a:p>
            <a:r>
              <a:rPr lang="es-ES_tradnl" smtClean="0"/>
              <a:t>Es un marco de </a:t>
            </a:r>
            <a:r>
              <a:rPr lang="es-ES" smtClean="0"/>
              <a:t>trabajo extensible que puede ser adaptado a organizaciones o proyectos específicos. </a:t>
            </a:r>
          </a:p>
          <a:p>
            <a:r>
              <a:rPr lang="es-ES" smtClean="0"/>
              <a:t>se caracteriza por estar dirigido por casos de uso, centrado en la arquitectura y por ser iterativo e incremental. </a:t>
            </a:r>
          </a:p>
          <a:p>
            <a:r>
              <a:rPr lang="es-ES" smtClean="0"/>
              <a:t>El nombre </a:t>
            </a:r>
            <a:r>
              <a:rPr lang="es-ES" i="1" smtClean="0"/>
              <a:t>Proceso Unificado</a:t>
            </a:r>
            <a:r>
              <a:rPr lang="es-ES" smtClean="0"/>
              <a:t> se usa para describir el proceso genérico que incluye aquellos elementos que son comunes a la mayoría de los refinamientos existentes. También permite evitar problemas legales ya que </a:t>
            </a:r>
            <a:r>
              <a:rPr lang="es-ES" i="1" smtClean="0"/>
              <a:t>Proceso Unificado de Rational</a:t>
            </a:r>
            <a:r>
              <a:rPr lang="es-ES" smtClean="0"/>
              <a:t> o </a:t>
            </a:r>
            <a:r>
              <a:rPr lang="es-ES" i="1" smtClean="0"/>
              <a:t>RUP</a:t>
            </a:r>
            <a:r>
              <a:rPr lang="es-ES" smtClean="0"/>
              <a:t> son marcas registradas por </a:t>
            </a:r>
            <a:r>
              <a:rPr lang="es-ES" smtClean="0">
                <a:hlinkClick r:id="rId2" tooltip="IBM"/>
              </a:rPr>
              <a:t>IBM</a:t>
            </a:r>
            <a:r>
              <a:rPr lang="es-ES" smtClean="0"/>
              <a:t> </a:t>
            </a:r>
          </a:p>
        </p:txBody>
      </p:sp>
      <p:sp>
        <p:nvSpPr>
          <p:cNvPr id="54273" name="Título 1"/>
          <p:cNvSpPr>
            <a:spLocks noGrp="1"/>
          </p:cNvSpPr>
          <p:nvPr>
            <p:ph type="title"/>
          </p:nvPr>
        </p:nvSpPr>
        <p:spPr/>
        <p:txBody>
          <a:bodyPr/>
          <a:lstStyle/>
          <a:p>
            <a:r>
              <a:rPr lang="es-ES_tradnl" smtClean="0"/>
              <a:t>Proceso Unificado (PU)</a:t>
            </a:r>
            <a:endParaRPr lang="es-ES" smtClean="0"/>
          </a:p>
        </p:txBody>
      </p:sp>
    </p:spTree>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ítulo 1"/>
          <p:cNvSpPr>
            <a:spLocks noGrp="1"/>
          </p:cNvSpPr>
          <p:nvPr>
            <p:ph type="title"/>
          </p:nvPr>
        </p:nvSpPr>
        <p:spPr/>
        <p:txBody>
          <a:bodyPr/>
          <a:lstStyle/>
          <a:p>
            <a:r>
              <a:rPr lang="es-MX" smtClean="0"/>
              <a:t>Diagrama de objetos</a:t>
            </a:r>
          </a:p>
        </p:txBody>
      </p:sp>
      <p:pic>
        <p:nvPicPr>
          <p:cNvPr id="24579" name="Picture 2" descr="http://upload.wikimedia.org/wikipedia/commons/1/17/Object_diagram.png"/>
          <p:cNvPicPr>
            <a:picLocks noGrp="1" noChangeAspect="1" noChangeArrowheads="1"/>
          </p:cNvPicPr>
          <p:nvPr>
            <p:ph sz="quarter" idx="13"/>
          </p:nvPr>
        </p:nvPicPr>
        <p:blipFill>
          <a:blip r:embed="rId2"/>
          <a:stretch>
            <a:fillRect/>
          </a:stretch>
        </p:blipFill>
        <p:spPr>
          <a:xfrm>
            <a:off x="940565" y="2679700"/>
            <a:ext cx="5019733" cy="3446463"/>
          </a:xfrm>
        </p:spPr>
      </p:pic>
      <p:sp>
        <p:nvSpPr>
          <p:cNvPr id="24578" name="Marcador de contenido 3"/>
          <p:cNvSpPr>
            <a:spLocks noGrp="1"/>
          </p:cNvSpPr>
          <p:nvPr>
            <p:ph sz="quarter" idx="14"/>
          </p:nvPr>
        </p:nvSpPr>
        <p:spPr/>
        <p:txBody>
          <a:bodyPr/>
          <a:lstStyle/>
          <a:p>
            <a:r>
              <a:rPr lang="es-MX" smtClean="0"/>
              <a:t>Un diagrama de objetos es un gráfico de instancias, incluyendo objetos y datos. Un diagrama de objetos es una instancia de un diagrama de clases; muestra una 'foto' del estado de un sistema en un punto de tiempo determinado</a:t>
            </a:r>
          </a:p>
        </p:txBody>
      </p:sp>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p:cNvSpPr>
          <p:nvPr>
            <p:ph idx="1"/>
          </p:nvPr>
        </p:nvSpPr>
        <p:spPr>
          <a:xfrm>
            <a:off x="677863" y="1630363"/>
            <a:ext cx="8596312" cy="4411662"/>
          </a:xfrm>
        </p:spPr>
        <p:txBody>
          <a:bodyPr/>
          <a:lstStyle/>
          <a:p>
            <a:r>
              <a:rPr lang="es-ES_tradnl" b="1" smtClean="0"/>
              <a:t>Iterativo e incremental</a:t>
            </a:r>
          </a:p>
          <a:p>
            <a:r>
              <a:rPr lang="es-ES" smtClean="0"/>
              <a:t>El Proceso Unificado es un marco de desarrollo </a:t>
            </a:r>
            <a:r>
              <a:rPr lang="es-ES" smtClean="0">
                <a:hlinkClick r:id="rId2" tooltip="Desarrollo en espiral"/>
              </a:rPr>
              <a:t>iterativo e incremental</a:t>
            </a:r>
            <a:r>
              <a:rPr lang="es-ES" smtClean="0"/>
              <a:t> compuesto de cuatro fases denominadas Inicio, Elaboración, Construcción y Transición. Cada una de estas fases es a su vez dividida en una serie de iteraciones.</a:t>
            </a:r>
          </a:p>
          <a:p>
            <a:pPr>
              <a:buFont typeface="Wingdings 3" pitchFamily="18" charset="2"/>
              <a:buNone/>
            </a:pPr>
            <a:endParaRPr lang="es-ES" smtClean="0"/>
          </a:p>
          <a:p>
            <a:r>
              <a:rPr lang="es-ES" b="1" smtClean="0"/>
              <a:t>Dirigido por los casos de uso</a:t>
            </a:r>
          </a:p>
          <a:p>
            <a:r>
              <a:rPr lang="es-ES" smtClean="0"/>
              <a:t>En el Proceso Unificado los </a:t>
            </a:r>
            <a:r>
              <a:rPr lang="es-ES" smtClean="0">
                <a:hlinkClick r:id="rId3" tooltip="Caso de uso"/>
              </a:rPr>
              <a:t>casos de uso</a:t>
            </a:r>
            <a:r>
              <a:rPr lang="es-ES" smtClean="0"/>
              <a:t> se utilizan para capturar los requisitos funcionales y para definir los contenidos de las iteraciones. </a:t>
            </a:r>
          </a:p>
        </p:txBody>
      </p:sp>
      <p:sp>
        <p:nvSpPr>
          <p:cNvPr id="58370" name="Rectangle 2"/>
          <p:cNvSpPr>
            <a:spLocks noGrp="1"/>
          </p:cNvSpPr>
          <p:nvPr>
            <p:ph type="title"/>
          </p:nvPr>
        </p:nvSpPr>
        <p:spPr/>
        <p:txBody>
          <a:bodyPr/>
          <a:lstStyle/>
          <a:p>
            <a:r>
              <a:rPr lang="es-ES_tradnl" smtClean="0"/>
              <a:t>Características</a:t>
            </a:r>
            <a:endParaRPr lang="es-ES" smtClean="0"/>
          </a:p>
        </p:txBody>
      </p:sp>
    </p:spTree>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p:cNvSpPr>
          <p:nvPr>
            <p:ph idx="1"/>
          </p:nvPr>
        </p:nvSpPr>
        <p:spPr/>
        <p:txBody>
          <a:bodyPr/>
          <a:lstStyle/>
          <a:p>
            <a:r>
              <a:rPr lang="es-ES" b="1" smtClean="0"/>
              <a:t>Centrado en la arquitectura</a:t>
            </a:r>
          </a:p>
          <a:p>
            <a:r>
              <a:rPr lang="es-ES" smtClean="0"/>
              <a:t>El Proceso Unificado asume que no existe un modelo único que cubra todos los aspectos del sistema. Por dicho motivo existen múltiples modelos y vistas que definen la arquitectura de software de un sistema.  </a:t>
            </a:r>
          </a:p>
          <a:p>
            <a:pPr>
              <a:buFont typeface="Wingdings 3" pitchFamily="18" charset="2"/>
              <a:buNone/>
            </a:pPr>
            <a:endParaRPr lang="es-ES" b="1" smtClean="0"/>
          </a:p>
          <a:p>
            <a:r>
              <a:rPr lang="es-ES" b="1" smtClean="0"/>
              <a:t>Enfocado en los riesgos</a:t>
            </a:r>
          </a:p>
          <a:p>
            <a:r>
              <a:rPr lang="es-ES" smtClean="0"/>
              <a:t>El Proceso Unificado requiere que el equipo del proyecto se centre en identificar los riesgos críticos en una etapa temprana del ciclo de vida. </a:t>
            </a:r>
          </a:p>
          <a:p>
            <a:endParaRPr lang="es-ES" smtClean="0"/>
          </a:p>
        </p:txBody>
      </p:sp>
      <p:sp>
        <p:nvSpPr>
          <p:cNvPr id="59394" name="Rectangle 2"/>
          <p:cNvSpPr>
            <a:spLocks noGrp="1"/>
          </p:cNvSpPr>
          <p:nvPr>
            <p:ph type="title"/>
          </p:nvPr>
        </p:nvSpPr>
        <p:spPr/>
        <p:txBody>
          <a:bodyPr/>
          <a:lstStyle/>
          <a:p>
            <a:r>
              <a:rPr lang="es-ES_tradnl" smtClean="0"/>
              <a:t>Características</a:t>
            </a:r>
            <a:endParaRPr lang="es-ES" smtClean="0"/>
          </a:p>
        </p:txBody>
      </p:sp>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p:cNvSpPr>
          <p:nvPr>
            <p:ph idx="1"/>
          </p:nvPr>
        </p:nvSpPr>
        <p:spPr/>
        <p:txBody>
          <a:bodyPr>
            <a:normAutofit lnSpcReduction="10000"/>
          </a:bodyPr>
          <a:lstStyle/>
          <a:p>
            <a:r>
              <a:rPr lang="es-ES" b="1" smtClean="0"/>
              <a:t>Inicio</a:t>
            </a:r>
          </a:p>
          <a:p>
            <a:r>
              <a:rPr lang="es-ES" smtClean="0"/>
              <a:t>En la fase de inicio se define el negocio: facilidad de realizar el proyecto, se presenta un modelo, visión, metas, deseos del usuario, plazos, costos y viabilidad. </a:t>
            </a:r>
          </a:p>
          <a:p>
            <a:endParaRPr lang="es-ES_tradnl" smtClean="0"/>
          </a:p>
          <a:p>
            <a:r>
              <a:rPr lang="es-ES" b="1" smtClean="0"/>
              <a:t>Elaboración</a:t>
            </a:r>
          </a:p>
          <a:p>
            <a:r>
              <a:rPr lang="es-ES" smtClean="0"/>
              <a:t>En esta fase se obtiene la visión refinada del proyecto a realizar, la implementación iterativa del núcleo de la aplicación, la resolución de riesgos altos, nuevos requisitos y se ajustan las estimaciones. </a:t>
            </a:r>
          </a:p>
        </p:txBody>
      </p:sp>
      <p:sp>
        <p:nvSpPr>
          <p:cNvPr id="61442" name="Rectangle 2"/>
          <p:cNvSpPr>
            <a:spLocks noGrp="1"/>
          </p:cNvSpPr>
          <p:nvPr>
            <p:ph type="title"/>
          </p:nvPr>
        </p:nvSpPr>
        <p:spPr/>
        <p:txBody>
          <a:bodyPr/>
          <a:lstStyle/>
          <a:p>
            <a:r>
              <a:rPr lang="es-ES_tradnl" smtClean="0"/>
              <a:t>Fases</a:t>
            </a:r>
            <a:endParaRPr lang="es-ES" smtClean="0"/>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p:cNvSpPr>
          <p:nvPr>
            <p:ph idx="1"/>
          </p:nvPr>
        </p:nvSpPr>
        <p:spPr/>
        <p:txBody>
          <a:bodyPr>
            <a:normAutofit fontScale="92500"/>
          </a:bodyPr>
          <a:lstStyle/>
          <a:p>
            <a:r>
              <a:rPr lang="es-ES" b="1" smtClean="0"/>
              <a:t>Construcción</a:t>
            </a:r>
          </a:p>
          <a:p>
            <a:r>
              <a:rPr lang="es-ES" smtClean="0"/>
              <a:t>Esta abarca la evolución hasta convertirse en producto listo incluyendo requisitos mínimos. Aquí se afinan los detalles menores como los diferentes tipos de casos o los riesgos menores. </a:t>
            </a:r>
          </a:p>
          <a:p>
            <a:endParaRPr lang="es-ES_tradnl" smtClean="0"/>
          </a:p>
          <a:p>
            <a:r>
              <a:rPr lang="es-ES" b="1" smtClean="0"/>
              <a:t>Transición</a:t>
            </a:r>
          </a:p>
          <a:p>
            <a:r>
              <a:rPr lang="es-ES" smtClean="0"/>
              <a:t>En esta fase final, el programa debe estar listo para ser probado, instalado y utilizado por el cliente sin ningún problema. Una vez finalizada esta fase, se debe comenzar a pensar en futuras novedades para la misma. </a:t>
            </a:r>
          </a:p>
          <a:p>
            <a:endParaRPr lang="es-ES" smtClean="0"/>
          </a:p>
        </p:txBody>
      </p:sp>
      <p:sp>
        <p:nvSpPr>
          <p:cNvPr id="62466" name="Rectangle 2"/>
          <p:cNvSpPr>
            <a:spLocks noGrp="1"/>
          </p:cNvSpPr>
          <p:nvPr>
            <p:ph type="title"/>
          </p:nvPr>
        </p:nvSpPr>
        <p:spPr/>
        <p:txBody>
          <a:bodyPr/>
          <a:lstStyle/>
          <a:p>
            <a:r>
              <a:rPr lang="es-ES_tradnl" smtClean="0"/>
              <a:t>Fases</a:t>
            </a:r>
            <a:endParaRPr lang="es-ES" smtClean="0"/>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smtClean="0"/>
              <a:t>RUP</a:t>
            </a:r>
            <a:endParaRPr lang="es-MX" dirty="0"/>
          </a:p>
        </p:txBody>
      </p:sp>
      <p:sp>
        <p:nvSpPr>
          <p:cNvPr id="3" name="Subtitle 2"/>
          <p:cNvSpPr>
            <a:spLocks noGrp="1"/>
          </p:cNvSpPr>
          <p:nvPr>
            <p:ph type="subTitle" idx="1"/>
          </p:nvPr>
        </p:nvSpPr>
        <p:spPr/>
        <p:txBody>
          <a:bodyPr/>
          <a:lstStyle/>
          <a:p>
            <a:r>
              <a:rPr lang="es-MX" dirty="0" smtClean="0"/>
              <a:t>Proceso de Desarrollo Unificado</a:t>
            </a:r>
            <a:endParaRPr lang="es-MX" dirty="0"/>
          </a:p>
        </p:txBody>
      </p:sp>
    </p:spTree>
    <p:extLst>
      <p:ext uri="{BB962C8B-B14F-4D97-AF65-F5344CB8AC3E}">
        <p14:creationId xmlns:p14="http://schemas.microsoft.com/office/powerpoint/2010/main" val="1437403393"/>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s-MX" dirty="0" smtClean="0"/>
              <a:t>Suministra un enfoque para asignar tareas y responsabilidades dentro de una organización</a:t>
            </a:r>
          </a:p>
          <a:p>
            <a:r>
              <a:rPr lang="es-MX" dirty="0" smtClean="0"/>
              <a:t> Es una metodología de desarrollo iterativo que es enfocada hacia “ diagramas de los casos de uso, y manejo de los riesgos y el manejo de la arquitectura”.</a:t>
            </a:r>
            <a:endParaRPr lang="es-MX" dirty="0"/>
          </a:p>
        </p:txBody>
      </p:sp>
      <p:sp>
        <p:nvSpPr>
          <p:cNvPr id="2" name="Title 1"/>
          <p:cNvSpPr>
            <a:spLocks noGrp="1"/>
          </p:cNvSpPr>
          <p:nvPr>
            <p:ph type="title"/>
          </p:nvPr>
        </p:nvSpPr>
        <p:spPr/>
        <p:txBody>
          <a:bodyPr/>
          <a:lstStyle/>
          <a:p>
            <a:endParaRPr lang="es-MX"/>
          </a:p>
        </p:txBody>
      </p:sp>
    </p:spTree>
    <p:extLst>
      <p:ext uri="{BB962C8B-B14F-4D97-AF65-F5344CB8AC3E}">
        <p14:creationId xmlns:p14="http://schemas.microsoft.com/office/powerpoint/2010/main" val="2589638435"/>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s-MX" dirty="0" smtClean="0"/>
              <a:t>El RUP maneja el proceso en cuatro fases, dentro de las cuales se realizan varias iteraciones en número variable.</a:t>
            </a:r>
          </a:p>
          <a:p>
            <a:pPr marL="514350" indent="-514350">
              <a:buFont typeface="+mj-lt"/>
              <a:buAutoNum type="arabicPeriod"/>
            </a:pPr>
            <a:r>
              <a:rPr lang="es-MX" dirty="0" smtClean="0"/>
              <a:t>Inicio</a:t>
            </a:r>
          </a:p>
          <a:p>
            <a:pPr marL="514350" indent="-514350">
              <a:buFont typeface="+mj-lt"/>
              <a:buAutoNum type="arabicPeriod"/>
            </a:pPr>
            <a:r>
              <a:rPr lang="es-MX" dirty="0" smtClean="0"/>
              <a:t>Delimitación del ámbito de SW</a:t>
            </a:r>
          </a:p>
          <a:p>
            <a:pPr marL="514350" indent="-514350">
              <a:buFont typeface="+mj-lt"/>
              <a:buAutoNum type="arabicPeriod"/>
            </a:pPr>
            <a:r>
              <a:rPr lang="es-MX" dirty="0" smtClean="0"/>
              <a:t>Eliminación de riesgos críticos</a:t>
            </a:r>
          </a:p>
          <a:p>
            <a:pPr marL="514350" indent="-514350">
              <a:buFont typeface="+mj-lt"/>
              <a:buAutoNum type="arabicPeriod"/>
            </a:pPr>
            <a:r>
              <a:rPr lang="es-MX" dirty="0" smtClean="0"/>
              <a:t>Establecimiento de una base de inicio</a:t>
            </a:r>
            <a:endParaRPr lang="es-MX" dirty="0"/>
          </a:p>
        </p:txBody>
      </p:sp>
      <p:sp>
        <p:nvSpPr>
          <p:cNvPr id="2" name="Title 1"/>
          <p:cNvSpPr>
            <a:spLocks noGrp="1"/>
          </p:cNvSpPr>
          <p:nvPr>
            <p:ph type="title"/>
          </p:nvPr>
        </p:nvSpPr>
        <p:spPr/>
        <p:txBody>
          <a:bodyPr/>
          <a:lstStyle/>
          <a:p>
            <a:r>
              <a:rPr lang="es-MX" dirty="0" smtClean="0"/>
              <a:t>Ciclo de vida</a:t>
            </a:r>
            <a:endParaRPr lang="es-MX" dirty="0"/>
          </a:p>
        </p:txBody>
      </p:sp>
    </p:spTree>
    <p:extLst>
      <p:ext uri="{BB962C8B-B14F-4D97-AF65-F5344CB8AC3E}">
        <p14:creationId xmlns:p14="http://schemas.microsoft.com/office/powerpoint/2010/main" val="816778734"/>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s-MX"/>
          </a:p>
        </p:txBody>
      </p:sp>
      <p:sp>
        <p:nvSpPr>
          <p:cNvPr id="2" name="Title 1"/>
          <p:cNvSpPr>
            <a:spLocks noGrp="1"/>
          </p:cNvSpPr>
          <p:nvPr>
            <p:ph type="title"/>
          </p:nvPr>
        </p:nvSpPr>
        <p:spPr/>
        <p:txBody>
          <a:bodyPr/>
          <a:lstStyle/>
          <a:p>
            <a:endParaRPr lang="es-MX"/>
          </a:p>
        </p:txBody>
      </p:sp>
      <p:pic>
        <p:nvPicPr>
          <p:cNvPr id="1026" name="Picture 2" descr="http://1.bp.blogspot.com/-oA1GYr_wgbo/T-sUPcqzTkI/AAAAAAAAAAM/8SlXv7T9mq4/s1600/300px-Rup_espanol.gif"/>
          <p:cNvPicPr>
            <a:picLocks noChangeAspect="1" noChangeArrowheads="1"/>
          </p:cNvPicPr>
          <p:nvPr/>
        </p:nvPicPr>
        <p:blipFill>
          <a:blip r:embed="rId2" cstate="print"/>
          <a:srcRect/>
          <a:stretch>
            <a:fillRect/>
          </a:stretch>
        </p:blipFill>
        <p:spPr bwMode="auto">
          <a:xfrm>
            <a:off x="1967542" y="980728"/>
            <a:ext cx="8306700" cy="4921722"/>
          </a:xfrm>
          <a:prstGeom prst="rect">
            <a:avLst/>
          </a:prstGeom>
          <a:noFill/>
        </p:spPr>
      </p:pic>
    </p:spTree>
    <p:extLst>
      <p:ext uri="{BB962C8B-B14F-4D97-AF65-F5344CB8AC3E}">
        <p14:creationId xmlns:p14="http://schemas.microsoft.com/office/powerpoint/2010/main" val="2858588471"/>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06400" y="1554163"/>
          <a:ext cx="11582400" cy="5217160"/>
        </p:xfrm>
        <a:graphic>
          <a:graphicData uri="http://schemas.openxmlformats.org/drawingml/2006/table">
            <a:tbl>
              <a:tblPr firstRow="1" bandRow="1">
                <a:tableStyleId>{5C22544A-7EE6-4342-B048-85BDC9FD1C3A}</a:tableStyleId>
              </a:tblPr>
              <a:tblGrid>
                <a:gridCol w="5791200"/>
                <a:gridCol w="5791200"/>
              </a:tblGrid>
              <a:tr h="370840">
                <a:tc>
                  <a:txBody>
                    <a:bodyPr/>
                    <a:lstStyle/>
                    <a:p>
                      <a:r>
                        <a:rPr kumimoji="0" lang="es-MX" b="1" i="0" kern="1200" dirty="0" smtClean="0">
                          <a:solidFill>
                            <a:schemeClr val="lt1"/>
                          </a:solidFill>
                          <a:latin typeface="+mn-lt"/>
                          <a:ea typeface="+mn-ea"/>
                          <a:cs typeface="+mn-cs"/>
                        </a:rPr>
                        <a:t>Analista:</a:t>
                      </a:r>
                      <a:endParaRPr kumimoji="0" lang="es-MX" b="0" i="0" kern="1200" dirty="0" smtClean="0">
                        <a:solidFill>
                          <a:schemeClr val="lt1"/>
                        </a:solidFill>
                        <a:latin typeface="+mn-lt"/>
                        <a:ea typeface="+mn-ea"/>
                        <a:cs typeface="+mn-cs"/>
                      </a:endParaRPr>
                    </a:p>
                    <a:p>
                      <a:r>
                        <a:rPr kumimoji="0" lang="es-MX" b="0" i="0" kern="1200" dirty="0" smtClean="0">
                          <a:solidFill>
                            <a:schemeClr val="lt1"/>
                          </a:solidFill>
                          <a:latin typeface="+mn-lt"/>
                          <a:ea typeface="+mn-ea"/>
                          <a:cs typeface="+mn-cs"/>
                        </a:rPr>
                        <a:t>Analista de procesos de negocio.</a:t>
                      </a:r>
                    </a:p>
                    <a:p>
                      <a:r>
                        <a:rPr kumimoji="0" lang="es-MX" b="0" i="0" kern="1200" dirty="0" smtClean="0">
                          <a:solidFill>
                            <a:schemeClr val="lt1"/>
                          </a:solidFill>
                          <a:latin typeface="+mn-lt"/>
                          <a:ea typeface="+mn-ea"/>
                          <a:cs typeface="+mn-cs"/>
                        </a:rPr>
                        <a:t>Diseñador del negocio.</a:t>
                      </a:r>
                    </a:p>
                    <a:p>
                      <a:r>
                        <a:rPr kumimoji="0" lang="es-MX" b="0" i="0" kern="1200" dirty="0" smtClean="0">
                          <a:solidFill>
                            <a:schemeClr val="lt1"/>
                          </a:solidFill>
                          <a:latin typeface="+mn-lt"/>
                          <a:ea typeface="+mn-ea"/>
                          <a:cs typeface="+mn-cs"/>
                        </a:rPr>
                        <a:t>Analista de sistema.</a:t>
                      </a:r>
                    </a:p>
                    <a:p>
                      <a:r>
                        <a:rPr kumimoji="0" lang="es-MX" b="0" i="0" kern="1200" dirty="0" smtClean="0">
                          <a:solidFill>
                            <a:schemeClr val="lt1"/>
                          </a:solidFill>
                          <a:latin typeface="+mn-lt"/>
                          <a:ea typeface="+mn-ea"/>
                          <a:cs typeface="+mn-cs"/>
                        </a:rPr>
                        <a:t>Especificador de requisitos.</a:t>
                      </a:r>
                    </a:p>
                    <a:p>
                      <a:endParaRPr lang="es-MX" dirty="0"/>
                    </a:p>
                  </a:txBody>
                  <a:tcPr marL="121920" marR="121920"/>
                </a:tc>
                <a:tc>
                  <a:txBody>
                    <a:bodyPr/>
                    <a:lstStyle/>
                    <a:p>
                      <a:r>
                        <a:rPr kumimoji="0" lang="es-MX" b="1" i="0" kern="1200" dirty="0" smtClean="0">
                          <a:solidFill>
                            <a:schemeClr val="lt1"/>
                          </a:solidFill>
                          <a:latin typeface="+mn-lt"/>
                          <a:ea typeface="+mn-ea"/>
                          <a:cs typeface="+mn-cs"/>
                        </a:rPr>
                        <a:t>Desarrolladores:</a:t>
                      </a:r>
                      <a:endParaRPr kumimoji="0" lang="es-MX" b="0" i="0" kern="1200" dirty="0" smtClean="0">
                        <a:solidFill>
                          <a:schemeClr val="lt1"/>
                        </a:solidFill>
                        <a:latin typeface="+mn-lt"/>
                        <a:ea typeface="+mn-ea"/>
                        <a:cs typeface="+mn-cs"/>
                      </a:endParaRPr>
                    </a:p>
                    <a:p>
                      <a:r>
                        <a:rPr kumimoji="0" lang="es-MX" b="0" i="0" kern="1200" dirty="0" smtClean="0">
                          <a:solidFill>
                            <a:schemeClr val="lt1"/>
                          </a:solidFill>
                          <a:latin typeface="+mn-lt"/>
                          <a:ea typeface="+mn-ea"/>
                          <a:cs typeface="+mn-cs"/>
                        </a:rPr>
                        <a:t>Arquitecto de software.</a:t>
                      </a:r>
                    </a:p>
                    <a:p>
                      <a:r>
                        <a:rPr kumimoji="0" lang="es-MX" b="0" i="0" kern="1200" dirty="0" smtClean="0">
                          <a:solidFill>
                            <a:schemeClr val="lt1"/>
                          </a:solidFill>
                          <a:latin typeface="+mn-lt"/>
                          <a:ea typeface="+mn-ea"/>
                          <a:cs typeface="+mn-cs"/>
                        </a:rPr>
                        <a:t>Diseñador </a:t>
                      </a:r>
                    </a:p>
                    <a:p>
                      <a:r>
                        <a:rPr kumimoji="0" lang="es-MX" b="0" i="0" kern="1200" dirty="0" smtClean="0">
                          <a:solidFill>
                            <a:schemeClr val="lt1"/>
                          </a:solidFill>
                          <a:latin typeface="+mn-lt"/>
                          <a:ea typeface="+mn-ea"/>
                          <a:cs typeface="+mn-cs"/>
                        </a:rPr>
                        <a:t>Diseñador de interfaz de usuario</a:t>
                      </a:r>
                    </a:p>
                    <a:p>
                      <a:r>
                        <a:rPr kumimoji="0" lang="es-MX" b="0" i="0" kern="1200" dirty="0" smtClean="0">
                          <a:solidFill>
                            <a:schemeClr val="lt1"/>
                          </a:solidFill>
                          <a:latin typeface="+mn-lt"/>
                          <a:ea typeface="+mn-ea"/>
                          <a:cs typeface="+mn-cs"/>
                        </a:rPr>
                        <a:t> Diseñador de cápsulas.</a:t>
                      </a:r>
                    </a:p>
                    <a:p>
                      <a:r>
                        <a:rPr kumimoji="0" lang="es-MX" b="0" i="0" kern="1200" dirty="0" smtClean="0">
                          <a:solidFill>
                            <a:schemeClr val="lt1"/>
                          </a:solidFill>
                          <a:latin typeface="+mn-lt"/>
                          <a:ea typeface="+mn-ea"/>
                          <a:cs typeface="+mn-cs"/>
                        </a:rPr>
                        <a:t>Diseñador de base de datos.</a:t>
                      </a:r>
                    </a:p>
                    <a:p>
                      <a:r>
                        <a:rPr kumimoji="0" lang="es-MX" b="0" i="0" kern="1200" dirty="0" smtClean="0">
                          <a:solidFill>
                            <a:schemeClr val="lt1"/>
                          </a:solidFill>
                          <a:latin typeface="+mn-lt"/>
                          <a:ea typeface="+mn-ea"/>
                          <a:cs typeface="+mn-cs"/>
                        </a:rPr>
                        <a:t>Implementador.</a:t>
                      </a:r>
                    </a:p>
                    <a:p>
                      <a:r>
                        <a:rPr kumimoji="0" lang="es-MX" b="0" i="0" kern="1200" dirty="0" smtClean="0">
                          <a:solidFill>
                            <a:schemeClr val="lt1"/>
                          </a:solidFill>
                          <a:latin typeface="+mn-lt"/>
                          <a:ea typeface="+mn-ea"/>
                          <a:cs typeface="+mn-cs"/>
                        </a:rPr>
                        <a:t>Integrador.</a:t>
                      </a:r>
                    </a:p>
                  </a:txBody>
                  <a:tcPr marL="121920" marR="121920"/>
                </a:tc>
              </a:tr>
              <a:tr h="370840">
                <a:tc>
                  <a:txBody>
                    <a:bodyPr/>
                    <a:lstStyle/>
                    <a:p>
                      <a:r>
                        <a:rPr kumimoji="0" lang="es-MX" b="1" i="0" kern="1200" dirty="0" smtClean="0">
                          <a:solidFill>
                            <a:schemeClr val="dk1"/>
                          </a:solidFill>
                          <a:latin typeface="+mn-lt"/>
                          <a:ea typeface="+mn-ea"/>
                          <a:cs typeface="+mn-cs"/>
                        </a:rPr>
                        <a:t>Gestores:</a:t>
                      </a:r>
                      <a:endParaRPr kumimoji="0" lang="es-MX" b="0" i="0" kern="1200" dirty="0" smtClean="0">
                        <a:solidFill>
                          <a:schemeClr val="dk1"/>
                        </a:solidFill>
                        <a:latin typeface="+mn-lt"/>
                        <a:ea typeface="+mn-ea"/>
                        <a:cs typeface="+mn-cs"/>
                      </a:endParaRPr>
                    </a:p>
                    <a:p>
                      <a:r>
                        <a:rPr kumimoji="0" lang="es-MX" b="0" i="0" kern="1200" dirty="0" smtClean="0">
                          <a:solidFill>
                            <a:schemeClr val="dk1"/>
                          </a:solidFill>
                          <a:latin typeface="+mn-lt"/>
                          <a:ea typeface="+mn-ea"/>
                          <a:cs typeface="+mn-cs"/>
                        </a:rPr>
                        <a:t>Jefe de proyecto</a:t>
                      </a:r>
                    </a:p>
                    <a:p>
                      <a:r>
                        <a:rPr kumimoji="0" lang="es-MX" b="0" i="0" kern="1200" dirty="0" smtClean="0">
                          <a:solidFill>
                            <a:schemeClr val="dk1"/>
                          </a:solidFill>
                          <a:latin typeface="+mn-lt"/>
                          <a:ea typeface="+mn-ea"/>
                          <a:cs typeface="+mn-cs"/>
                        </a:rPr>
                        <a:t>Jefe de control de cambios.</a:t>
                      </a:r>
                    </a:p>
                    <a:p>
                      <a:r>
                        <a:rPr kumimoji="0" lang="es-MX" b="0" i="0" kern="1200" dirty="0" smtClean="0">
                          <a:solidFill>
                            <a:schemeClr val="dk1"/>
                          </a:solidFill>
                          <a:latin typeface="+mn-lt"/>
                          <a:ea typeface="+mn-ea"/>
                          <a:cs typeface="+mn-cs"/>
                        </a:rPr>
                        <a:t>Jefe de configuración.</a:t>
                      </a:r>
                    </a:p>
                    <a:p>
                      <a:r>
                        <a:rPr kumimoji="0" lang="es-MX" b="0" i="0" kern="1200" dirty="0" smtClean="0">
                          <a:solidFill>
                            <a:schemeClr val="dk1"/>
                          </a:solidFill>
                          <a:latin typeface="+mn-lt"/>
                          <a:ea typeface="+mn-ea"/>
                          <a:cs typeface="+mn-cs"/>
                        </a:rPr>
                        <a:t>Jefe de pruebas</a:t>
                      </a:r>
                    </a:p>
                    <a:p>
                      <a:r>
                        <a:rPr kumimoji="0" lang="es-MX" b="0" i="0" kern="1200" dirty="0" smtClean="0">
                          <a:solidFill>
                            <a:schemeClr val="dk1"/>
                          </a:solidFill>
                          <a:latin typeface="+mn-lt"/>
                          <a:ea typeface="+mn-ea"/>
                          <a:cs typeface="+mn-cs"/>
                        </a:rPr>
                        <a:t>Jefe de despliegue</a:t>
                      </a:r>
                    </a:p>
                    <a:p>
                      <a:r>
                        <a:rPr kumimoji="0" lang="es-MX" b="0" i="0" kern="1200" dirty="0" smtClean="0">
                          <a:solidFill>
                            <a:schemeClr val="dk1"/>
                          </a:solidFill>
                          <a:latin typeface="+mn-lt"/>
                          <a:ea typeface="+mn-ea"/>
                          <a:cs typeface="+mn-cs"/>
                        </a:rPr>
                        <a:t>Ingeniero de procesos</a:t>
                      </a:r>
                    </a:p>
                    <a:p>
                      <a:r>
                        <a:rPr kumimoji="0" lang="es-MX" b="0" i="0" kern="1200" dirty="0" smtClean="0">
                          <a:solidFill>
                            <a:schemeClr val="dk1"/>
                          </a:solidFill>
                          <a:latin typeface="+mn-lt"/>
                          <a:ea typeface="+mn-ea"/>
                          <a:cs typeface="+mn-cs"/>
                        </a:rPr>
                        <a:t>Revisor de gestión del proyecto</a:t>
                      </a:r>
                    </a:p>
                    <a:p>
                      <a:r>
                        <a:rPr kumimoji="0" lang="es-MX" b="0" i="0" kern="1200" dirty="0" smtClean="0">
                          <a:solidFill>
                            <a:schemeClr val="dk1"/>
                          </a:solidFill>
                          <a:latin typeface="+mn-lt"/>
                          <a:ea typeface="+mn-ea"/>
                          <a:cs typeface="+mn-cs"/>
                        </a:rPr>
                        <a:t>Gestor de pruebas.</a:t>
                      </a:r>
                      <a:endParaRPr kumimoji="0" lang="es-MX" b="0" i="0" kern="1200" dirty="0">
                        <a:solidFill>
                          <a:schemeClr val="dk1"/>
                        </a:solidFill>
                        <a:latin typeface="+mn-lt"/>
                        <a:ea typeface="+mn-ea"/>
                        <a:cs typeface="+mn-cs"/>
                      </a:endParaRPr>
                    </a:p>
                  </a:txBody>
                  <a:tcPr marL="121920" marR="121920"/>
                </a:tc>
                <a:tc>
                  <a:txBody>
                    <a:bodyPr/>
                    <a:lstStyle/>
                    <a:p>
                      <a:r>
                        <a:rPr kumimoji="0" lang="es-MX" b="1" i="0" kern="1200" dirty="0" smtClean="0">
                          <a:solidFill>
                            <a:schemeClr val="dk1"/>
                          </a:solidFill>
                          <a:latin typeface="+mn-lt"/>
                          <a:ea typeface="+mn-ea"/>
                          <a:cs typeface="+mn-cs"/>
                        </a:rPr>
                        <a:t>Apoyo:</a:t>
                      </a:r>
                      <a:endParaRPr kumimoji="0" lang="es-MX" b="0" i="0" kern="1200" dirty="0" smtClean="0">
                        <a:solidFill>
                          <a:schemeClr val="dk1"/>
                        </a:solidFill>
                        <a:latin typeface="+mn-lt"/>
                        <a:ea typeface="+mn-ea"/>
                        <a:cs typeface="+mn-cs"/>
                      </a:endParaRPr>
                    </a:p>
                    <a:p>
                      <a:r>
                        <a:rPr kumimoji="0" lang="es-MX" b="0" i="0" kern="1200" dirty="0" smtClean="0">
                          <a:solidFill>
                            <a:schemeClr val="dk1"/>
                          </a:solidFill>
                          <a:latin typeface="+mn-lt"/>
                          <a:ea typeface="+mn-ea"/>
                          <a:cs typeface="+mn-cs"/>
                        </a:rPr>
                        <a:t>Documentador técnico</a:t>
                      </a:r>
                    </a:p>
                    <a:p>
                      <a:r>
                        <a:rPr kumimoji="0" lang="es-MX" b="0" i="0" kern="1200" dirty="0" smtClean="0">
                          <a:solidFill>
                            <a:schemeClr val="dk1"/>
                          </a:solidFill>
                          <a:latin typeface="+mn-lt"/>
                          <a:ea typeface="+mn-ea"/>
                          <a:cs typeface="+mn-cs"/>
                        </a:rPr>
                        <a:t>Administrador de sistema</a:t>
                      </a:r>
                    </a:p>
                    <a:p>
                      <a:r>
                        <a:rPr kumimoji="0" lang="es-MX" b="0" i="0" kern="1200" dirty="0" smtClean="0">
                          <a:solidFill>
                            <a:schemeClr val="dk1"/>
                          </a:solidFill>
                          <a:latin typeface="+mn-lt"/>
                          <a:ea typeface="+mn-ea"/>
                          <a:cs typeface="+mn-cs"/>
                        </a:rPr>
                        <a:t>Especialista en herramientas</a:t>
                      </a:r>
                    </a:p>
                    <a:p>
                      <a:r>
                        <a:rPr kumimoji="0" lang="es-MX" b="0" i="0" kern="1200" dirty="0" smtClean="0">
                          <a:solidFill>
                            <a:schemeClr val="dk1"/>
                          </a:solidFill>
                          <a:latin typeface="+mn-lt"/>
                          <a:ea typeface="+mn-ea"/>
                          <a:cs typeface="+mn-cs"/>
                        </a:rPr>
                        <a:t>Desarrollador de cursos</a:t>
                      </a:r>
                    </a:p>
                    <a:p>
                      <a:r>
                        <a:rPr kumimoji="0" lang="es-MX" b="0" i="0" kern="1200" dirty="0" smtClean="0">
                          <a:solidFill>
                            <a:schemeClr val="dk1"/>
                          </a:solidFill>
                          <a:latin typeface="+mn-lt"/>
                          <a:ea typeface="+mn-ea"/>
                          <a:cs typeface="+mn-cs"/>
                        </a:rPr>
                        <a:t>Artista gráfico</a:t>
                      </a:r>
                    </a:p>
                  </a:txBody>
                  <a:tcPr marL="121920" marR="121920"/>
                </a:tc>
              </a:tr>
              <a:tr h="370840">
                <a:tc>
                  <a:txBody>
                    <a:bodyPr/>
                    <a:lstStyle/>
                    <a:p>
                      <a:endParaRPr lang="es-MX" dirty="0"/>
                    </a:p>
                  </a:txBody>
                  <a:tcPr marL="121920" marR="121920"/>
                </a:tc>
                <a:tc>
                  <a:txBody>
                    <a:bodyPr/>
                    <a:lstStyle/>
                    <a:p>
                      <a:endParaRPr lang="es-MX" dirty="0"/>
                    </a:p>
                  </a:txBody>
                  <a:tcPr marL="121920" marR="121920"/>
                </a:tc>
              </a:tr>
            </a:tbl>
          </a:graphicData>
        </a:graphic>
      </p:graphicFrame>
      <p:sp>
        <p:nvSpPr>
          <p:cNvPr id="2" name="Title 1"/>
          <p:cNvSpPr>
            <a:spLocks noGrp="1"/>
          </p:cNvSpPr>
          <p:nvPr>
            <p:ph type="title"/>
          </p:nvPr>
        </p:nvSpPr>
        <p:spPr/>
        <p:txBody>
          <a:bodyPr/>
          <a:lstStyle/>
          <a:p>
            <a:r>
              <a:rPr lang="es-MX" dirty="0" smtClean="0"/>
              <a:t>Roles en la metodología </a:t>
            </a:r>
            <a:endParaRPr lang="es-MX" dirty="0"/>
          </a:p>
        </p:txBody>
      </p:sp>
    </p:spTree>
    <p:extLst>
      <p:ext uri="{BB962C8B-B14F-4D97-AF65-F5344CB8AC3E}">
        <p14:creationId xmlns:p14="http://schemas.microsoft.com/office/powerpoint/2010/main" val="665856671"/>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06400" y="1554163"/>
          <a:ext cx="11582400" cy="3108960"/>
        </p:xfrm>
        <a:graphic>
          <a:graphicData uri="http://schemas.openxmlformats.org/drawingml/2006/table">
            <a:tbl>
              <a:tblPr firstRow="1" bandRow="1">
                <a:tableStyleId>{5C22544A-7EE6-4342-B048-85BDC9FD1C3A}</a:tableStyleId>
              </a:tblPr>
              <a:tblGrid>
                <a:gridCol w="5791200"/>
                <a:gridCol w="5791200"/>
              </a:tblGrid>
              <a:tr h="370840">
                <a:tc>
                  <a:txBody>
                    <a:bodyPr/>
                    <a:lstStyle/>
                    <a:p>
                      <a:r>
                        <a:rPr kumimoji="0" lang="es-MX" b="1" i="0" kern="1200" dirty="0" smtClean="0">
                          <a:solidFill>
                            <a:schemeClr val="lt1"/>
                          </a:solidFill>
                          <a:latin typeface="+mn-lt"/>
                          <a:ea typeface="+mn-ea"/>
                          <a:cs typeface="+mn-cs"/>
                        </a:rPr>
                        <a:t>Especialista en pruebas:</a:t>
                      </a:r>
                      <a:endParaRPr kumimoji="0" lang="es-MX" b="0" i="0" kern="1200" dirty="0" smtClean="0">
                        <a:solidFill>
                          <a:schemeClr val="lt1"/>
                        </a:solidFill>
                        <a:latin typeface="+mn-lt"/>
                        <a:ea typeface="+mn-ea"/>
                        <a:cs typeface="+mn-cs"/>
                      </a:endParaRPr>
                    </a:p>
                    <a:p>
                      <a:endParaRPr kumimoji="0" lang="es-MX" b="0" i="0" kern="1200" dirty="0" smtClean="0">
                        <a:solidFill>
                          <a:schemeClr val="lt1"/>
                        </a:solidFill>
                        <a:latin typeface="+mn-lt"/>
                        <a:ea typeface="+mn-ea"/>
                        <a:cs typeface="+mn-cs"/>
                      </a:endParaRPr>
                    </a:p>
                    <a:p>
                      <a:r>
                        <a:rPr kumimoji="0" lang="es-MX" b="0" i="0" kern="1200" dirty="0" smtClean="0">
                          <a:solidFill>
                            <a:schemeClr val="lt1"/>
                          </a:solidFill>
                          <a:latin typeface="+mn-lt"/>
                          <a:ea typeface="+mn-ea"/>
                          <a:cs typeface="+mn-cs"/>
                        </a:rPr>
                        <a:t>Especialista en Pruebas (</a:t>
                      </a:r>
                      <a:r>
                        <a:rPr kumimoji="0" lang="es-MX" b="0" i="0" kern="1200" dirty="0" err="1" smtClean="0">
                          <a:solidFill>
                            <a:schemeClr val="lt1"/>
                          </a:solidFill>
                          <a:latin typeface="+mn-lt"/>
                          <a:ea typeface="+mn-ea"/>
                          <a:cs typeface="+mn-cs"/>
                        </a:rPr>
                        <a:t>tester</a:t>
                      </a:r>
                      <a:r>
                        <a:rPr kumimoji="0" lang="es-MX" b="0" i="0" kern="1200" dirty="0" smtClean="0">
                          <a:solidFill>
                            <a:schemeClr val="lt1"/>
                          </a:solidFill>
                          <a:latin typeface="+mn-lt"/>
                          <a:ea typeface="+mn-ea"/>
                          <a:cs typeface="+mn-cs"/>
                        </a:rPr>
                        <a:t>)</a:t>
                      </a:r>
                    </a:p>
                    <a:p>
                      <a:endParaRPr kumimoji="0" lang="es-MX" b="0" i="0" kern="1200" dirty="0" smtClean="0">
                        <a:solidFill>
                          <a:schemeClr val="lt1"/>
                        </a:solidFill>
                        <a:latin typeface="+mn-lt"/>
                        <a:ea typeface="+mn-ea"/>
                        <a:cs typeface="+mn-cs"/>
                      </a:endParaRPr>
                    </a:p>
                    <a:p>
                      <a:r>
                        <a:rPr kumimoji="0" lang="es-MX" b="0" i="0" kern="1200" dirty="0" smtClean="0">
                          <a:solidFill>
                            <a:schemeClr val="lt1"/>
                          </a:solidFill>
                          <a:latin typeface="+mn-lt"/>
                          <a:ea typeface="+mn-ea"/>
                          <a:cs typeface="+mn-cs"/>
                        </a:rPr>
                        <a:t>Analista de pruebas</a:t>
                      </a:r>
                    </a:p>
                    <a:p>
                      <a:endParaRPr kumimoji="0" lang="es-MX" b="0" i="0" kern="1200" dirty="0" smtClean="0">
                        <a:solidFill>
                          <a:schemeClr val="lt1"/>
                        </a:solidFill>
                        <a:latin typeface="+mn-lt"/>
                        <a:ea typeface="+mn-ea"/>
                        <a:cs typeface="+mn-cs"/>
                      </a:endParaRPr>
                    </a:p>
                    <a:p>
                      <a:r>
                        <a:rPr kumimoji="0" lang="es-MX" b="0" i="0" kern="1200" dirty="0" smtClean="0">
                          <a:solidFill>
                            <a:schemeClr val="lt1"/>
                          </a:solidFill>
                          <a:latin typeface="+mn-lt"/>
                          <a:ea typeface="+mn-ea"/>
                          <a:cs typeface="+mn-cs"/>
                        </a:rPr>
                        <a:t>Diseñador de pruebas</a:t>
                      </a:r>
                    </a:p>
                    <a:p>
                      <a:endParaRPr lang="es-MX" dirty="0"/>
                    </a:p>
                  </a:txBody>
                  <a:tcPr marL="121920" marR="121920"/>
                </a:tc>
                <a:tc>
                  <a:txBody>
                    <a:bodyPr/>
                    <a:lstStyle/>
                    <a:p>
                      <a:r>
                        <a:rPr kumimoji="0" lang="es-MX" b="1" i="0" kern="1200" dirty="0" smtClean="0">
                          <a:solidFill>
                            <a:schemeClr val="lt1"/>
                          </a:solidFill>
                          <a:latin typeface="+mn-lt"/>
                          <a:ea typeface="+mn-ea"/>
                          <a:cs typeface="+mn-cs"/>
                        </a:rPr>
                        <a:t>Otros roles:</a:t>
                      </a:r>
                      <a:endParaRPr kumimoji="0" lang="es-MX" b="0" i="0" kern="1200" dirty="0" smtClean="0">
                        <a:solidFill>
                          <a:schemeClr val="lt1"/>
                        </a:solidFill>
                        <a:latin typeface="+mn-lt"/>
                        <a:ea typeface="+mn-ea"/>
                        <a:cs typeface="+mn-cs"/>
                      </a:endParaRPr>
                    </a:p>
                    <a:p>
                      <a:r>
                        <a:rPr kumimoji="0" lang="es-MX" b="0" i="0" kern="1200" dirty="0" smtClean="0">
                          <a:solidFill>
                            <a:schemeClr val="lt1"/>
                          </a:solidFill>
                          <a:latin typeface="+mn-lt"/>
                          <a:ea typeface="+mn-ea"/>
                          <a:cs typeface="+mn-cs"/>
                        </a:rPr>
                        <a:t/>
                      </a:r>
                      <a:br>
                        <a:rPr kumimoji="0" lang="es-MX" b="0" i="0" kern="1200" dirty="0" smtClean="0">
                          <a:solidFill>
                            <a:schemeClr val="lt1"/>
                          </a:solidFill>
                          <a:latin typeface="+mn-lt"/>
                          <a:ea typeface="+mn-ea"/>
                          <a:cs typeface="+mn-cs"/>
                        </a:rPr>
                      </a:br>
                      <a:r>
                        <a:rPr kumimoji="0" lang="es-MX" b="0" i="0" kern="1200" dirty="0" err="1" smtClean="0">
                          <a:solidFill>
                            <a:schemeClr val="lt1"/>
                          </a:solidFill>
                          <a:latin typeface="+mn-lt"/>
                          <a:ea typeface="+mn-ea"/>
                          <a:cs typeface="+mn-cs"/>
                        </a:rPr>
                        <a:t>Stakeholders</a:t>
                      </a:r>
                      <a:r>
                        <a:rPr kumimoji="0" lang="es-MX" b="0" i="0" kern="1200" dirty="0" smtClean="0">
                          <a:solidFill>
                            <a:schemeClr val="lt1"/>
                          </a:solidFill>
                          <a:latin typeface="+mn-lt"/>
                          <a:ea typeface="+mn-ea"/>
                          <a:cs typeface="+mn-cs"/>
                        </a:rPr>
                        <a:t>(afectados por </a:t>
                      </a:r>
                      <a:r>
                        <a:rPr kumimoji="0" lang="es-MX" b="0" i="0" kern="1200" smtClean="0">
                          <a:solidFill>
                            <a:schemeClr val="lt1"/>
                          </a:solidFill>
                          <a:latin typeface="+mn-lt"/>
                          <a:ea typeface="+mn-ea"/>
                          <a:cs typeface="+mn-cs"/>
                        </a:rPr>
                        <a:t>las actividades)</a:t>
                      </a:r>
                      <a:endParaRPr kumimoji="0" lang="es-MX" b="0" i="0" kern="1200" dirty="0" smtClean="0">
                        <a:solidFill>
                          <a:schemeClr val="lt1"/>
                        </a:solidFill>
                        <a:latin typeface="+mn-lt"/>
                        <a:ea typeface="+mn-ea"/>
                        <a:cs typeface="+mn-cs"/>
                      </a:endParaRPr>
                    </a:p>
                    <a:p>
                      <a:r>
                        <a:rPr kumimoji="0" lang="es-MX" b="0" i="0" kern="1200" dirty="0" smtClean="0">
                          <a:solidFill>
                            <a:schemeClr val="lt1"/>
                          </a:solidFill>
                          <a:latin typeface="+mn-lt"/>
                          <a:ea typeface="+mn-ea"/>
                          <a:cs typeface="+mn-cs"/>
                        </a:rPr>
                        <a:t/>
                      </a:r>
                      <a:br>
                        <a:rPr kumimoji="0" lang="es-MX" b="0" i="0" kern="1200" dirty="0" smtClean="0">
                          <a:solidFill>
                            <a:schemeClr val="lt1"/>
                          </a:solidFill>
                          <a:latin typeface="+mn-lt"/>
                          <a:ea typeface="+mn-ea"/>
                          <a:cs typeface="+mn-cs"/>
                        </a:rPr>
                      </a:br>
                      <a:r>
                        <a:rPr kumimoji="0" lang="es-MX" b="0" i="0" kern="1200" dirty="0" smtClean="0">
                          <a:solidFill>
                            <a:schemeClr val="lt1"/>
                          </a:solidFill>
                          <a:latin typeface="+mn-lt"/>
                          <a:ea typeface="+mn-ea"/>
                          <a:cs typeface="+mn-cs"/>
                        </a:rPr>
                        <a:t>Revisor </a:t>
                      </a:r>
                    </a:p>
                    <a:p>
                      <a:r>
                        <a:rPr kumimoji="0" lang="es-MX" b="0" i="0" kern="1200" dirty="0" smtClean="0">
                          <a:solidFill>
                            <a:schemeClr val="lt1"/>
                          </a:solidFill>
                          <a:latin typeface="+mn-lt"/>
                          <a:ea typeface="+mn-ea"/>
                          <a:cs typeface="+mn-cs"/>
                        </a:rPr>
                        <a:t/>
                      </a:r>
                      <a:br>
                        <a:rPr kumimoji="0" lang="es-MX" b="0" i="0" kern="1200" dirty="0" smtClean="0">
                          <a:solidFill>
                            <a:schemeClr val="lt1"/>
                          </a:solidFill>
                          <a:latin typeface="+mn-lt"/>
                          <a:ea typeface="+mn-ea"/>
                          <a:cs typeface="+mn-cs"/>
                        </a:rPr>
                      </a:br>
                      <a:r>
                        <a:rPr kumimoji="0" lang="es-MX" b="0" i="0" kern="1200" dirty="0" smtClean="0">
                          <a:solidFill>
                            <a:schemeClr val="lt1"/>
                          </a:solidFill>
                          <a:latin typeface="+mn-lt"/>
                          <a:ea typeface="+mn-ea"/>
                          <a:cs typeface="+mn-cs"/>
                        </a:rPr>
                        <a:t>Coordinación de revisiones</a:t>
                      </a:r>
                    </a:p>
                    <a:p>
                      <a:r>
                        <a:rPr kumimoji="0" lang="es-MX" b="0" i="0" kern="1200" dirty="0" smtClean="0">
                          <a:solidFill>
                            <a:schemeClr val="lt1"/>
                          </a:solidFill>
                          <a:latin typeface="+mn-lt"/>
                          <a:ea typeface="+mn-ea"/>
                          <a:cs typeface="+mn-cs"/>
                        </a:rPr>
                        <a:t/>
                      </a:r>
                      <a:br>
                        <a:rPr kumimoji="0" lang="es-MX" b="0" i="0" kern="1200" dirty="0" smtClean="0">
                          <a:solidFill>
                            <a:schemeClr val="lt1"/>
                          </a:solidFill>
                          <a:latin typeface="+mn-lt"/>
                          <a:ea typeface="+mn-ea"/>
                          <a:cs typeface="+mn-cs"/>
                        </a:rPr>
                      </a:br>
                      <a:r>
                        <a:rPr kumimoji="0" lang="es-MX" b="0" i="0" kern="1200" dirty="0" smtClean="0">
                          <a:solidFill>
                            <a:schemeClr val="lt1"/>
                          </a:solidFill>
                          <a:latin typeface="+mn-lt"/>
                          <a:ea typeface="+mn-ea"/>
                          <a:cs typeface="+mn-cs"/>
                        </a:rPr>
                        <a:t>Revisor técnico</a:t>
                      </a:r>
                    </a:p>
                    <a:p>
                      <a:endParaRPr kumimoji="0" lang="es-MX" b="0" i="0" kern="1200" dirty="0" smtClean="0">
                        <a:solidFill>
                          <a:schemeClr val="lt1"/>
                        </a:solidFill>
                        <a:latin typeface="+mn-lt"/>
                        <a:ea typeface="+mn-ea"/>
                        <a:cs typeface="+mn-cs"/>
                      </a:endParaRPr>
                    </a:p>
                    <a:p>
                      <a:r>
                        <a:rPr kumimoji="0" lang="es-MX" b="0" i="0" kern="1200" dirty="0" smtClean="0">
                          <a:solidFill>
                            <a:schemeClr val="lt1"/>
                          </a:solidFill>
                          <a:latin typeface="+mn-lt"/>
                          <a:ea typeface="+mn-ea"/>
                          <a:cs typeface="+mn-cs"/>
                        </a:rPr>
                        <a:t>Cualquier rol</a:t>
                      </a:r>
                    </a:p>
                  </a:txBody>
                  <a:tcPr marL="121920" marR="121920"/>
                </a:tc>
              </a:tr>
            </a:tbl>
          </a:graphicData>
        </a:graphic>
      </p:graphicFrame>
      <p:sp>
        <p:nvSpPr>
          <p:cNvPr id="2" name="Title 1"/>
          <p:cNvSpPr>
            <a:spLocks noGrp="1"/>
          </p:cNvSpPr>
          <p:nvPr>
            <p:ph type="title"/>
          </p:nvPr>
        </p:nvSpPr>
        <p:spPr/>
        <p:txBody>
          <a:bodyPr/>
          <a:lstStyle/>
          <a:p>
            <a:endParaRPr lang="es-MX"/>
          </a:p>
        </p:txBody>
      </p:sp>
    </p:spTree>
    <p:extLst>
      <p:ext uri="{BB962C8B-B14F-4D97-AF65-F5344CB8AC3E}">
        <p14:creationId xmlns:p14="http://schemas.microsoft.com/office/powerpoint/2010/main" val="2540769235"/>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ítulo 1"/>
          <p:cNvSpPr>
            <a:spLocks noGrp="1"/>
          </p:cNvSpPr>
          <p:nvPr>
            <p:ph type="title"/>
          </p:nvPr>
        </p:nvSpPr>
        <p:spPr/>
        <p:txBody>
          <a:bodyPr/>
          <a:lstStyle/>
          <a:p>
            <a:r>
              <a:rPr lang="es-MX" smtClean="0"/>
              <a:t>Diagramas de Módulos</a:t>
            </a:r>
          </a:p>
        </p:txBody>
      </p:sp>
      <p:sp>
        <p:nvSpPr>
          <p:cNvPr id="25602" name="Marcador de contenido 2"/>
          <p:cNvSpPr>
            <a:spLocks noGrp="1"/>
          </p:cNvSpPr>
          <p:nvPr>
            <p:ph sz="quarter" idx="13"/>
          </p:nvPr>
        </p:nvSpPr>
        <p:spPr/>
        <p:txBody>
          <a:bodyPr/>
          <a:lstStyle/>
          <a:p>
            <a:r>
              <a:rPr lang="es-MX" smtClean="0"/>
              <a:t>Para mostrar la asignación de clases y objetos a módulos en el diseño físico de un sistema</a:t>
            </a:r>
          </a:p>
        </p:txBody>
      </p:sp>
      <p:pic>
        <p:nvPicPr>
          <p:cNvPr id="25603" name="Picture 2" descr="https://html2-f.scribdassets.com/8jfys8ifsw56qmo/images/5-1372b8522e.jpg"/>
          <p:cNvPicPr>
            <a:picLocks noGrp="1" noChangeAspect="1" noChangeArrowheads="1"/>
          </p:cNvPicPr>
          <p:nvPr>
            <p:ph sz="quarter" idx="14"/>
          </p:nvPr>
        </p:nvPicPr>
        <p:blipFill>
          <a:blip r:embed="rId2"/>
          <a:stretch>
            <a:fillRect/>
          </a:stretch>
        </p:blipFill>
        <p:spPr>
          <a:xfrm>
            <a:off x="6949076" y="2679700"/>
            <a:ext cx="3584986" cy="3446463"/>
          </a:xfrm>
        </p:spPr>
      </p:pic>
    </p:spTree>
  </p:cSld>
  <p:clrMapOvr>
    <a:masterClrMapping/>
  </p:clrMapOvr>
  <p:transition spd="med">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s-MX" dirty="0" smtClean="0"/>
              <a:t>Apropiada para proyectos grandes (equipo de trabajo capaz de administrar un proceso complejo)</a:t>
            </a:r>
          </a:p>
          <a:p>
            <a:r>
              <a:rPr lang="es-MX" dirty="0" smtClean="0"/>
              <a:t>En proyectos pequeños tiene la desventaja de no satisfacer los costos de dedicación. </a:t>
            </a:r>
            <a:endParaRPr lang="es-MX" dirty="0"/>
          </a:p>
        </p:txBody>
      </p:sp>
      <p:sp>
        <p:nvSpPr>
          <p:cNvPr id="2" name="Title 1"/>
          <p:cNvSpPr>
            <a:spLocks noGrp="1"/>
          </p:cNvSpPr>
          <p:nvPr>
            <p:ph type="title"/>
          </p:nvPr>
        </p:nvSpPr>
        <p:spPr/>
        <p:txBody>
          <a:bodyPr/>
          <a:lstStyle/>
          <a:p>
            <a:r>
              <a:rPr lang="es-MX" dirty="0" smtClean="0"/>
              <a:t>Implementación</a:t>
            </a:r>
            <a:endParaRPr lang="es-MX" dirty="0"/>
          </a:p>
        </p:txBody>
      </p:sp>
    </p:spTree>
    <p:extLst>
      <p:ext uri="{BB962C8B-B14F-4D97-AF65-F5344CB8AC3E}">
        <p14:creationId xmlns:p14="http://schemas.microsoft.com/office/powerpoint/2010/main" val="1812862674"/>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ítulo 1"/>
          <p:cNvSpPr>
            <a:spLocks noGrp="1"/>
          </p:cNvSpPr>
          <p:nvPr>
            <p:ph type="title"/>
          </p:nvPr>
        </p:nvSpPr>
        <p:spPr/>
        <p:txBody>
          <a:bodyPr/>
          <a:lstStyle/>
          <a:p>
            <a:r>
              <a:rPr lang="es-MX" smtClean="0"/>
              <a:t>Diagramas de Transición de Estados</a:t>
            </a:r>
          </a:p>
        </p:txBody>
      </p:sp>
      <p:pic>
        <p:nvPicPr>
          <p:cNvPr id="26627" name="Marcador de contenido 4"/>
          <p:cNvPicPr>
            <a:picLocks noGrp="1"/>
          </p:cNvPicPr>
          <p:nvPr>
            <p:ph sz="quarter" idx="13"/>
          </p:nvPr>
        </p:nvPicPr>
        <p:blipFill>
          <a:blip r:embed="rId2"/>
          <a:stretch>
            <a:fillRect/>
          </a:stretch>
        </p:blipFill>
        <p:spPr>
          <a:xfrm>
            <a:off x="1569244" y="3455194"/>
            <a:ext cx="3762375" cy="1895475"/>
          </a:xfrm>
        </p:spPr>
      </p:pic>
      <p:sp>
        <p:nvSpPr>
          <p:cNvPr id="26626" name="Marcador de contenido 3"/>
          <p:cNvSpPr>
            <a:spLocks noGrp="1"/>
          </p:cNvSpPr>
          <p:nvPr>
            <p:ph sz="quarter" idx="14"/>
          </p:nvPr>
        </p:nvSpPr>
        <p:spPr/>
        <p:txBody>
          <a:bodyPr/>
          <a:lstStyle/>
          <a:p>
            <a:r>
              <a:rPr lang="es-MX" smtClean="0"/>
              <a:t>Para mostrar el espacio de estados de una clase determinada, los eventos que provocan una transición de un estado a otro, y las acciones que resultan de ese cambio de estado</a:t>
            </a: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ítulo 1"/>
          <p:cNvSpPr>
            <a:spLocks noGrp="1"/>
          </p:cNvSpPr>
          <p:nvPr>
            <p:ph type="title"/>
          </p:nvPr>
        </p:nvSpPr>
        <p:spPr/>
        <p:txBody>
          <a:bodyPr/>
          <a:lstStyle/>
          <a:p>
            <a:r>
              <a:rPr lang="es-MX" smtClean="0"/>
              <a:t>Diagramas de Interacción</a:t>
            </a:r>
          </a:p>
        </p:txBody>
      </p:sp>
      <p:sp>
        <p:nvSpPr>
          <p:cNvPr id="27650" name="Marcador de contenido 2"/>
          <p:cNvSpPr>
            <a:spLocks noGrp="1"/>
          </p:cNvSpPr>
          <p:nvPr>
            <p:ph sz="quarter" idx="13"/>
          </p:nvPr>
        </p:nvSpPr>
        <p:spPr/>
        <p:txBody>
          <a:bodyPr/>
          <a:lstStyle/>
          <a:p>
            <a:r>
              <a:rPr lang="es-MX" smtClean="0"/>
              <a:t>Para realizar una traza de la ejecución de un escenario en el mismo contexto que un diagrama de objetos</a:t>
            </a:r>
          </a:p>
        </p:txBody>
      </p:sp>
      <p:pic>
        <p:nvPicPr>
          <p:cNvPr id="27651" name="Marcador de contenido 4"/>
          <p:cNvPicPr>
            <a:picLocks noGrp="1"/>
          </p:cNvPicPr>
          <p:nvPr>
            <p:ph sz="quarter" idx="14"/>
          </p:nvPr>
        </p:nvPicPr>
        <p:blipFill>
          <a:blip r:embed="rId2"/>
          <a:srcRect/>
          <a:stretch>
            <a:fillRect/>
          </a:stretch>
        </p:blipFill>
        <p:spPr>
          <a:xfrm>
            <a:off x="5089525" y="1270000"/>
            <a:ext cx="4184650" cy="2873375"/>
          </a:xfrm>
        </p:spPr>
      </p:pic>
      <p:pic>
        <p:nvPicPr>
          <p:cNvPr id="27652" name="Imagen 7"/>
          <p:cNvPicPr>
            <a:picLocks noChangeAspect="1"/>
          </p:cNvPicPr>
          <p:nvPr/>
        </p:nvPicPr>
        <p:blipFill>
          <a:blip r:embed="rId3"/>
          <a:srcRect/>
          <a:stretch>
            <a:fillRect/>
          </a:stretch>
        </p:blipFill>
        <p:spPr bwMode="auto">
          <a:xfrm>
            <a:off x="904875" y="3459163"/>
            <a:ext cx="4184650" cy="3138487"/>
          </a:xfrm>
          <a:prstGeom prst="rect">
            <a:avLst/>
          </a:prstGeom>
          <a:noFill/>
          <a:ln w="9525">
            <a:noFill/>
            <a:miter lim="800000"/>
            <a:headEnd/>
            <a:tailEnd/>
          </a:ln>
        </p:spPr>
      </p:pic>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p:cNvSpPr>
            <a:spLocks noGrp="1"/>
          </p:cNvSpPr>
          <p:nvPr>
            <p:ph idx="1"/>
          </p:nvPr>
        </p:nvSpPr>
        <p:spPr>
          <a:xfrm>
            <a:off x="677863" y="519113"/>
            <a:ext cx="8596312" cy="5522912"/>
          </a:xfrm>
        </p:spPr>
        <p:txBody>
          <a:bodyPr rtlCol="0">
            <a:normAutofit/>
          </a:bodyPr>
          <a:lstStyle/>
          <a:p>
            <a:pPr fontAlgn="auto">
              <a:spcAft>
                <a:spcPts val="0"/>
              </a:spcAft>
              <a:buFont typeface="Wingdings 3" charset="2"/>
              <a:buChar char=""/>
              <a:defRPr/>
            </a:pPr>
            <a:r>
              <a:rPr lang="es-MX" b="1" dirty="0">
                <a:solidFill>
                  <a:schemeClr val="tx1">
                    <a:lumMod val="75000"/>
                    <a:lumOff val="25000"/>
                  </a:schemeClr>
                </a:solidFill>
              </a:rPr>
              <a:t>Análisis de </a:t>
            </a:r>
            <a:r>
              <a:rPr lang="es-MX" b="1" dirty="0" smtClean="0">
                <a:solidFill>
                  <a:schemeClr val="tx1">
                    <a:lumMod val="75000"/>
                    <a:lumOff val="25000"/>
                  </a:schemeClr>
                </a:solidFill>
              </a:rPr>
              <a:t>requerimientos</a:t>
            </a:r>
            <a:r>
              <a:rPr lang="es-MX" dirty="0">
                <a:solidFill>
                  <a:schemeClr val="tx1">
                    <a:lumMod val="75000"/>
                    <a:lumOff val="25000"/>
                  </a:schemeClr>
                </a:solidFill>
              </a:rPr>
              <a:t/>
            </a:r>
            <a:br>
              <a:rPr lang="es-MX" dirty="0">
                <a:solidFill>
                  <a:schemeClr val="tx1">
                    <a:lumMod val="75000"/>
                    <a:lumOff val="25000"/>
                  </a:schemeClr>
                </a:solidFill>
              </a:rPr>
            </a:br>
            <a:r>
              <a:rPr lang="es-MX" dirty="0">
                <a:solidFill>
                  <a:schemeClr val="tx1">
                    <a:lumMod val="75000"/>
                    <a:lumOff val="25000"/>
                  </a:schemeClr>
                </a:solidFill>
              </a:rPr>
              <a:t>Se establecen los requerimientos desde una perspectiva del consumidor o usuario, éste paso genera una descripción de alto nivel del funcionamiento y de la estructura del </a:t>
            </a:r>
            <a:r>
              <a:rPr lang="es-MX" dirty="0" smtClean="0">
                <a:solidFill>
                  <a:schemeClr val="tx1">
                    <a:lumMod val="75000"/>
                    <a:lumOff val="25000"/>
                  </a:schemeClr>
                </a:solidFill>
              </a:rPr>
              <a:t>sistema.</a:t>
            </a:r>
          </a:p>
          <a:p>
            <a:pPr marL="0" indent="0" fontAlgn="auto">
              <a:spcAft>
                <a:spcPts val="0"/>
              </a:spcAft>
              <a:buFont typeface="Wingdings 3" charset="2"/>
              <a:buNone/>
              <a:defRPr/>
            </a:pPr>
            <a:endParaRPr lang="es-MX" dirty="0" smtClean="0">
              <a:solidFill>
                <a:schemeClr val="tx1">
                  <a:lumMod val="75000"/>
                  <a:lumOff val="25000"/>
                </a:schemeClr>
              </a:solidFill>
            </a:endParaRPr>
          </a:p>
          <a:p>
            <a:pPr fontAlgn="auto">
              <a:spcAft>
                <a:spcPts val="0"/>
              </a:spcAft>
              <a:buFont typeface="Wingdings 3" charset="2"/>
              <a:buChar char=""/>
              <a:defRPr/>
            </a:pPr>
            <a:r>
              <a:rPr lang="es-MX" b="1" dirty="0" smtClean="0">
                <a:solidFill>
                  <a:schemeClr val="tx1">
                    <a:lumMod val="75000"/>
                    <a:lumOff val="25000"/>
                  </a:schemeClr>
                </a:solidFill>
              </a:rPr>
              <a:t>Análisis </a:t>
            </a:r>
            <a:r>
              <a:rPr lang="es-MX" b="1" dirty="0">
                <a:solidFill>
                  <a:schemeClr val="tx1">
                    <a:lumMod val="75000"/>
                    <a:lumOff val="25000"/>
                  </a:schemeClr>
                </a:solidFill>
              </a:rPr>
              <a:t>de Dominio</a:t>
            </a:r>
            <a:r>
              <a:rPr lang="es-MX" dirty="0">
                <a:solidFill>
                  <a:schemeClr val="tx1">
                    <a:lumMod val="75000"/>
                    <a:lumOff val="25000"/>
                  </a:schemeClr>
                </a:solidFill>
              </a:rPr>
              <a:t/>
            </a:r>
            <a:br>
              <a:rPr lang="es-MX" dirty="0">
                <a:solidFill>
                  <a:schemeClr val="tx1">
                    <a:lumMod val="75000"/>
                    <a:lumOff val="25000"/>
                  </a:schemeClr>
                </a:solidFill>
              </a:rPr>
            </a:br>
            <a:r>
              <a:rPr lang="es-MX" dirty="0">
                <a:solidFill>
                  <a:schemeClr val="tx1">
                    <a:lumMod val="75000"/>
                    <a:lumOff val="25000"/>
                  </a:schemeClr>
                </a:solidFill>
              </a:rPr>
              <a:t>Se definen las clases, sus atributos, la herencia de clases y métodos de éstas. Los diagramas de los objetos son realizados </a:t>
            </a:r>
            <a:r>
              <a:rPr lang="es-MX" dirty="0" smtClean="0">
                <a:solidFill>
                  <a:schemeClr val="tx1">
                    <a:lumMod val="75000"/>
                    <a:lumOff val="25000"/>
                  </a:schemeClr>
                </a:solidFill>
              </a:rPr>
              <a:t>posteriormente.</a:t>
            </a:r>
            <a:endParaRPr lang="es-MX" dirty="0">
              <a:solidFill>
                <a:schemeClr val="tx1">
                  <a:lumMod val="75000"/>
                  <a:lumOff val="25000"/>
                </a:schemeClr>
              </a:solidFill>
            </a:endParaRPr>
          </a:p>
          <a:p>
            <a:pPr fontAlgn="auto">
              <a:spcAft>
                <a:spcPts val="0"/>
              </a:spcAft>
              <a:buFont typeface="Wingdings 3" charset="2"/>
              <a:buChar char=""/>
              <a:defRPr/>
            </a:pPr>
            <a:endParaRPr lang="es-MX" b="1" dirty="0">
              <a:solidFill>
                <a:schemeClr val="tx1">
                  <a:lumMod val="75000"/>
                  <a:lumOff val="25000"/>
                </a:schemeClr>
              </a:solidFill>
            </a:endParaRPr>
          </a:p>
          <a:p>
            <a:pPr fontAlgn="auto">
              <a:spcAft>
                <a:spcPts val="0"/>
              </a:spcAft>
              <a:buFont typeface="Wingdings 3" charset="2"/>
              <a:buChar char=""/>
              <a:defRPr/>
            </a:pPr>
            <a:r>
              <a:rPr lang="es-MX" b="1" dirty="0" smtClean="0">
                <a:solidFill>
                  <a:schemeClr val="tx1">
                    <a:lumMod val="75000"/>
                    <a:lumOff val="25000"/>
                  </a:schemeClr>
                </a:solidFill>
              </a:rPr>
              <a:t>Diseño</a:t>
            </a:r>
            <a:r>
              <a:rPr lang="es-MX" dirty="0">
                <a:solidFill>
                  <a:schemeClr val="tx1">
                    <a:lumMod val="75000"/>
                    <a:lumOff val="25000"/>
                  </a:schemeClr>
                </a:solidFill>
              </a:rPr>
              <a:t/>
            </a:r>
            <a:br>
              <a:rPr lang="es-MX" dirty="0">
                <a:solidFill>
                  <a:schemeClr val="tx1">
                    <a:lumMod val="75000"/>
                    <a:lumOff val="25000"/>
                  </a:schemeClr>
                </a:solidFill>
              </a:rPr>
            </a:br>
            <a:r>
              <a:rPr lang="es-MX" dirty="0">
                <a:solidFill>
                  <a:schemeClr val="tx1">
                    <a:lumMod val="75000"/>
                    <a:lumOff val="25000"/>
                  </a:schemeClr>
                </a:solidFill>
              </a:rPr>
              <a:t>Un diseño lógico es mapeado físicamente en donde los detalles de la ejecución, procesos, rendimiento, tipo de datos, estructura de datos, visibilidad y distribución son establecidos</a:t>
            </a:r>
          </a:p>
        </p:txBody>
      </p:sp>
    </p:spTree>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Couture</Template>
  <TotalTime>3217</TotalTime>
  <Words>2686</Words>
  <Application>Microsoft Office PowerPoint</Application>
  <PresentationFormat>Personalizado</PresentationFormat>
  <Paragraphs>285</Paragraphs>
  <Slides>60</Slides>
  <Notes>3</Notes>
  <HiddenSlides>0</HiddenSlides>
  <MMClips>0</MMClips>
  <ScaleCrop>false</ScaleCrop>
  <HeadingPairs>
    <vt:vector size="4" baseType="variant">
      <vt:variant>
        <vt:lpstr>Tema</vt:lpstr>
      </vt:variant>
      <vt:variant>
        <vt:i4>1</vt:i4>
      </vt:variant>
      <vt:variant>
        <vt:lpstr>Títulos de diapositiva</vt:lpstr>
      </vt:variant>
      <vt:variant>
        <vt:i4>60</vt:i4>
      </vt:variant>
    </vt:vector>
  </HeadingPairs>
  <TitlesOfParts>
    <vt:vector size="61" baseType="lpstr">
      <vt:lpstr>Forma de onda</vt:lpstr>
      <vt:lpstr>Metodología Orientada a Objetos</vt:lpstr>
      <vt:lpstr>Definición</vt:lpstr>
      <vt:lpstr>Metodologia de Booch</vt:lpstr>
      <vt:lpstr>Diagrama de clase</vt:lpstr>
      <vt:lpstr>Diagrama de objetos</vt:lpstr>
      <vt:lpstr>Diagramas de Módulos</vt:lpstr>
      <vt:lpstr>Diagramas de Transición de Estados</vt:lpstr>
      <vt:lpstr>Diagramas de Interacción</vt:lpstr>
      <vt:lpstr>Presentación de PowerPoint</vt:lpstr>
      <vt:lpstr>Etapas</vt:lpstr>
      <vt:lpstr>Metodología de Rumbaugh (OMT)</vt:lpstr>
      <vt:lpstr>Presentación de PowerPoint</vt:lpstr>
      <vt:lpstr>Etapas</vt:lpstr>
      <vt:lpstr>Presentación de PowerPoint</vt:lpstr>
      <vt:lpstr>Presentación de PowerPoint</vt:lpstr>
      <vt:lpstr>Presentación de PowerPoint</vt:lpstr>
      <vt:lpstr>Objectory, por Ivar Jacobson</vt:lpstr>
      <vt:lpstr>Presentación de PowerPoint</vt:lpstr>
      <vt:lpstr>Actividades </vt:lpstr>
      <vt:lpstr>Presentación de PowerPoint</vt:lpstr>
      <vt:lpstr>Presentación de PowerPoint</vt:lpstr>
      <vt:lpstr>Presentación de PowerPoint</vt:lpstr>
      <vt:lpstr>Presentación de PowerPoint</vt:lpstr>
      <vt:lpstr>Presentación de PowerPoint</vt:lpstr>
      <vt:lpstr>UML</vt:lpstr>
      <vt:lpstr>Tipos de Diagramas de UML </vt:lpstr>
      <vt:lpstr>Diagrama de componentes</vt:lpstr>
      <vt:lpstr>Presentación de PowerPoint</vt:lpstr>
      <vt:lpstr>Presentación de PowerPoint</vt:lpstr>
      <vt:lpstr>Diagrama de estructura compuesta </vt:lpstr>
      <vt:lpstr>Diagramas de estados</vt:lpstr>
      <vt:lpstr>Diagramas de estados</vt:lpstr>
      <vt:lpstr>Presentación de PowerPoint</vt:lpstr>
      <vt:lpstr>Diagramas de estados</vt:lpstr>
      <vt:lpstr>Presentación de PowerPoint</vt:lpstr>
      <vt:lpstr>Diagrama de paquetes</vt:lpstr>
      <vt:lpstr>Diagrama de casos de uso</vt:lpstr>
      <vt:lpstr>Diagrama de actividades</vt:lpstr>
      <vt:lpstr>Diagrama de Tiempo</vt:lpstr>
      <vt:lpstr>Diagrama de secuencias</vt:lpstr>
      <vt:lpstr>Presentación de PowerPoint</vt:lpstr>
      <vt:lpstr>Presentación de PowerPoint</vt:lpstr>
      <vt:lpstr>ADOO </vt:lpstr>
      <vt:lpstr>CASOS DE USO </vt:lpstr>
      <vt:lpstr>Presentación de PowerPoint</vt:lpstr>
      <vt:lpstr>CLASES</vt:lpstr>
      <vt:lpstr>ATRIBUTOS Y OPERACIONES </vt:lpstr>
      <vt:lpstr>Proceso Unificado de Desarrollo de Software</vt:lpstr>
      <vt:lpstr>Proceso Unificado (PU)</vt:lpstr>
      <vt:lpstr>Características</vt:lpstr>
      <vt:lpstr>Características</vt:lpstr>
      <vt:lpstr>Fases</vt:lpstr>
      <vt:lpstr>Fases</vt:lpstr>
      <vt:lpstr>RUP</vt:lpstr>
      <vt:lpstr>Presentación de PowerPoint</vt:lpstr>
      <vt:lpstr>Ciclo de vida</vt:lpstr>
      <vt:lpstr>Presentación de PowerPoint</vt:lpstr>
      <vt:lpstr>Roles en la metodología </vt:lpstr>
      <vt:lpstr>Presentación de PowerPoint</vt:lpstr>
      <vt:lpstr>Implementación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Orientada a Objetos</dc:title>
  <dc:creator>Carlos Cortes</dc:creator>
  <cp:lastModifiedBy>Usuario de Windows</cp:lastModifiedBy>
  <cp:revision>23</cp:revision>
  <dcterms:created xsi:type="dcterms:W3CDTF">2015-01-22T09:15:33Z</dcterms:created>
  <dcterms:modified xsi:type="dcterms:W3CDTF">2015-01-26T11:48:56Z</dcterms:modified>
</cp:coreProperties>
</file>