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72" r:id="rId6"/>
    <p:sldId id="274" r:id="rId7"/>
    <p:sldId id="260" r:id="rId8"/>
    <p:sldId id="273" r:id="rId9"/>
    <p:sldId id="261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63" r:id="rId18"/>
    <p:sldId id="271" r:id="rId19"/>
    <p:sldId id="264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9" autoAdjust="0"/>
  </p:normalViewPr>
  <p:slideViewPr>
    <p:cSldViewPr>
      <p:cViewPr>
        <p:scale>
          <a:sx n="75" d="100"/>
          <a:sy n="75" d="100"/>
        </p:scale>
        <p:origin x="-121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7B95BEC-B766-47A2-8672-1AB1AA41A000}" type="datetimeFigureOut">
              <a:rPr lang="es-MX" smtClean="0"/>
              <a:t>20/11/2013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09073F0-2BFD-4A92-A4BB-ECFB5AABD00E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embers.aol.com/humansandt/Crystal/Clear" TargetMode="External"/><Relationship Id="rId2" Type="http://schemas.openxmlformats.org/officeDocument/2006/relationships/hyperlink" Target="http://www.crystalmethodologie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azon.com/exec/abidos/ASIN/0201498340/alistaircockbur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88840"/>
            <a:ext cx="3024336" cy="3304087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3096" y="1113170"/>
            <a:ext cx="6400800" cy="1957928"/>
          </a:xfrm>
        </p:spPr>
        <p:txBody>
          <a:bodyPr>
            <a:noAutofit/>
          </a:bodyPr>
          <a:lstStyle/>
          <a:p>
            <a:r>
              <a:rPr lang="es-MX" sz="6000" dirty="0" smtClean="0">
                <a:latin typeface="Kingdom Hearts" pitchFamily="2" charset="0"/>
              </a:rPr>
              <a:t>METODOLOGÍA    </a:t>
            </a:r>
            <a:r>
              <a:rPr lang="es-MX" sz="6000" dirty="0" smtClean="0">
                <a:solidFill>
                  <a:srgbClr val="FFFF00"/>
                </a:solidFill>
                <a:latin typeface="Kingdom Hearts" pitchFamily="2" charset="0"/>
              </a:rPr>
              <a:t>C</a:t>
            </a:r>
            <a:r>
              <a:rPr lang="es-MX" sz="6000" dirty="0" smtClean="0">
                <a:solidFill>
                  <a:srgbClr val="FF0000"/>
                </a:solidFill>
                <a:latin typeface="Kingdom Hearts" pitchFamily="2" charset="0"/>
              </a:rPr>
              <a:t>R</a:t>
            </a:r>
            <a:r>
              <a:rPr lang="es-MX" sz="6000" dirty="0" smtClean="0">
                <a:solidFill>
                  <a:srgbClr val="92D050"/>
                </a:solidFill>
                <a:latin typeface="Kingdom Hearts" pitchFamily="2" charset="0"/>
              </a:rPr>
              <a:t>Y</a:t>
            </a:r>
            <a:r>
              <a:rPr lang="es-MX" sz="6000" dirty="0" smtClean="0">
                <a:solidFill>
                  <a:srgbClr val="00B0F0"/>
                </a:solidFill>
                <a:latin typeface="Kingdom Hearts" pitchFamily="2" charset="0"/>
              </a:rPr>
              <a:t>S</a:t>
            </a:r>
            <a:r>
              <a:rPr lang="es-MX" sz="6000" dirty="0" smtClean="0">
                <a:solidFill>
                  <a:srgbClr val="FFFF00"/>
                </a:solidFill>
                <a:latin typeface="Kingdom Hearts" pitchFamily="2" charset="0"/>
              </a:rPr>
              <a:t>T</a:t>
            </a:r>
            <a:r>
              <a:rPr lang="es-MX" sz="6000" dirty="0" smtClean="0">
                <a:solidFill>
                  <a:srgbClr val="FF0000"/>
                </a:solidFill>
                <a:latin typeface="Kingdom Hearts" pitchFamily="2" charset="0"/>
              </a:rPr>
              <a:t>A</a:t>
            </a:r>
            <a:r>
              <a:rPr lang="es-MX" sz="6000" dirty="0" smtClean="0">
                <a:solidFill>
                  <a:srgbClr val="00B050"/>
                </a:solidFill>
                <a:latin typeface="Kingdom Hearts" pitchFamily="2" charset="0"/>
              </a:rPr>
              <a:t>L</a:t>
            </a:r>
            <a:endParaRPr lang="es-MX" sz="6000" dirty="0">
              <a:solidFill>
                <a:srgbClr val="00B050"/>
              </a:solidFill>
              <a:latin typeface="Kingdom Hearts" pitchFamily="2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59632" y="5220919"/>
            <a:ext cx="6400800" cy="762000"/>
          </a:xfrm>
        </p:spPr>
        <p:txBody>
          <a:bodyPr/>
          <a:lstStyle/>
          <a:p>
            <a:r>
              <a:rPr lang="es-MX" dirty="0" smtClean="0"/>
              <a:t>Omar  Elvira Jiménez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445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 smtClean="0"/>
              <a:t>En </a:t>
            </a:r>
            <a:r>
              <a:rPr lang="es-MX" dirty="0"/>
              <a:t>función del proyecto puede haber desde entregas semanales hasta trimestrales</a:t>
            </a:r>
            <a:r>
              <a:rPr lang="es-MX" dirty="0" smtClean="0"/>
              <a:t>.  A  diferencia de </a:t>
            </a:r>
            <a:r>
              <a:rPr lang="es-MX" dirty="0" err="1" smtClean="0"/>
              <a:t>Scrum</a:t>
            </a:r>
            <a:r>
              <a:rPr lang="es-MX" dirty="0" smtClean="0"/>
              <a:t> (4w)  </a:t>
            </a:r>
            <a:r>
              <a:rPr lang="es-MX" dirty="0"/>
              <a:t>en las </a:t>
            </a:r>
            <a:r>
              <a:rPr lang="es-MX" dirty="0" err="1"/>
              <a:t>Crystal</a:t>
            </a:r>
            <a:r>
              <a:rPr lang="es-MX" dirty="0"/>
              <a:t> se contemplan muchas más opciones.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1 – Entregas frecuentes, en base a un ciclo de vida iterativo e incremental.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276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Que viene a ser mejora continua. Las iteraciones ayudan a ir ajustando el proyecto, a ir mejorándolo.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420888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2 – Mejora reflexiva.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 smtClean="0"/>
              <a:t>Que </a:t>
            </a:r>
            <a:r>
              <a:rPr lang="es-MX" dirty="0"/>
              <a:t>el equipo esté en una misma ubicación física, para lograr la comunicación cara a cara.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3 – Comunicación osmótica.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71600" y="1340768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894483"/>
            <a:ext cx="6400800" cy="1262709"/>
          </a:xfrm>
        </p:spPr>
        <p:txBody>
          <a:bodyPr/>
          <a:lstStyle/>
          <a:p>
            <a:pPr algn="ctr"/>
            <a:r>
              <a:rPr lang="es-MX" dirty="0"/>
              <a:t>Todo el mundo puede expresar su opinión sin miedos, teniéndosele en cuenta, considerándose su opinión, etc.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4 – Seguridad personal.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555576" y="3212976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Períodos de no interrupción al equipo (2h horas), objetivos y prioridades claros, definiendo así tareas concretas. </a:t>
            </a:r>
            <a:endParaRPr lang="es-MX" dirty="0" smtClean="0"/>
          </a:p>
          <a:p>
            <a:pPr algn="ctr"/>
            <a:endParaRPr lang="es-MX" dirty="0"/>
          </a:p>
          <a:p>
            <a:pPr algn="ctr"/>
            <a:r>
              <a:rPr lang="es-MX" dirty="0"/>
              <a:t> </a:t>
            </a:r>
            <a:r>
              <a:rPr lang="es-MX" dirty="0" smtClean="0"/>
              <a:t>El </a:t>
            </a:r>
            <a:r>
              <a:rPr lang="es-MX" dirty="0"/>
              <a:t>entorno físico afecta al rendimiento del desarrollador software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42525"/>
            <a:ext cx="6400800" cy="72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5- Enfoque.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3645024"/>
            <a:ext cx="6400800" cy="3048001"/>
          </a:xfrm>
        </p:spPr>
        <p:txBody>
          <a:bodyPr/>
          <a:lstStyle/>
          <a:p>
            <a:pPr algn="ctr"/>
            <a:r>
              <a:rPr lang="es-MX" dirty="0"/>
              <a:t>Las </a:t>
            </a:r>
            <a:r>
              <a:rPr lang="es-MX" dirty="0" smtClean="0"/>
              <a:t>Metodologías </a:t>
            </a:r>
            <a:r>
              <a:rPr lang="es-MX" dirty="0" err="1" smtClean="0"/>
              <a:t>Crystal</a:t>
            </a:r>
            <a:r>
              <a:rPr lang="es-MX" dirty="0" smtClean="0"/>
              <a:t> no </a:t>
            </a:r>
            <a:r>
              <a:rPr lang="es-MX" dirty="0"/>
              <a:t>exigen que los usuarios estén continuamente junto al equipo de proyecto (no todas las organizaciones pueden hacerlo), sí que, como mínimo, semanalmente debe haber reuniones y los usuarios deben estar accesibles.</a:t>
            </a: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14401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b="1" dirty="0"/>
              <a:t>6 – Fácil acceso a usuarios expertos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7  PROPIEDADES DE CRYSTAL</a:t>
            </a:r>
            <a:endParaRPr lang="es-MX" dirty="0"/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1542889" y="2276872"/>
            <a:ext cx="6400800" cy="23042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 cap="all" spc="3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dirty="0"/>
              <a:t>7 – Entorno técnico con pruebas automatizadas, gestión de la configuración e integración continua. </a:t>
            </a:r>
            <a:r>
              <a:rPr lang="es-MX" b="1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623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Simbología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Tiene  una  simbología  basada  en  números</a:t>
            </a:r>
          </a:p>
          <a:p>
            <a:r>
              <a:rPr lang="es-MX" dirty="0" smtClean="0"/>
              <a:t>1 – 25, </a:t>
            </a:r>
            <a:r>
              <a:rPr lang="es-MX" dirty="0" smtClean="0"/>
              <a:t> dependiendo del riesgo y la comodidad.</a:t>
            </a:r>
          </a:p>
          <a:p>
            <a:r>
              <a:rPr lang="es-MX" dirty="0" smtClean="0"/>
              <a:t>Indican tiempos de entrega e iteraciones.</a:t>
            </a:r>
            <a:endParaRPr lang="es-MX" dirty="0" smtClean="0"/>
          </a:p>
          <a:p>
            <a:r>
              <a:rPr lang="es-MX" dirty="0" smtClean="0"/>
              <a:t>Están en el face </a:t>
            </a:r>
            <a:r>
              <a:rPr lang="es-MX" dirty="0" smtClean="0"/>
              <a:t>  &gt;__&lt;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04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Técnicas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276872"/>
            <a:ext cx="6728792" cy="3510880"/>
          </a:xfrm>
        </p:spPr>
        <p:txBody>
          <a:bodyPr>
            <a:normAutofit fontScale="92500" lnSpcReduction="10000"/>
          </a:bodyPr>
          <a:lstStyle/>
          <a:p>
            <a:r>
              <a:rPr lang="es-MX" dirty="0" smtClean="0"/>
              <a:t>Entrevistas de proyectos . </a:t>
            </a:r>
          </a:p>
          <a:p>
            <a:r>
              <a:rPr lang="es-MX" dirty="0" smtClean="0"/>
              <a:t>Talleres de reflexión .</a:t>
            </a:r>
          </a:p>
          <a:p>
            <a:r>
              <a:rPr lang="es-MX" dirty="0" smtClean="0"/>
              <a:t>Planeamiento </a:t>
            </a:r>
            <a:r>
              <a:rPr lang="es-MX" dirty="0" err="1" smtClean="0"/>
              <a:t>Blitz</a:t>
            </a:r>
            <a:r>
              <a:rPr lang="es-MX" dirty="0" smtClean="0"/>
              <a:t> . </a:t>
            </a:r>
          </a:p>
          <a:p>
            <a:r>
              <a:rPr lang="es-MX" dirty="0" smtClean="0"/>
              <a:t>Estimación Delphi con estimaciones de pericia . </a:t>
            </a:r>
          </a:p>
          <a:p>
            <a:r>
              <a:rPr lang="es-MX" dirty="0" smtClean="0"/>
              <a:t>Encuentros diarios de pie .</a:t>
            </a:r>
          </a:p>
          <a:p>
            <a:r>
              <a:rPr lang="es-MX" dirty="0" smtClean="0"/>
              <a:t>Miniatura de procesos . </a:t>
            </a:r>
          </a:p>
          <a:p>
            <a:r>
              <a:rPr lang="es-MX" dirty="0" smtClean="0"/>
              <a:t>Gráficos de quemado . </a:t>
            </a:r>
          </a:p>
          <a:p>
            <a:r>
              <a:rPr lang="es-MX" dirty="0" smtClean="0"/>
              <a:t>Programación lado a lado.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448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Bibliografía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http://</a:t>
            </a:r>
            <a:r>
              <a:rPr lang="es-MX" dirty="0" smtClean="0">
                <a:hlinkClick r:id="rId2"/>
              </a:rPr>
              <a:t>www.crystalmethodologies.org</a:t>
            </a:r>
            <a:endParaRPr lang="es-MX" dirty="0" smtClean="0"/>
          </a:p>
          <a:p>
            <a:r>
              <a:rPr lang="es-MX" dirty="0" smtClean="0">
                <a:hlinkClick r:id="rId3"/>
              </a:rPr>
              <a:t>http</a:t>
            </a:r>
            <a:r>
              <a:rPr lang="es-MX" dirty="0">
                <a:hlinkClick r:id="rId3"/>
              </a:rPr>
              <a:t>://</a:t>
            </a:r>
            <a:r>
              <a:rPr lang="es-MX" dirty="0" smtClean="0">
                <a:hlinkClick r:id="rId3"/>
              </a:rPr>
              <a:t>members.aol.com/humansandt/Crystal/Clear</a:t>
            </a:r>
            <a:endParaRPr lang="es-MX" dirty="0" smtClean="0"/>
          </a:p>
          <a:p>
            <a:r>
              <a:rPr lang="es-MX" dirty="0" smtClean="0">
                <a:hlinkClick r:id="rId4"/>
              </a:rPr>
              <a:t>http</a:t>
            </a:r>
            <a:r>
              <a:rPr lang="es-MX" dirty="0">
                <a:hlinkClick r:id="rId4"/>
              </a:rPr>
              <a:t>://</a:t>
            </a:r>
            <a:r>
              <a:rPr lang="es-MX" dirty="0" smtClean="0">
                <a:hlinkClick r:id="rId4"/>
              </a:rPr>
              <a:t>www.amazon.com/exec/abidos/ASIN/0201498340/alistaircockburn</a:t>
            </a:r>
            <a:endParaRPr lang="es-MX" dirty="0" smtClean="0"/>
          </a:p>
          <a:p>
            <a:pPr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816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¿Que 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636912"/>
            <a:ext cx="6400800" cy="3048001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lang="es-MX" sz="2000" dirty="0" smtClean="0"/>
              <a:t>Es un conjunto de </a:t>
            </a:r>
            <a:r>
              <a:rPr lang="es-MX" sz="2000" dirty="0" smtClean="0"/>
              <a:t>métodos  utilizados  </a:t>
            </a:r>
            <a:r>
              <a:rPr lang="es-MX" sz="2000" dirty="0" smtClean="0"/>
              <a:t>para  el  desarrollo  de  software , donde cada una de sus variantes esta adecuada a un cierto  tipo  de proyecto.</a:t>
            </a:r>
          </a:p>
          <a:p>
            <a:pPr indent="0" algn="ctr">
              <a:buNone/>
            </a:pPr>
            <a:r>
              <a:rPr lang="es-MX" sz="2000" dirty="0" smtClean="0"/>
              <a:t>- Creada por Alistair Cockburn</a:t>
            </a:r>
          </a:p>
          <a:p>
            <a:pPr indent="0" algn="ctr">
              <a:buNone/>
            </a:pPr>
            <a:r>
              <a:rPr lang="es-MX" sz="2000" dirty="0" smtClean="0"/>
              <a:t>- Se enfoca  Principalmente en los equipos de trabajo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4534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PUNTOS DE ESTUDIO: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MX" sz="1800" dirty="0" smtClean="0"/>
              <a:t>Tamaño de un equipo (número  de componentes)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Comunicación entre los componentes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Distintas políticas a seguir</a:t>
            </a:r>
          </a:p>
          <a:p>
            <a:pPr lvl="1"/>
            <a:endParaRPr lang="es-MX" sz="1800" dirty="0" smtClean="0"/>
          </a:p>
          <a:p>
            <a:pPr lvl="1"/>
            <a:r>
              <a:rPr lang="es-MX" sz="1800" dirty="0" smtClean="0"/>
              <a:t>Espacio físico de trabajo</a:t>
            </a:r>
          </a:p>
          <a:p>
            <a:pPr lvl="1"/>
            <a:endParaRPr lang="es-MX" sz="1800" dirty="0"/>
          </a:p>
          <a:p>
            <a:pPr lvl="1"/>
            <a:r>
              <a:rPr lang="es-MX" sz="1800" dirty="0" smtClean="0"/>
              <a:t>Equipos de trabajo reducidos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93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¿Cuántos TIPOS HAY?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75656" y="2132856"/>
            <a:ext cx="6400800" cy="2790800"/>
          </a:xfrm>
        </p:spPr>
        <p:txBody>
          <a:bodyPr/>
          <a:lstStyle/>
          <a:p>
            <a:r>
              <a:rPr lang="es-MX" dirty="0"/>
              <a:t>Clear es para equipos de hasta 8 personas o </a:t>
            </a:r>
            <a:r>
              <a:rPr lang="es-MX" dirty="0" smtClean="0"/>
              <a:t>menos</a:t>
            </a:r>
          </a:p>
          <a:p>
            <a:r>
              <a:rPr lang="es-MX" dirty="0" smtClean="0"/>
              <a:t>Amarillo </a:t>
            </a:r>
            <a:r>
              <a:rPr lang="es-MX" dirty="0"/>
              <a:t>para equipos entre 10 a 20 personas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Naranja </a:t>
            </a:r>
            <a:r>
              <a:rPr lang="es-MX" dirty="0"/>
              <a:t>para equipos entre 20 a 50 persona</a:t>
            </a:r>
            <a:r>
              <a:rPr lang="es-MX" dirty="0" smtClean="0"/>
              <a:t>.</a:t>
            </a:r>
          </a:p>
          <a:p>
            <a:r>
              <a:rPr lang="es-MX" dirty="0" smtClean="0"/>
              <a:t>Roja </a:t>
            </a:r>
            <a:r>
              <a:rPr lang="es-MX" dirty="0"/>
              <a:t>para equipos entre 50 a 100 </a:t>
            </a:r>
            <a:r>
              <a:rPr lang="es-MX" dirty="0" smtClean="0"/>
              <a:t>personas.</a:t>
            </a:r>
          </a:p>
          <a:p>
            <a:r>
              <a:rPr lang="es-MX" dirty="0" smtClean="0"/>
              <a:t>Azul </a:t>
            </a:r>
            <a:r>
              <a:rPr lang="es-MX" dirty="0"/>
              <a:t>para equipos entre 100 a 200 </a:t>
            </a:r>
            <a:r>
              <a:rPr lang="es-MX" dirty="0" smtClean="0"/>
              <a:t>personas.</a:t>
            </a:r>
          </a:p>
          <a:p>
            <a:endParaRPr lang="es-MX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26" y="4505084"/>
            <a:ext cx="1089113" cy="1065124"/>
          </a:xfrm>
          <a:prstGeom prst="rect">
            <a:avLst/>
          </a:prstGeom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39" y="4507743"/>
            <a:ext cx="4503135" cy="104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75656" y="980728"/>
            <a:ext cx="6400800" cy="685800"/>
          </a:xfrm>
        </p:spPr>
        <p:txBody>
          <a:bodyPr/>
          <a:lstStyle/>
          <a:p>
            <a:r>
              <a:rPr lang="es-MX" dirty="0" smtClean="0"/>
              <a:t>¿Qué COLOR ELEGIR?</a:t>
            </a:r>
            <a:endParaRPr lang="es-MX" dirty="0"/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28799"/>
            <a:ext cx="6264696" cy="4400371"/>
          </a:xfrm>
        </p:spPr>
      </p:pic>
    </p:spTree>
    <p:extLst>
      <p:ext uri="{BB962C8B-B14F-4D97-AF65-F5344CB8AC3E}">
        <p14:creationId xmlns:p14="http://schemas.microsoft.com/office/powerpoint/2010/main" val="20556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31640" y="908720"/>
            <a:ext cx="6400800" cy="685800"/>
          </a:xfrm>
        </p:spPr>
        <p:txBody>
          <a:bodyPr/>
          <a:lstStyle/>
          <a:p>
            <a:r>
              <a:rPr lang="es-MX" dirty="0" smtClean="0"/>
              <a:t>DESARROLLO</a:t>
            </a:r>
            <a:endParaRPr lang="es-MX" dirty="0"/>
          </a:p>
        </p:txBody>
      </p:sp>
      <p:pic>
        <p:nvPicPr>
          <p:cNvPr id="1026" name="Picture 2" descr="Nuestra metodologí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84784"/>
            <a:ext cx="4824536" cy="4583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6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03648" y="1340768"/>
            <a:ext cx="6400800" cy="6858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Variables que cambian con CADA color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222848"/>
          </a:xfrm>
        </p:spPr>
        <p:txBody>
          <a:bodyPr>
            <a:normAutofit lnSpcReduction="10000"/>
          </a:bodyPr>
          <a:lstStyle/>
          <a:p>
            <a:r>
              <a:rPr lang="es-MX" dirty="0"/>
              <a:t>Frecuencia en las </a:t>
            </a:r>
            <a:r>
              <a:rPr lang="es-MX" dirty="0" smtClean="0"/>
              <a:t>entregas</a:t>
            </a:r>
          </a:p>
          <a:p>
            <a:r>
              <a:rPr lang="es-MX" dirty="0" smtClean="0"/>
              <a:t>Comunicación</a:t>
            </a:r>
          </a:p>
          <a:p>
            <a:r>
              <a:rPr lang="es-MX" dirty="0" smtClean="0"/>
              <a:t>Crecimiento reflexivo</a:t>
            </a:r>
          </a:p>
          <a:p>
            <a:r>
              <a:rPr lang="es-MX" dirty="0" smtClean="0"/>
              <a:t>Seguridad personal</a:t>
            </a:r>
          </a:p>
          <a:p>
            <a:r>
              <a:rPr lang="es-MX" dirty="0" smtClean="0"/>
              <a:t>Concentración</a:t>
            </a:r>
          </a:p>
          <a:p>
            <a:r>
              <a:rPr lang="es-MX" dirty="0" smtClean="0"/>
              <a:t>Usuarios expertos</a:t>
            </a:r>
          </a:p>
          <a:p>
            <a:r>
              <a:rPr lang="es-MX" dirty="0" smtClean="0"/>
              <a:t>Entorno </a:t>
            </a:r>
            <a:r>
              <a:rPr lang="es-MX" dirty="0"/>
              <a:t>técnico </a:t>
            </a:r>
            <a:r>
              <a:rPr lang="es-MX" dirty="0" smtClean="0"/>
              <a:t>para  pruebas </a:t>
            </a:r>
            <a:r>
              <a:rPr lang="es-MX" dirty="0"/>
              <a:t>automatizadas </a:t>
            </a:r>
          </a:p>
        </p:txBody>
      </p:sp>
    </p:spTree>
    <p:extLst>
      <p:ext uri="{BB962C8B-B14F-4D97-AF65-F5344CB8AC3E}">
        <p14:creationId xmlns:p14="http://schemas.microsoft.com/office/powerpoint/2010/main" val="240627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FASE DE INTEGRACIÓN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sistema se integra muy frecuentemente y </a:t>
            </a:r>
            <a:r>
              <a:rPr lang="es-MX" dirty="0" smtClean="0"/>
              <a:t>se pasa </a:t>
            </a:r>
            <a:r>
              <a:rPr lang="es-MX" dirty="0"/>
              <a:t>por los test y las pruebas automatizadas</a:t>
            </a:r>
            <a:r>
              <a:rPr lang="es-MX" dirty="0" smtClean="0"/>
              <a:t>.</a:t>
            </a:r>
          </a:p>
          <a:p>
            <a:pPr algn="ctr"/>
            <a:r>
              <a:rPr lang="es-MX" dirty="0" smtClean="0"/>
              <a:t>Tres </a:t>
            </a:r>
            <a:r>
              <a:rPr lang="es-MX" dirty="0"/>
              <a:t>niveles de pruebas</a:t>
            </a:r>
            <a:r>
              <a:rPr lang="es-MX" dirty="0" smtClean="0"/>
              <a:t>:</a:t>
            </a:r>
          </a:p>
          <a:p>
            <a:r>
              <a:rPr lang="es-MX" dirty="0" smtClean="0"/>
              <a:t>Pruebas </a:t>
            </a:r>
            <a:r>
              <a:rPr lang="es-MX" dirty="0"/>
              <a:t>con la GUI donde se simulen el ratón y el </a:t>
            </a:r>
            <a:r>
              <a:rPr lang="es-MX" dirty="0" smtClean="0"/>
              <a:t>teclado</a:t>
            </a:r>
          </a:p>
          <a:p>
            <a:r>
              <a:rPr lang="es-MX" dirty="0" smtClean="0"/>
              <a:t>Pruebas </a:t>
            </a:r>
            <a:r>
              <a:rPr lang="es-MX" dirty="0"/>
              <a:t>automatizadas sin la </a:t>
            </a:r>
            <a:r>
              <a:rPr lang="es-MX" dirty="0" smtClean="0"/>
              <a:t>GUI</a:t>
            </a:r>
          </a:p>
          <a:p>
            <a:r>
              <a:rPr lang="es-MX" dirty="0" smtClean="0"/>
              <a:t>Pruebas </a:t>
            </a:r>
            <a:r>
              <a:rPr lang="es-MX" dirty="0"/>
              <a:t>de las clases y los módulos</a:t>
            </a:r>
          </a:p>
        </p:txBody>
      </p:sp>
    </p:spTree>
    <p:extLst>
      <p:ext uri="{BB962C8B-B14F-4D97-AF65-F5344CB8AC3E}">
        <p14:creationId xmlns:p14="http://schemas.microsoft.com/office/powerpoint/2010/main" val="396693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PERSONAS Y ROLES IMPLICADOS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03648" y="2204864"/>
            <a:ext cx="6728792" cy="3582888"/>
          </a:xfrm>
        </p:spPr>
        <p:txBody>
          <a:bodyPr>
            <a:normAutofit lnSpcReduction="10000"/>
          </a:bodyPr>
          <a:lstStyle/>
          <a:p>
            <a:r>
              <a:rPr lang="es-MX" dirty="0" err="1"/>
              <a:t>Executive</a:t>
            </a:r>
            <a:r>
              <a:rPr lang="es-MX" dirty="0"/>
              <a:t> Sponsor (Patrocinador Ejecutivo</a:t>
            </a:r>
            <a:r>
              <a:rPr lang="es-MX" dirty="0" smtClean="0"/>
              <a:t>)  K</a:t>
            </a:r>
            <a:endParaRPr lang="es-MX" dirty="0" smtClean="0"/>
          </a:p>
          <a:p>
            <a:r>
              <a:rPr lang="es-MX" dirty="0" smtClean="0"/>
              <a:t>Project </a:t>
            </a:r>
            <a:r>
              <a:rPr lang="es-MX" dirty="0"/>
              <a:t>Manager (Jefe de Proyecto</a:t>
            </a:r>
            <a:r>
              <a:rPr lang="es-MX" dirty="0" smtClean="0"/>
              <a:t>)     Q</a:t>
            </a:r>
            <a:endParaRPr lang="es-MX" dirty="0" smtClean="0"/>
          </a:p>
          <a:p>
            <a:r>
              <a:rPr lang="es-MX" dirty="0" err="1" smtClean="0"/>
              <a:t>Domain</a:t>
            </a:r>
            <a:r>
              <a:rPr lang="es-MX" dirty="0" smtClean="0"/>
              <a:t> </a:t>
            </a:r>
            <a:r>
              <a:rPr lang="es-MX" dirty="0" err="1"/>
              <a:t>Expert</a:t>
            </a:r>
            <a:r>
              <a:rPr lang="es-MX" dirty="0"/>
              <a:t> (Experto en el Dominio</a:t>
            </a:r>
            <a:r>
              <a:rPr lang="es-MX" dirty="0" smtClean="0"/>
              <a:t>)   T</a:t>
            </a:r>
            <a:endParaRPr lang="es-MX" dirty="0" smtClean="0"/>
          </a:p>
          <a:p>
            <a:r>
              <a:rPr lang="es-MX" dirty="0" err="1" smtClean="0"/>
              <a:t>Usage</a:t>
            </a:r>
            <a:r>
              <a:rPr lang="es-MX" dirty="0" smtClean="0"/>
              <a:t> </a:t>
            </a:r>
            <a:r>
              <a:rPr lang="es-MX" dirty="0" err="1"/>
              <a:t>Expert</a:t>
            </a:r>
            <a:r>
              <a:rPr lang="es-MX" dirty="0"/>
              <a:t> (Experto de uso</a:t>
            </a:r>
            <a:r>
              <a:rPr lang="es-MX" dirty="0" smtClean="0"/>
              <a:t>)      T</a:t>
            </a:r>
            <a:endParaRPr lang="es-MX" dirty="0" smtClean="0"/>
          </a:p>
          <a:p>
            <a:r>
              <a:rPr lang="es-MX" dirty="0" err="1" smtClean="0"/>
              <a:t>Designer-Programmer</a:t>
            </a:r>
            <a:r>
              <a:rPr lang="es-MX" dirty="0" smtClean="0"/>
              <a:t> </a:t>
            </a:r>
            <a:r>
              <a:rPr lang="es-MX" dirty="0"/>
              <a:t>(Programador Diseñador</a:t>
            </a:r>
            <a:r>
              <a:rPr lang="es-MX" dirty="0" smtClean="0"/>
              <a:t>)    B</a:t>
            </a:r>
            <a:endParaRPr lang="es-MX" dirty="0" smtClean="0"/>
          </a:p>
          <a:p>
            <a:r>
              <a:rPr lang="es-MX" dirty="0" smtClean="0"/>
              <a:t>UI </a:t>
            </a:r>
            <a:r>
              <a:rPr lang="es-MX" dirty="0" err="1"/>
              <a:t>Designer</a:t>
            </a:r>
            <a:r>
              <a:rPr lang="es-MX" dirty="0"/>
              <a:t> (UI Diseñador</a:t>
            </a:r>
            <a:r>
              <a:rPr lang="es-MX" dirty="0" smtClean="0"/>
              <a:t>)     B</a:t>
            </a:r>
            <a:endParaRPr lang="es-MX" dirty="0" smtClean="0"/>
          </a:p>
          <a:p>
            <a:r>
              <a:rPr lang="es-MX" dirty="0" err="1" smtClean="0"/>
              <a:t>Tester</a:t>
            </a:r>
            <a:r>
              <a:rPr lang="es-MX" dirty="0" smtClean="0"/>
              <a:t> </a:t>
            </a:r>
            <a:r>
              <a:rPr lang="es-MX" dirty="0"/>
              <a:t>(Realizador de Pruebas</a:t>
            </a:r>
            <a:r>
              <a:rPr lang="es-MX" dirty="0" smtClean="0"/>
              <a:t>)      H</a:t>
            </a:r>
            <a:endParaRPr lang="es-MX" dirty="0" smtClean="0"/>
          </a:p>
          <a:p>
            <a:r>
              <a:rPr lang="es-MX" dirty="0" err="1" smtClean="0"/>
              <a:t>Technical</a:t>
            </a:r>
            <a:r>
              <a:rPr lang="es-MX" dirty="0" smtClean="0"/>
              <a:t> </a:t>
            </a:r>
            <a:r>
              <a:rPr lang="es-MX" dirty="0"/>
              <a:t>(Programador Técnico) </a:t>
            </a:r>
            <a:r>
              <a:rPr lang="es-MX" dirty="0" smtClean="0"/>
              <a:t>    P  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29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lta costura">
  <a:themeElements>
    <a:clrScheme name="Alta costura">
      <a:dk1>
        <a:sysClr val="windowText" lastClr="000000"/>
      </a:dk1>
      <a:lt1>
        <a:sysClr val="window" lastClr="008000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tiqueta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lta costur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170</TotalTime>
  <Words>579</Words>
  <Application>Microsoft Office PowerPoint</Application>
  <PresentationFormat>Presentación en pantalla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Alta costura</vt:lpstr>
      <vt:lpstr>METODOLOGÍA    CRYSTAL</vt:lpstr>
      <vt:lpstr>¿Que es?</vt:lpstr>
      <vt:lpstr>PUNTOS DE ESTUDIO:</vt:lpstr>
      <vt:lpstr>¿Cuántos TIPOS HAY?</vt:lpstr>
      <vt:lpstr>¿Qué COLOR ELEGIR?</vt:lpstr>
      <vt:lpstr>DESARROLLO</vt:lpstr>
      <vt:lpstr>Variables que cambian con CADA color</vt:lpstr>
      <vt:lpstr>FASE DE INTEGRACIÓN</vt:lpstr>
      <vt:lpstr>PERSONAS Y ROLES IMPLICADOS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7  PROPIEDADES DE CRYSTAL</vt:lpstr>
      <vt:lpstr>Simbología</vt:lpstr>
      <vt:lpstr>Técnicas</vt:lpstr>
      <vt:lpstr>Bibliografía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   CRYSTAL</dc:title>
  <dc:creator>Luffi</dc:creator>
  <cp:lastModifiedBy>Luffi</cp:lastModifiedBy>
  <cp:revision>15</cp:revision>
  <dcterms:created xsi:type="dcterms:W3CDTF">2013-11-12T02:57:03Z</dcterms:created>
  <dcterms:modified xsi:type="dcterms:W3CDTF">2013-11-20T13:36:27Z</dcterms:modified>
</cp:coreProperties>
</file>