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5" r:id="rId20"/>
    <p:sldId id="275" r:id="rId21"/>
    <p:sldId id="276" r:id="rId22"/>
    <p:sldId id="277" r:id="rId23"/>
    <p:sldId id="283" r:id="rId24"/>
    <p:sldId id="284" r:id="rId25"/>
  </p:sldIdLst>
  <p:sldSz cx="13004800" cy="9753600"/>
  <p:notesSz cx="6858000" cy="9144000"/>
  <p:embeddedFontLst>
    <p:embeddedFont>
      <p:font typeface="Helvetica Neue Light" panose="02000403000000020004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95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D2A797-BF7E-4E74-ADE2-237AA652CAE5}">
  <a:tblStyle styleId="{D6D2A797-BF7E-4E74-ADE2-237AA652CAE5}" styleName="Table_0">
    <a:wholeTbl>
      <a:tcTxStyle b="off" i="off">
        <a:font>
          <a:latin typeface="Helvetica Light"/>
          <a:ea typeface="Helvetica Light"/>
          <a:cs typeface="Helvetica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60" d="100"/>
          <a:sy n="60" d="100"/>
        </p:scale>
        <p:origin x="1856" y="200"/>
      </p:cViewPr>
      <p:guideLst>
        <p:guide orient="horz" pos="3095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A38FA74-2517-A841-9A1F-B258EB9F54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37F465-51D9-5440-98CD-A73AE314C2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649D1-39AB-B44E-AA50-45E884DC66DE}" type="datetimeFigureOut">
              <a:rPr lang="es-MX" smtClean="0"/>
              <a:t>11/05/21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22A2AE-DBC7-2F47-9AF8-9E98673F29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C08E7C-F482-2943-A383-07B9671D5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715D6-1A1F-EB46-BE64-D7870F679D1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93545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5" name="Google Shape;265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" name="Google Shape;46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0" name="Google Shape;420;p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2" name="Google Shape;432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>
            <a:spLocks noGrp="1"/>
          </p:cNvSpPr>
          <p:nvPr>
            <p:ph type="pic" idx="2"/>
          </p:nvPr>
        </p:nvSpPr>
        <p:spPr>
          <a:xfrm>
            <a:off x="457199" y="2989862"/>
            <a:ext cx="3780001" cy="184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>
            <a:spLocks noGrp="1"/>
          </p:cNvSpPr>
          <p:nvPr>
            <p:ph type="pic" idx="3"/>
          </p:nvPr>
        </p:nvSpPr>
        <p:spPr>
          <a:xfrm>
            <a:off x="8767601" y="2989861"/>
            <a:ext cx="3780000" cy="184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>
            <a:spLocks noGrp="1"/>
          </p:cNvSpPr>
          <p:nvPr>
            <p:ph type="pic" idx="4"/>
          </p:nvPr>
        </p:nvSpPr>
        <p:spPr>
          <a:xfrm>
            <a:off x="4612401" y="2989861"/>
            <a:ext cx="3780000" cy="184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>
            <a:spLocks noGrp="1"/>
          </p:cNvSpPr>
          <p:nvPr>
            <p:ph type="pic" idx="2"/>
          </p:nvPr>
        </p:nvSpPr>
        <p:spPr>
          <a:xfrm>
            <a:off x="714579" y="3272680"/>
            <a:ext cx="611999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>
            <a:spLocks noGrp="1"/>
          </p:cNvSpPr>
          <p:nvPr>
            <p:ph type="pic" idx="3"/>
          </p:nvPr>
        </p:nvSpPr>
        <p:spPr>
          <a:xfrm>
            <a:off x="714579" y="4467763"/>
            <a:ext cx="611999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>
            <a:spLocks noGrp="1"/>
          </p:cNvSpPr>
          <p:nvPr>
            <p:ph type="pic" idx="4"/>
          </p:nvPr>
        </p:nvSpPr>
        <p:spPr>
          <a:xfrm>
            <a:off x="714579" y="5672950"/>
            <a:ext cx="611999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>
            <a:spLocks noGrp="1"/>
          </p:cNvSpPr>
          <p:nvPr>
            <p:ph type="pic" idx="5"/>
          </p:nvPr>
        </p:nvSpPr>
        <p:spPr>
          <a:xfrm>
            <a:off x="714579" y="6870453"/>
            <a:ext cx="611999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>
            <a:spLocks noGrp="1"/>
          </p:cNvSpPr>
          <p:nvPr>
            <p:ph type="pic" idx="6"/>
          </p:nvPr>
        </p:nvSpPr>
        <p:spPr>
          <a:xfrm>
            <a:off x="714579" y="8057924"/>
            <a:ext cx="611999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ustom Layout">
  <p:cSld name="2_Custom Layou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>
            <a:spLocks noGrp="1"/>
          </p:cNvSpPr>
          <p:nvPr>
            <p:ph type="pic" idx="2"/>
          </p:nvPr>
        </p:nvSpPr>
        <p:spPr>
          <a:xfrm>
            <a:off x="609462" y="3345902"/>
            <a:ext cx="611999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>
            <a:spLocks noGrp="1"/>
          </p:cNvSpPr>
          <p:nvPr>
            <p:ph type="pic" idx="3"/>
          </p:nvPr>
        </p:nvSpPr>
        <p:spPr>
          <a:xfrm>
            <a:off x="596937" y="4453236"/>
            <a:ext cx="612001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>
            <a:spLocks noGrp="1"/>
          </p:cNvSpPr>
          <p:nvPr>
            <p:ph type="pic" idx="4"/>
          </p:nvPr>
        </p:nvSpPr>
        <p:spPr>
          <a:xfrm>
            <a:off x="609463" y="5560568"/>
            <a:ext cx="611999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>
            <a:spLocks noGrp="1"/>
          </p:cNvSpPr>
          <p:nvPr>
            <p:ph type="pic" idx="5"/>
          </p:nvPr>
        </p:nvSpPr>
        <p:spPr>
          <a:xfrm>
            <a:off x="580159" y="6671352"/>
            <a:ext cx="61200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>
            <a:spLocks noGrp="1"/>
          </p:cNvSpPr>
          <p:nvPr>
            <p:ph type="pic" idx="6"/>
          </p:nvPr>
        </p:nvSpPr>
        <p:spPr>
          <a:xfrm>
            <a:off x="563380" y="7782136"/>
            <a:ext cx="612000" cy="61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ctrTitle"/>
          </p:nvPr>
        </p:nvSpPr>
        <p:spPr>
          <a:xfrm>
            <a:off x="1625600" y="1597025"/>
            <a:ext cx="9753600" cy="339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1625600" y="5122863"/>
            <a:ext cx="9753600" cy="235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6276891" y="8195734"/>
            <a:ext cx="444245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data">
  <p:cSld name="nodata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/>
        </p:nvSpPr>
        <p:spPr>
          <a:xfrm>
            <a:off x="1892300" y="4876800"/>
            <a:ext cx="3136900" cy="73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4400"/>
              <a:buFont typeface="Arial"/>
              <a:buNone/>
            </a:pPr>
            <a:r>
              <a:rPr lang="fr-FR" sz="44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No data</a:t>
            </a:r>
            <a:endParaRPr sz="44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/>
          <p:nvPr/>
        </p:nvSpPr>
        <p:spPr>
          <a:xfrm>
            <a:off x="5651500" y="2362199"/>
            <a:ext cx="5676900" cy="56328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48267" y="2445173"/>
            <a:ext cx="11108268" cy="2479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b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99"/>
              <a:buFont typeface="Helvetica Neue Light"/>
              <a:buNone/>
              <a:defRPr sz="77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48267" y="4991947"/>
            <a:ext cx="11108268" cy="846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norm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Helvetica Neue Light"/>
              <a:buNone/>
              <a:defRPr sz="2999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276891" y="8195734"/>
            <a:ext cx="444245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 Light"/>
              <a:buNone/>
              <a:defRPr sz="1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/>
        </p:nvSpPr>
        <p:spPr>
          <a:xfrm>
            <a:off x="535779" y="6446356"/>
            <a:ext cx="11933242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AEB5C1"/>
                </a:solidFill>
                <a:latin typeface="Arial"/>
                <a:ea typeface="Arial"/>
                <a:cs typeface="Arial"/>
                <a:sym typeface="Arial"/>
              </a:rPr>
              <a:t>10 Abril 2021 – 9 Mayo 2021</a:t>
            </a:r>
            <a:endParaRPr sz="1600" b="0" i="0" u="none" strike="noStrike" cap="none">
              <a:solidFill>
                <a:srgbClr val="AEB5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/>
        </p:nvSpPr>
        <p:spPr>
          <a:xfrm>
            <a:off x="535779" y="5134066"/>
            <a:ext cx="11933242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Reporte de página de Facebook:</a:t>
            </a:r>
            <a:endParaRPr sz="3600" b="0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 txBox="1"/>
          <p:nvPr/>
        </p:nvSpPr>
        <p:spPr>
          <a:xfrm>
            <a:off x="535779" y="5742779"/>
            <a:ext cx="11933242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Fonarte Latino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400" y="2704921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/>
          <p:nvPr/>
        </p:nvSpPr>
        <p:spPr>
          <a:xfrm>
            <a:off x="1160148" y="8962721"/>
            <a:ext cx="4262252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CC7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Demografía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Información demográfica acerca de tu audiencia: edad, género, ubicación e idioma.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/>
          <p:nvPr/>
        </p:nvSpPr>
        <p:spPr>
          <a:xfrm>
            <a:off x="171450" y="4328388"/>
            <a:ext cx="5844041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Tu fan promedio es un/a</a:t>
            </a:r>
            <a:endParaRPr sz="20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0851" y="3849595"/>
            <a:ext cx="406400" cy="394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 descr="Une image contenant capture d’écran  Description générée automatique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10519" y="2678509"/>
            <a:ext cx="6480000" cy="54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266478" y="5522752"/>
            <a:ext cx="5749011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desde</a:t>
            </a:r>
            <a:endParaRPr sz="20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-4141694" y="5933035"/>
            <a:ext cx="14576612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México</a:t>
            </a:r>
            <a:endParaRPr sz="36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-4141693" y="4493667"/>
            <a:ext cx="14576612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25-34 años Hombre</a:t>
            </a:r>
            <a:endParaRPr sz="36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Demografía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Información demográfica acerca de tu audiencia: edad, género, ubicación e idioma.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 descr="Une image contenant homme, grand, océan, volant  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2400" y="2107569"/>
            <a:ext cx="11340000" cy="702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Demografía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Información demográfica acerca de tu audiencia: edad, género, ubicación e idioma.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1" descr="Une image contenant capture d’écran  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721098"/>
            <a:ext cx="5759998" cy="28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1" descr="Une image contenant capture d’écran  Description générée automatiquement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03856" y="3721098"/>
            <a:ext cx="5760000" cy="28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Demografía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Información demográfica acerca de tu audiencia: edad, género, ubicación e idioma.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3721098"/>
            <a:ext cx="5759998" cy="28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ROI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Valor generado por tu página en el periodo seleccionado.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3"/>
          <p:cNvSpPr txBox="1"/>
          <p:nvPr/>
        </p:nvSpPr>
        <p:spPr>
          <a:xfrm>
            <a:off x="0" y="7505387"/>
            <a:ext cx="1300480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El valor total generado es de</a:t>
            </a:r>
            <a:endParaRPr sz="2000" b="1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3"/>
          <p:cNvSpPr txBox="1"/>
          <p:nvPr/>
        </p:nvSpPr>
        <p:spPr>
          <a:xfrm>
            <a:off x="-357187" y="7963461"/>
            <a:ext cx="13730288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$184.987,994</a:t>
            </a:r>
            <a:endParaRPr sz="36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3"/>
          <p:cNvSpPr txBox="1"/>
          <p:nvPr/>
        </p:nvSpPr>
        <p:spPr>
          <a:xfrm>
            <a:off x="3343073" y="8983201"/>
            <a:ext cx="2001968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comparado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5365360" y="8983201"/>
            <a:ext cx="7182239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11 Mar. 2021 – 9 Abr.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3669697" y="8558475"/>
            <a:ext cx="3887216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representa una variación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7619377" y="8571303"/>
            <a:ext cx="5405744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+443752.1%</a:t>
            </a:r>
            <a:endParaRPr sz="2000" b="1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5713" y="7036232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3" descr="Une image contenant périphérique, dessin  Description générée automatiquement"/>
          <p:cNvPicPr preferRelativeResize="0"/>
          <p:nvPr/>
        </p:nvPicPr>
        <p:blipFill rotWithShape="1">
          <a:blip r:embed="rId5">
            <a:alphaModFix/>
          </a:blip>
          <a:srcRect l="168" r="388"/>
          <a:stretch/>
        </p:blipFill>
        <p:spPr>
          <a:xfrm>
            <a:off x="1816100" y="1885979"/>
            <a:ext cx="9702800" cy="4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/>
        </p:nvSpPr>
        <p:spPr>
          <a:xfrm>
            <a:off x="620705" y="6596906"/>
            <a:ext cx="11763384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AEB5C1"/>
                </a:solidFill>
                <a:latin typeface="Arial"/>
                <a:ea typeface="Arial"/>
                <a:cs typeface="Arial"/>
                <a:sym typeface="Arial"/>
              </a:rPr>
              <a:t>10 Abril 2021 – 9 Mayo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620707" y="5135080"/>
            <a:ext cx="11763385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Resumen del contenido</a:t>
            </a:r>
            <a:endParaRPr sz="36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400" y="2704921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620706" y="5783518"/>
            <a:ext cx="11763383" cy="33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Evalúa el desempeño de</a:t>
            </a:r>
            <a:endParaRPr sz="1800" b="0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4"/>
          <p:cNvSpPr txBox="1"/>
          <p:nvPr/>
        </p:nvSpPr>
        <p:spPr>
          <a:xfrm>
            <a:off x="620706" y="6152112"/>
            <a:ext cx="11763383" cy="33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contenido publicado en tu página de Facebook</a:t>
            </a:r>
            <a:endParaRPr sz="1800" b="0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/>
        </p:nvSpPr>
        <p:spPr>
          <a:xfrm>
            <a:off x="1160148" y="8962721"/>
            <a:ext cx="4262252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CC7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5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Análisis de las métricas del contenido publicado durante el periodo seleccionado.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/>
          <p:nvPr/>
        </p:nvSpPr>
        <p:spPr>
          <a:xfrm>
            <a:off x="612570" y="3760800"/>
            <a:ext cx="3621025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9" name="Google Shape;24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769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25"/>
          <p:cNvSpPr txBox="1"/>
          <p:nvPr/>
        </p:nvSpPr>
        <p:spPr>
          <a:xfrm>
            <a:off x="1335063" y="4069416"/>
            <a:ext cx="2678795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Contenido publicado</a:t>
            </a:r>
            <a:endParaRPr sz="14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827768" y="4420179"/>
            <a:ext cx="5674632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3600" b="0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827768" y="5389915"/>
            <a:ext cx="3113636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+1633.3%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5"/>
          <p:cNvSpPr/>
          <p:nvPr/>
        </p:nvSpPr>
        <p:spPr>
          <a:xfrm>
            <a:off x="4688572" y="3760800"/>
            <a:ext cx="3621025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4" name="Google Shape;25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3771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5411065" y="4069416"/>
            <a:ext cx="2687905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Alcance de las publicaciones</a:t>
            </a:r>
            <a:endParaRPr sz="14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4903770" y="4420179"/>
            <a:ext cx="4957406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140.708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8764575" y="3760800"/>
            <a:ext cx="3621025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979774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5"/>
          <p:cNvSpPr txBox="1"/>
          <p:nvPr/>
        </p:nvSpPr>
        <p:spPr>
          <a:xfrm>
            <a:off x="9487069" y="4069416"/>
            <a:ext cx="2689962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Usuarios que han interactuado</a:t>
            </a:r>
            <a:endParaRPr sz="14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5"/>
          <p:cNvSpPr txBox="1"/>
          <p:nvPr/>
        </p:nvSpPr>
        <p:spPr>
          <a:xfrm>
            <a:off x="8979773" y="4420179"/>
            <a:ext cx="5973355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6.577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4903771" y="5389915"/>
            <a:ext cx="3113636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+1994.5%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9566570" y="5526246"/>
            <a:ext cx="3113636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+259.6%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Publicación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Número de publicaciones publicadas en el periodo seleccionado - dividido por tipo.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26"/>
          <p:cNvGraphicFramePr/>
          <p:nvPr/>
        </p:nvGraphicFramePr>
        <p:xfrm>
          <a:off x="457200" y="6767362"/>
          <a:ext cx="5400000" cy="222990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0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Estados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Enlaces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Imágenes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Videos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de publicaciones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71" name="Google Shape;271;p26"/>
          <p:cNvSpPr txBox="1"/>
          <p:nvPr/>
        </p:nvSpPr>
        <p:spPr>
          <a:xfrm>
            <a:off x="6724650" y="7192555"/>
            <a:ext cx="615625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El número total de publicaciones hechas 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6"/>
          <p:cNvSpPr txBox="1"/>
          <p:nvPr/>
        </p:nvSpPr>
        <p:spPr>
          <a:xfrm>
            <a:off x="6724649" y="7703944"/>
            <a:ext cx="6156249" cy="48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2800"/>
              <a:buFont typeface="Arial"/>
              <a:buNone/>
            </a:pPr>
            <a:r>
              <a:rPr lang="fr-FR" sz="28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52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6"/>
          <p:cNvSpPr txBox="1"/>
          <p:nvPr/>
        </p:nvSpPr>
        <p:spPr>
          <a:xfrm>
            <a:off x="6686550" y="8670369"/>
            <a:ext cx="2170938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comparado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8877807" y="8670369"/>
            <a:ext cx="6797621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11 Mar. 2021 – 9 Abr.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6"/>
          <p:cNvSpPr txBox="1"/>
          <p:nvPr/>
        </p:nvSpPr>
        <p:spPr>
          <a:xfrm>
            <a:off x="6724650" y="8245643"/>
            <a:ext cx="434471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representa una variación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6"/>
          <p:cNvSpPr txBox="1"/>
          <p:nvPr/>
        </p:nvSpPr>
        <p:spPr>
          <a:xfrm>
            <a:off x="11131824" y="8258472"/>
            <a:ext cx="4884464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+1633.3%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400" y="2159252"/>
            <a:ext cx="1080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8160" y="67234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27"/>
          <p:cNvGraphicFramePr/>
          <p:nvPr/>
        </p:nvGraphicFramePr>
        <p:xfrm>
          <a:off x="8767548" y="2989862"/>
          <a:ext cx="3780025" cy="506185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Abr. 2021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“Cómo es posible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Alcance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 que han interactuado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585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clicks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229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4" name="Google Shape;284;p27"/>
          <p:cNvGraphicFramePr/>
          <p:nvPr/>
        </p:nvGraphicFramePr>
        <p:xfrm>
          <a:off x="4612374" y="2989862"/>
          <a:ext cx="3780025" cy="506185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May. 2021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Óscar Chavez (1935 - 2020)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Alcance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 que han interactuado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599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clicks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124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5" name="Google Shape;285;p27"/>
          <p:cNvGraphicFramePr/>
          <p:nvPr/>
        </p:nvGraphicFramePr>
        <p:xfrm>
          <a:off x="457200" y="2989862"/>
          <a:ext cx="3780025" cy="506185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17 Abr. 2021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Edel Juárez - Quiero Ser Incuestionablemente Feliz...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Alcance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 que han interactuado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3,1K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clicks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506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27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Contenido principal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Publicación con mejor desempeño para el periodo seleccionado. Based on reach.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575743" y="6039429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75743" y="7122243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575743" y="6580836"/>
            <a:ext cx="216000" cy="21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4730942" y="6039429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730942" y="7122243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4730942" y="6580836"/>
            <a:ext cx="216000" cy="21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8886141" y="6039429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8886141" y="7122243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8886141" y="6580836"/>
            <a:ext cx="216000" cy="2160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575743" y="7663650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4730942" y="7663650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8886141" y="7663650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199" y="2989862"/>
            <a:ext cx="3780001" cy="184434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2401" y="2989861"/>
            <a:ext cx="3780000" cy="18443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7601" y="2989861"/>
            <a:ext cx="3780000" cy="18443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27"/>
          <p:cNvGraphicFramePr/>
          <p:nvPr/>
        </p:nvGraphicFramePr>
        <p:xfrm>
          <a:off x="8767548" y="2989862"/>
          <a:ext cx="3780025" cy="506185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May. 2021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Alcance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3,8K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 que han interactuado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clicks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4" name="Google Shape;284;p27"/>
          <p:cNvGraphicFramePr/>
          <p:nvPr/>
        </p:nvGraphicFramePr>
        <p:xfrm>
          <a:off x="4612374" y="2989862"/>
          <a:ext cx="3780025" cy="506185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26 Abr. 2021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Rafael Mendoza - ¿De qué te Cuidas? [Lyrics Video]...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Alcance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4,1K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 que han interactuado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107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clicks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85" name="Google Shape;285;p27"/>
          <p:cNvGraphicFramePr/>
          <p:nvPr/>
        </p:nvGraphicFramePr>
        <p:xfrm>
          <a:off x="457200" y="2989862"/>
          <a:ext cx="3780025" cy="506185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4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8075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175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 Abr. 2021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00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Alcance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9,6K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Usuarios que han interactuado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453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Other clicks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200"/>
                        <a:buFont typeface="Arial"/>
                        <a:buNone/>
                      </a:pPr>
                      <a:r>
                        <a:rPr lang="fr-FR" sz="1200" b="0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300</a:t>
                      </a:r>
                      <a:endParaRPr sz="1400" b="0" i="0" u="none" strike="noStrike" cap="none">
                        <a:solidFill>
                          <a:srgbClr val="2A2F34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6" name="Google Shape;286;p27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Contenido principal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Publicación con mejor desempeño para el periodo seleccionado. Based on reach.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575743" y="6039429"/>
            <a:ext cx="216000" cy="21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0" name="Google Shape;290;p27"/>
          <p:cNvSpPr/>
          <p:nvPr/>
        </p:nvSpPr>
        <p:spPr>
          <a:xfrm>
            <a:off x="575743" y="7122243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575743" y="6580836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2" name="Google Shape;292;p27"/>
          <p:cNvSpPr/>
          <p:nvPr/>
        </p:nvSpPr>
        <p:spPr>
          <a:xfrm>
            <a:off x="4730942" y="6039429"/>
            <a:ext cx="216000" cy="21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3" name="Google Shape;293;p27"/>
          <p:cNvSpPr/>
          <p:nvPr/>
        </p:nvSpPr>
        <p:spPr>
          <a:xfrm>
            <a:off x="4730942" y="7122243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4" name="Google Shape;294;p27"/>
          <p:cNvSpPr/>
          <p:nvPr/>
        </p:nvSpPr>
        <p:spPr>
          <a:xfrm>
            <a:off x="4730942" y="6580836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8886141" y="6039429"/>
            <a:ext cx="216000" cy="216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6" name="Google Shape;296;p27"/>
          <p:cNvSpPr/>
          <p:nvPr/>
        </p:nvSpPr>
        <p:spPr>
          <a:xfrm>
            <a:off x="8886141" y="7122243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8886141" y="6580836"/>
            <a:ext cx="216000" cy="216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575743" y="7663650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2" name="Google Shape;302;p27"/>
          <p:cNvSpPr/>
          <p:nvPr/>
        </p:nvSpPr>
        <p:spPr>
          <a:xfrm>
            <a:off x="4730942" y="7663650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03" name="Google Shape;303;p27"/>
          <p:cNvSpPr/>
          <p:nvPr/>
        </p:nvSpPr>
        <p:spPr>
          <a:xfrm>
            <a:off x="8886141" y="7663650"/>
            <a:ext cx="216000" cy="216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199" y="2989862"/>
            <a:ext cx="3780001" cy="1844349"/>
          </a:xfrm>
          <a:prstGeom prst="rect">
            <a:avLst/>
          </a:prstGeom>
        </p:spPr>
      </p:pic>
      <p:pic>
        <p:nvPicPr>
          <p:cNvPr id="2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12401" y="2989861"/>
            <a:ext cx="3780000" cy="18443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7601" y="2989861"/>
            <a:ext cx="3780000" cy="1844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/>
        </p:nvSpPr>
        <p:spPr>
          <a:xfrm>
            <a:off x="620705" y="6596906"/>
            <a:ext cx="11763384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AEB5C1"/>
                </a:solidFill>
                <a:latin typeface="Arial"/>
                <a:ea typeface="Arial"/>
                <a:cs typeface="Arial"/>
                <a:sym typeface="Arial"/>
              </a:rPr>
              <a:t>10 Abril 2021 – 9 Mayo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620707" y="5135080"/>
            <a:ext cx="11763385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Actividad de tu audiencia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400" y="2704921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/>
        </p:nvSpPr>
        <p:spPr>
          <a:xfrm>
            <a:off x="620706" y="5783518"/>
            <a:ext cx="11763383" cy="33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Mide tu desempeño analizando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620706" y="6152112"/>
            <a:ext cx="11763383" cy="33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Actividad en tu página en Facebook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1160148" y="8962721"/>
            <a:ext cx="4262252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CC7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Mejor momento para publicar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8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Average day and hour fans are most likely to engage with published posts.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44271" y="1893868"/>
            <a:ext cx="11100000" cy="66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Tipo de contenido con mejores resultados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9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Tipo de publicaciones con mayor probabilidad de generar interacciones.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9" descr="Une image contenant porte, orange  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400" y="2354492"/>
            <a:ext cx="10800000" cy="54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Etiqueta con mejores resultados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Etiquetas utilizadas con mayor probabilidad de generar interacciones con los fans.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2857500"/>
            <a:ext cx="5575300" cy="49276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35000" y="5080000"/>
            <a:ext cx="5715000" cy="127000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3200" b="1">
                <a:solidFill>
                  <a:srgbClr val="344563"/>
                </a:solidFill>
              </a:rPr>
              <a:t>Información no disponible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"/>
          <p:cNvSpPr txBox="1"/>
          <p:nvPr/>
        </p:nvSpPr>
        <p:spPr>
          <a:xfrm>
            <a:off x="620705" y="6596906"/>
            <a:ext cx="11763384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AEB5C1"/>
                </a:solidFill>
                <a:latin typeface="Arial"/>
                <a:ea typeface="Arial"/>
                <a:cs typeface="Arial"/>
                <a:sym typeface="Arial"/>
              </a:rPr>
              <a:t>10 Abril 2021 – 9 Mayo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620707" y="5135080"/>
            <a:ext cx="11763385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Competidores</a:t>
            </a:r>
            <a:endParaRPr sz="36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2400" y="2704921"/>
            <a:ext cx="21600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6"/>
          <p:cNvSpPr txBox="1"/>
          <p:nvPr/>
        </p:nvSpPr>
        <p:spPr>
          <a:xfrm>
            <a:off x="620706" y="5783518"/>
            <a:ext cx="11763383" cy="33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Descubre el desempeño de tu página en Facebook</a:t>
            </a:r>
            <a:endParaRPr sz="1800" b="0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36"/>
          <p:cNvSpPr txBox="1"/>
          <p:nvPr/>
        </p:nvSpPr>
        <p:spPr>
          <a:xfrm>
            <a:off x="620706" y="6152112"/>
            <a:ext cx="11763383" cy="33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comparada a tus principales competidores</a:t>
            </a:r>
            <a:endParaRPr sz="1800" b="0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36"/>
          <p:cNvSpPr txBox="1"/>
          <p:nvPr/>
        </p:nvSpPr>
        <p:spPr>
          <a:xfrm>
            <a:off x="1160148" y="8962721"/>
            <a:ext cx="4262252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BCC7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7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Competidores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7" name="Google Shape;437;p37"/>
          <p:cNvGraphicFramePr/>
          <p:nvPr/>
        </p:nvGraphicFramePr>
        <p:xfrm>
          <a:off x="464126" y="3213530"/>
          <a:ext cx="11772000" cy="86400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320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None/>
                      </a:pPr>
                      <a:endParaRPr sz="1600" b="0" i="0" u="none" strike="noStrike" cap="none">
                        <a:solidFill>
                          <a:srgbClr val="858FA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Fonarte Latino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i="0" u="none" strike="noStrike" cap="none">
                          <a:solidFill>
                            <a:srgbClr val="DAF1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99K</a:t>
                      </a:r>
                      <a:endParaRPr sz="140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i="0" u="none" strike="noStrike" cap="none">
                          <a:solidFill>
                            <a:srgbClr val="DAF1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1,9K</a:t>
                      </a:r>
                      <a:endParaRPr sz="140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i="0" u="none" strike="noStrike" cap="none">
                          <a:solidFill>
                            <a:srgbClr val="DAF1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52</a:t>
                      </a:r>
                      <a:endParaRPr sz="1400" u="none" strike="noStrike" cap="none"/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i="0" u="none" strike="noStrike" cap="none">
                          <a:solidFill>
                            <a:srgbClr val="DAF1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19K</a:t>
                      </a:r>
                      <a:endParaRPr sz="2000" b="1" i="0" u="none" strike="noStrike" cap="none">
                        <a:solidFill>
                          <a:srgbClr val="FF7E4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2000"/>
                        <a:buFont typeface="Arial"/>
                        <a:buNone/>
                      </a:pPr>
                      <a:r>
                        <a:rPr lang="fr-FR" sz="2000" b="1" i="0" u="none" strike="noStrike" cap="none">
                          <a:solidFill>
                            <a:srgbClr val="DAF1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19,3</a:t>
                      </a:r>
                      <a:endParaRPr sz="2000" b="1" i="0" u="none" strike="noStrike" cap="none">
                        <a:solidFill>
                          <a:srgbClr val="45B854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b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0/day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1,9% of fans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0/day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1,8/day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365,5/post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000"/>
                        <a:buFont typeface="Arial"/>
                        <a:buNone/>
                      </a:pPr>
                      <a:r>
                        <a:rPr lang="fr-FR" sz="10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0,4% post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8" name="Google Shape;438;p37"/>
          <p:cNvGraphicFramePr/>
          <p:nvPr/>
        </p:nvGraphicFramePr>
        <p:xfrm>
          <a:off x="451600" y="1998345"/>
          <a:ext cx="11772025" cy="73153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851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Nombre de página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Fans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Hablando de esto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Publicaciones de los fans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Publicaciones de la página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Interacciones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8FA1"/>
                        </a:buClr>
                        <a:buSzPts val="1400"/>
                        <a:buFont typeface="Arial"/>
                        <a:buNone/>
                      </a:pPr>
                      <a:r>
                        <a:rPr lang="fr-FR" sz="1400" b="0" i="0" u="none" strike="noStrike" cap="none">
                          <a:solidFill>
                            <a:srgbClr val="858F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Interacción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62" y="3345902"/>
            <a:ext cx="611999" cy="61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Resumen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457200" y="1114009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Métricas clave para el periodo seleccionado.</a:t>
            </a:r>
            <a:endParaRPr sz="4000" b="0" i="0" u="none" strike="noStrike" cap="none">
              <a:solidFill>
                <a:srgbClr val="858FA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1"/>
          <p:cNvSpPr/>
          <p:nvPr/>
        </p:nvSpPr>
        <p:spPr>
          <a:xfrm>
            <a:off x="457200" y="3760800"/>
            <a:ext cx="2782956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398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/>
          <p:nvPr/>
        </p:nvSpPr>
        <p:spPr>
          <a:xfrm>
            <a:off x="1179693" y="4069414"/>
            <a:ext cx="1922736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Fans</a:t>
            </a:r>
            <a:endParaRPr sz="14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3559681" y="3760800"/>
            <a:ext cx="2782956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6" name="Google Shape;66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74879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1"/>
          <p:cNvSpPr txBox="1"/>
          <p:nvPr/>
        </p:nvSpPr>
        <p:spPr>
          <a:xfrm>
            <a:off x="4282174" y="4069415"/>
            <a:ext cx="1922736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Interacción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1"/>
          <p:cNvSpPr/>
          <p:nvPr/>
        </p:nvSpPr>
        <p:spPr>
          <a:xfrm>
            <a:off x="6662162" y="3760800"/>
            <a:ext cx="2782956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69" name="Google Shape;69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77360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/>
        </p:nvSpPr>
        <p:spPr>
          <a:xfrm>
            <a:off x="7384655" y="4069415"/>
            <a:ext cx="1922736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Impresiones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1"/>
          <p:cNvSpPr/>
          <p:nvPr/>
        </p:nvSpPr>
        <p:spPr>
          <a:xfrm>
            <a:off x="9764643" y="3760800"/>
            <a:ext cx="2782956" cy="2232000"/>
          </a:xfrm>
          <a:prstGeom prst="roundRect">
            <a:avLst>
              <a:gd name="adj" fmla="val 4547"/>
            </a:avLst>
          </a:prstGeom>
          <a:noFill/>
          <a:ln w="12700" cap="rnd" cmpd="sng">
            <a:solidFill>
              <a:srgbClr val="EAEC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075" tIns="27075" rIns="27075" bIns="270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F34"/>
              </a:buClr>
              <a:buSzPts val="2200"/>
              <a:buFont typeface="Arial"/>
              <a:buNone/>
            </a:pPr>
            <a:endParaRPr sz="2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979841" y="3982162"/>
            <a:ext cx="406400" cy="4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1"/>
          <p:cNvSpPr txBox="1"/>
          <p:nvPr/>
        </p:nvSpPr>
        <p:spPr>
          <a:xfrm>
            <a:off x="10487136" y="4039460"/>
            <a:ext cx="1922736" cy="27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Reconocimiento de marca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672398" y="4420179"/>
            <a:ext cx="2964754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98.677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3774878" y="4420179"/>
            <a:ext cx="3358379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62.527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1"/>
          <p:cNvSpPr txBox="1"/>
          <p:nvPr/>
        </p:nvSpPr>
        <p:spPr>
          <a:xfrm>
            <a:off x="6877359" y="4420179"/>
            <a:ext cx="3361500" cy="11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1.117.073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 txBox="1"/>
          <p:nvPr/>
        </p:nvSpPr>
        <p:spPr>
          <a:xfrm>
            <a:off x="9979840" y="4420179"/>
            <a:ext cx="3377571" cy="1162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0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715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/>
        </p:nvSpPr>
        <p:spPr>
          <a:xfrm>
            <a:off x="705472" y="5424256"/>
            <a:ext cx="2280163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+1.5%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 txBox="1"/>
          <p:nvPr/>
        </p:nvSpPr>
        <p:spPr>
          <a:xfrm>
            <a:off x="3811077" y="5425626"/>
            <a:ext cx="2280163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+1.1%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/>
        </p:nvSpPr>
        <p:spPr>
          <a:xfrm>
            <a:off x="6913558" y="5424256"/>
            <a:ext cx="2280163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+4.4%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1"/>
          <p:cNvSpPr txBox="1"/>
          <p:nvPr/>
        </p:nvSpPr>
        <p:spPr>
          <a:xfrm>
            <a:off x="10019165" y="5424256"/>
            <a:ext cx="2280163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EB5C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+5400.0%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Crecimiento de la audiencia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Número de fans ganados y perdidos durante el periodo seleccionado.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" name="Google Shape;90;p12"/>
          <p:cNvGraphicFramePr/>
          <p:nvPr/>
        </p:nvGraphicFramePr>
        <p:xfrm>
          <a:off x="457200" y="7168151"/>
          <a:ext cx="5400000" cy="179670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15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Nuevos fans orgánicos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1,8K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Nuevos fans pagados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Fans perdidos (ya no me gusta)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196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Nuevos Fans (Neto)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1,6K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12"/>
          <p:cNvSpPr txBox="1"/>
          <p:nvPr/>
        </p:nvSpPr>
        <p:spPr>
          <a:xfrm>
            <a:off x="6985600" y="7192555"/>
            <a:ext cx="558288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El total de audiencia es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6980976" y="7415665"/>
            <a:ext cx="5582880" cy="1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98.677 fans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6705600" y="8670369"/>
            <a:ext cx="2151888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comparado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8877808" y="8670369"/>
            <a:ext cx="702558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11 Mar. 2021 – 9 Abr.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2"/>
          <p:cNvSpPr txBox="1"/>
          <p:nvPr/>
        </p:nvSpPr>
        <p:spPr>
          <a:xfrm>
            <a:off x="6705600" y="8245643"/>
            <a:ext cx="436376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representa una variación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2"/>
          <p:cNvSpPr txBox="1"/>
          <p:nvPr/>
        </p:nvSpPr>
        <p:spPr>
          <a:xfrm>
            <a:off x="11131823" y="8245643"/>
            <a:ext cx="5112223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+1.5%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2" descr="Une image contenant assis, table, blanc, noir  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400" y="2159252"/>
            <a:ext cx="10800000" cy="43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483952" y="662135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Interacción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Número de interacciones de los fans (reacciones, comentarios, compartidos, clics y mensajes privados)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6" name="Google Shape;106;p13"/>
          <p:cNvGraphicFramePr/>
          <p:nvPr/>
        </p:nvGraphicFramePr>
        <p:xfrm>
          <a:off x="457200" y="6710210"/>
          <a:ext cx="5403475" cy="270000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101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3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4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010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Reacciones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Clics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b="0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Enlace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1100"/>
                        <a:buFont typeface="Helvetica Neue Light"/>
                        <a:buNone/>
                      </a:pPr>
                      <a:r>
                        <a:rPr lang="fr-FR" sz="1100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307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1100"/>
                        <a:buFont typeface="Helvetica Neue Light"/>
                        <a:buNone/>
                      </a:pPr>
                      <a:r>
                        <a:rPr lang="fr-FR" sz="1100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Imagen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1100"/>
                        <a:buFont typeface="Helvetica Neue Light"/>
                        <a:buNone/>
                      </a:pPr>
                      <a:r>
                        <a:rPr lang="fr-FR" sz="1100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1100"/>
                        <a:buFont typeface="Helvetica Neue Light"/>
                        <a:buNone/>
                      </a:pPr>
                      <a:r>
                        <a:rPr lang="fr-FR" sz="1100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Video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EB5C1"/>
                        </a:buClr>
                        <a:buSzPts val="1100"/>
                        <a:buFont typeface="Arial"/>
                        <a:buNone/>
                      </a:pPr>
                      <a:r>
                        <a:rPr lang="fr-FR" sz="1100" b="0" i="0" u="none" strike="noStrike" cap="none">
                          <a:solidFill>
                            <a:srgbClr val="AEB5C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43K</a:t>
                      </a:r>
                      <a:endParaRPr sz="1400" u="none" strike="noStrike" cap="none"/>
                    </a:p>
                  </a:txBody>
                  <a:tcPr marL="36000" marR="3600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44K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9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Comentarios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99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Mensajes privados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9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Compartidos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950"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interacción total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63K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Google Shape;107;p13"/>
          <p:cNvSpPr txBox="1"/>
          <p:nvPr/>
        </p:nvSpPr>
        <p:spPr>
          <a:xfrm>
            <a:off x="6724650" y="7192555"/>
            <a:ext cx="615625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El total de interacciones es de</a:t>
            </a:r>
            <a:endParaRPr sz="2000" b="1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3"/>
          <p:cNvSpPr txBox="1"/>
          <p:nvPr/>
        </p:nvSpPr>
        <p:spPr>
          <a:xfrm>
            <a:off x="6724650" y="7415665"/>
            <a:ext cx="6156250" cy="1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62.527 interacciones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6686550" y="8670369"/>
            <a:ext cx="2170938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comparado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8877807" y="8670369"/>
            <a:ext cx="6702851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11 Mar. 2021 – 9 Abr.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6724650" y="8245643"/>
            <a:ext cx="434471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representa una variación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1131823" y="8258472"/>
            <a:ext cx="6328116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+1.1%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400" y="2159252"/>
            <a:ext cx="1080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3"/>
          <p:cNvSpPr txBox="1"/>
          <p:nvPr/>
        </p:nvSpPr>
        <p:spPr>
          <a:xfrm>
            <a:off x="440944" y="1453700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con tu página en Facebook durante el periodo seleccionado.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8160" y="6723400"/>
            <a:ext cx="396000" cy="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Actividad del usuario</a:t>
            </a:r>
            <a:endParaRPr sz="32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Día y hora con mayor probabilidad de que se generen interacciones.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440944" y="1439412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Información basada en las actividades en el Inbox (comentarios, mensajes privados y publicaciones).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4" descr="Une image contenant capture d’écran  Description générée automatiquemen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750" y="2302545"/>
            <a:ext cx="11159043" cy="66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Impresiones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Número de veces que el contenido en tu página ha sido visualizado durante el periodo seleccionado.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2" name="Google Shape;132;p15"/>
          <p:cNvGraphicFramePr/>
          <p:nvPr/>
        </p:nvGraphicFramePr>
        <p:xfrm>
          <a:off x="457200" y="7212954"/>
          <a:ext cx="5400000" cy="173720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0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Impresiones pagadas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87K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Impresiones orgánicas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Helvetica Neue Light"/>
                        <a:buNone/>
                      </a:pPr>
                      <a:r>
                        <a:rPr lang="fr-FR" sz="160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723K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Impresiones virales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Helvetica Neue Light"/>
                        <a:buNone/>
                      </a:pPr>
                      <a:r>
                        <a:rPr lang="fr-FR" sz="160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306K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Impresiones totales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1,1M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Google Shape;133;p15"/>
          <p:cNvSpPr txBox="1"/>
          <p:nvPr/>
        </p:nvSpPr>
        <p:spPr>
          <a:xfrm>
            <a:off x="7315200" y="7192555"/>
            <a:ext cx="5400000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El número total de impresiones es de</a:t>
            </a:r>
            <a:endParaRPr sz="2000" b="1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7315200" y="7415665"/>
            <a:ext cx="5400000" cy="10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1.117.073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6855520" y="8670369"/>
            <a:ext cx="2001968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comparado a</a:t>
            </a:r>
            <a:endParaRPr sz="20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/>
          <p:nvPr/>
        </p:nvSpPr>
        <p:spPr>
          <a:xfrm>
            <a:off x="8877808" y="8670369"/>
            <a:ext cx="6460516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11 Mar. 2021 – 9 Abr.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5"/>
          <p:cNvSpPr txBox="1"/>
          <p:nvPr/>
        </p:nvSpPr>
        <p:spPr>
          <a:xfrm>
            <a:off x="7182144" y="8245643"/>
            <a:ext cx="3887216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representa una variación de</a:t>
            </a:r>
            <a:endParaRPr sz="2000" b="0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1131824" y="8258472"/>
            <a:ext cx="5165144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+4.4%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2400" y="2159252"/>
            <a:ext cx="10800000" cy="43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5"/>
          <p:cNvSpPr txBox="1"/>
          <p:nvPr/>
        </p:nvSpPr>
        <p:spPr>
          <a:xfrm>
            <a:off x="440944" y="1439412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Esto incluye impresiones pagadas, orgánicas y virales.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48160" y="6723400"/>
            <a:ext cx="406400" cy="40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Puntaje de reconocimiento de marca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Número de menciones de tu página y veces que se ha compartido tu contenido para el periodo seleccionado.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9" name="Google Shape;149;p16"/>
          <p:cNvGraphicFramePr/>
          <p:nvPr/>
        </p:nvGraphicFramePr>
        <p:xfrm>
          <a:off x="7038675" y="3369103"/>
          <a:ext cx="5400000" cy="1302900"/>
        </p:xfrm>
        <a:graphic>
          <a:graphicData uri="http://schemas.openxmlformats.org/drawingml/2006/table">
            <a:tbl>
              <a:tblPr firstRow="1" bandRow="1">
                <a:noFill/>
                <a:tableStyleId>{D6D2A797-BF7E-4E74-ADE2-237AA652CAE5}</a:tableStyleId>
              </a:tblPr>
              <a:tblGrid>
                <a:gridCol w="404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Menciones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Helvetica Neue Light"/>
                        <a:buNone/>
                      </a:pPr>
                      <a:r>
                        <a:rPr lang="fr-FR" sz="160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0" i="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Compartidos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D6A82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u="none" strike="noStrike" cap="none">
                          <a:solidFill>
                            <a:srgbClr val="5D6A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710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i="0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Reconocimiento de marca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44563"/>
                        </a:buClr>
                        <a:buSzPts val="1600"/>
                        <a:buFont typeface="Arial"/>
                        <a:buNone/>
                      </a:pPr>
                      <a:r>
                        <a:rPr lang="fr-FR" sz="1600" b="1" u="none" strike="noStrike" cap="none">
                          <a:solidFill>
                            <a:srgbClr val="34456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715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AEC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0" name="Google Shape;150;p16"/>
          <p:cNvSpPr txBox="1"/>
          <p:nvPr/>
        </p:nvSpPr>
        <p:spPr>
          <a:xfrm>
            <a:off x="6976873" y="6595402"/>
            <a:ext cx="5750985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El puntaje de reconocimiento de marca es de</a:t>
            </a:r>
            <a:endParaRPr sz="2000" b="1" i="0" u="none" strike="noStrike" cap="none">
              <a:solidFill>
                <a:srgbClr val="5D6A8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6914410" y="7084253"/>
            <a:ext cx="5813448" cy="547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200"/>
              <a:buFont typeface="Arial"/>
              <a:buNone/>
            </a:pPr>
            <a:r>
              <a:rPr lang="fr-FR" sz="32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715</a:t>
            </a:r>
            <a:endParaRPr sz="3600" b="1" i="0" u="none" strike="noStrike" cap="none">
              <a:solidFill>
                <a:srgbClr val="3445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6650249" y="8073216"/>
            <a:ext cx="2001968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comparado 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8672536" y="8073216"/>
            <a:ext cx="6798521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11 Mar. 2021 – 9 Abr. 2021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6976873" y="7648490"/>
            <a:ext cx="3887216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0" i="0" u="none" strike="noStrike" cap="none">
                <a:solidFill>
                  <a:srgbClr val="5D6A82"/>
                </a:solidFill>
                <a:latin typeface="Arial"/>
                <a:ea typeface="Arial"/>
                <a:cs typeface="Arial"/>
                <a:sym typeface="Arial"/>
              </a:rPr>
              <a:t>representa una variación de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10926553" y="7661319"/>
            <a:ext cx="4824724" cy="362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6A82"/>
              </a:buClr>
              <a:buSzPts val="2000"/>
              <a:buFont typeface="Arial"/>
              <a:buNone/>
            </a:pPr>
            <a:r>
              <a:rPr lang="fr-FR" sz="2000" b="1" i="0" u="none" strike="noStrike" cap="none">
                <a:solidFill>
                  <a:srgbClr val="64C8BC"/>
                </a:solidFill>
                <a:latin typeface="Arial"/>
                <a:ea typeface="Arial"/>
                <a:cs typeface="Arial"/>
                <a:sym typeface="Arial"/>
              </a:rPr>
              <a:t>+5400.0%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42889" y="6126247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 descr="Une image contenant dessin  Description générée automatiquement"/>
          <p:cNvPicPr preferRelativeResize="0"/>
          <p:nvPr/>
        </p:nvPicPr>
        <p:blipFill rotWithShape="1">
          <a:blip r:embed="rId5">
            <a:alphaModFix/>
          </a:blip>
          <a:srcRect l="16181" r="14135"/>
          <a:stretch/>
        </p:blipFill>
        <p:spPr>
          <a:xfrm>
            <a:off x="1" y="2801319"/>
            <a:ext cx="6976872" cy="48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/>
        </p:nvSpPr>
        <p:spPr>
          <a:xfrm>
            <a:off x="457200" y="390587"/>
            <a:ext cx="12106656" cy="60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4563"/>
              </a:buClr>
              <a:buSzPts val="3600"/>
              <a:buFont typeface="Arial"/>
              <a:buNone/>
            </a:pPr>
            <a:r>
              <a:rPr lang="fr-FR" sz="3600" b="1" i="0" u="none" strike="noStrike" cap="none">
                <a:solidFill>
                  <a:srgbClr val="344563"/>
                </a:solidFill>
                <a:latin typeface="Arial"/>
                <a:ea typeface="Arial"/>
                <a:cs typeface="Arial"/>
                <a:sym typeface="Arial"/>
              </a:rPr>
              <a:t>Distribución de etiquetas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457200" y="1085433"/>
            <a:ext cx="12106656" cy="30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075" tIns="27075" rIns="27075" bIns="270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58FA1"/>
              </a:buClr>
              <a:buSzPts val="1600"/>
              <a:buFont typeface="Arial"/>
              <a:buNone/>
            </a:pPr>
            <a:r>
              <a:rPr lang="fr-FR" sz="1600" b="0" i="0" u="none" strike="noStrike" cap="none">
                <a:solidFill>
                  <a:srgbClr val="858FA1"/>
                </a:solidFill>
                <a:latin typeface="Arial"/>
                <a:ea typeface="Arial"/>
                <a:cs typeface="Arial"/>
                <a:sym typeface="Arial"/>
              </a:rPr>
              <a:t>Distribución de etiquetas aplicadas al inbox y a contenido publicado.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3600" y="370943"/>
            <a:ext cx="324000" cy="3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00" y="2857500"/>
            <a:ext cx="5575300" cy="4927600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635000" y="5080000"/>
            <a:ext cx="5715000" cy="1270000"/>
          </a:xfrm>
          <a:prstGeom prst="rect">
            <a:avLst/>
          </a:prstGeom>
        </p:spPr>
        <p:txBody>
          <a:bodyPr rtlCol="0" anchor="t"/>
          <a:lstStyle/>
          <a:p>
            <a:r>
              <a:rPr lang="en-US" sz="3200" b="1">
                <a:solidFill>
                  <a:srgbClr val="344563"/>
                </a:solidFill>
              </a:rPr>
              <a:t>Información no disponible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2A2F34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Personalizado</PresentationFormat>
  <Paragraphs>248</Paragraphs>
  <Slides>24</Slides>
  <Notes>23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5" baseType="lpstr"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gabriela moreno</cp:lastModifiedBy>
  <cp:revision>6</cp:revision>
  <dcterms:modified xsi:type="dcterms:W3CDTF">2021-05-11T14:30:13Z</dcterms:modified>
</cp:coreProperties>
</file>