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540-1C81-443E-ACC7-640851C9EA1F}" type="datetimeFigureOut">
              <a:rPr lang="es-MX" smtClean="0"/>
              <a:t>28/05/2015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D452-611F-4F3A-A346-BCF1562FB6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881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540-1C81-443E-ACC7-640851C9EA1F}" type="datetimeFigureOut">
              <a:rPr lang="es-MX" smtClean="0"/>
              <a:t>28/05/2015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D452-611F-4F3A-A346-BCF1562FB6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273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540-1C81-443E-ACC7-640851C9EA1F}" type="datetimeFigureOut">
              <a:rPr lang="es-MX" smtClean="0"/>
              <a:t>28/05/2015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D452-611F-4F3A-A346-BCF1562FB6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211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540-1C81-443E-ACC7-640851C9EA1F}" type="datetimeFigureOut">
              <a:rPr lang="es-MX" smtClean="0"/>
              <a:t>28/05/2015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D452-611F-4F3A-A346-BCF1562FB6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77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540-1C81-443E-ACC7-640851C9EA1F}" type="datetimeFigureOut">
              <a:rPr lang="es-MX" smtClean="0"/>
              <a:t>28/05/2015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D452-611F-4F3A-A346-BCF1562FB6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75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540-1C81-443E-ACC7-640851C9EA1F}" type="datetimeFigureOut">
              <a:rPr lang="es-MX" smtClean="0"/>
              <a:t>28/05/2015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D452-611F-4F3A-A346-BCF1562FB6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38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540-1C81-443E-ACC7-640851C9EA1F}" type="datetimeFigureOut">
              <a:rPr lang="es-MX" smtClean="0"/>
              <a:t>28/05/2015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D452-611F-4F3A-A346-BCF1562FB6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33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540-1C81-443E-ACC7-640851C9EA1F}" type="datetimeFigureOut">
              <a:rPr lang="es-MX" smtClean="0"/>
              <a:t>28/05/2015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D452-611F-4F3A-A346-BCF1562FB6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9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540-1C81-443E-ACC7-640851C9EA1F}" type="datetimeFigureOut">
              <a:rPr lang="es-MX" smtClean="0"/>
              <a:t>28/05/2015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D452-611F-4F3A-A346-BCF1562FB6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97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540-1C81-443E-ACC7-640851C9EA1F}" type="datetimeFigureOut">
              <a:rPr lang="es-MX" smtClean="0"/>
              <a:t>28/05/2015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D452-611F-4F3A-A346-BCF1562FB6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66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0540-1C81-443E-ACC7-640851C9EA1F}" type="datetimeFigureOut">
              <a:rPr lang="es-MX" smtClean="0"/>
              <a:t>28/05/2015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2D452-611F-4F3A-A346-BCF1562FB6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06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0540-1C81-443E-ACC7-640851C9EA1F}" type="datetimeFigureOut">
              <a:rPr lang="es-MX" smtClean="0"/>
              <a:t>28/05/2015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2D452-611F-4F3A-A346-BCF1562FB6A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21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12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Actividades principales 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Tener conciencia de la necesidad de mejorar la tecnología.</a:t>
            </a:r>
          </a:p>
          <a:p>
            <a:r>
              <a:rPr lang="es-MX" dirty="0" smtClean="0"/>
              <a:t>Habilidad para buscar las posibles amenazas externas y las oportunidades.</a:t>
            </a:r>
          </a:p>
          <a:p>
            <a:r>
              <a:rPr lang="es-MX" dirty="0" smtClean="0"/>
              <a:t>Crear un núcleo de capacidades diferenciadoras.</a:t>
            </a:r>
          </a:p>
          <a:p>
            <a:r>
              <a:rPr lang="es-MX" dirty="0" smtClean="0"/>
              <a:t>Desarrollar una estrategia tecnológica para apoyar el negocio.</a:t>
            </a:r>
          </a:p>
          <a:p>
            <a:r>
              <a:rPr lang="es-MX" dirty="0" smtClean="0"/>
              <a:t>Tener habilidad para valorar y seleccionar las soluciones tecnológicas adecuadas.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6372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adquisición y absorción de dichas tecnologías.</a:t>
            </a:r>
          </a:p>
          <a:p>
            <a:r>
              <a:rPr lang="es-MX" dirty="0" smtClean="0"/>
              <a:t>La implementación de esas tecnologías y su uso efectivo.</a:t>
            </a:r>
          </a:p>
          <a:p>
            <a:r>
              <a:rPr lang="es-MX" dirty="0" smtClean="0"/>
              <a:t>La capacidad para aprender la manera de mejorar esa tecnología a través de la experiencia.</a:t>
            </a:r>
          </a:p>
          <a:p>
            <a:r>
              <a:rPr lang="es-MX" dirty="0" smtClean="0"/>
              <a:t>La destreza para formar y explotar vinculaciones con una red de suministradores, investigadores y firmas colaboradoras.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111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Identidad de la empresa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Se enfoca en las características fundamentales de la empresa y como se diferencian de otras empresas.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Define que es lo que una empresa cree y piensa de si misma.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Para poder ser definida se debe plantear, analizar y </a:t>
            </a:r>
            <a:r>
              <a:rPr lang="es-MX" dirty="0" err="1" smtClean="0"/>
              <a:t>consencuar</a:t>
            </a:r>
            <a:r>
              <a:rPr lang="es-MX" dirty="0" smtClean="0"/>
              <a:t> su razón de ser.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Las principales variables son: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2785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3542" y="731610"/>
            <a:ext cx="7500257" cy="57181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MX" b="1" dirty="0" smtClean="0"/>
              <a:t>Edad</a:t>
            </a:r>
            <a:r>
              <a:rPr lang="es-MX" dirty="0" smtClean="0"/>
              <a:t>: Emergente, desarrollada</a:t>
            </a:r>
            <a:r>
              <a:rPr lang="es-MX" dirty="0"/>
              <a:t> </a:t>
            </a:r>
            <a:r>
              <a:rPr lang="es-MX" dirty="0" smtClean="0"/>
              <a:t>o madura.</a:t>
            </a:r>
          </a:p>
          <a:p>
            <a:pPr>
              <a:lnSpc>
                <a:spcPct val="150000"/>
              </a:lnSpc>
            </a:pPr>
            <a:r>
              <a:rPr lang="es-MX" b="1" dirty="0" smtClean="0"/>
              <a:t>Tamaño</a:t>
            </a:r>
            <a:r>
              <a:rPr lang="es-MX" dirty="0" smtClean="0"/>
              <a:t>: micro, pequeña, mediana o grande.</a:t>
            </a:r>
          </a:p>
          <a:p>
            <a:pPr>
              <a:lnSpc>
                <a:spcPct val="150000"/>
              </a:lnSpc>
            </a:pPr>
            <a:r>
              <a:rPr lang="es-MX" b="1" dirty="0" smtClean="0"/>
              <a:t>Rubro</a:t>
            </a:r>
            <a:r>
              <a:rPr lang="es-MX" dirty="0" smtClean="0"/>
              <a:t>: tipos de productos y servicios.</a:t>
            </a:r>
          </a:p>
          <a:p>
            <a:pPr>
              <a:lnSpc>
                <a:spcPct val="150000"/>
              </a:lnSpc>
            </a:pPr>
            <a:r>
              <a:rPr lang="es-MX" b="1" dirty="0" smtClean="0"/>
              <a:t>Tipo de propiedad</a:t>
            </a:r>
            <a:r>
              <a:rPr lang="es-MX" dirty="0" smtClean="0"/>
              <a:t>: privada, publica o mixta.</a:t>
            </a:r>
          </a:p>
          <a:p>
            <a:pPr>
              <a:lnSpc>
                <a:spcPct val="150000"/>
              </a:lnSpc>
            </a:pPr>
            <a:r>
              <a:rPr lang="es-MX" b="1" dirty="0" smtClean="0"/>
              <a:t>Ámbito geográfico</a:t>
            </a:r>
            <a:r>
              <a:rPr lang="es-MX" dirty="0" smtClean="0"/>
              <a:t>: local, regional, nacional o multinacional.</a:t>
            </a:r>
          </a:p>
          <a:p>
            <a:pPr>
              <a:lnSpc>
                <a:spcPct val="150000"/>
              </a:lnSpc>
            </a:pPr>
            <a:r>
              <a:rPr lang="es-MX" b="1" dirty="0" smtClean="0"/>
              <a:t>Estructura jurídica</a:t>
            </a:r>
            <a:r>
              <a:rPr lang="es-MX" dirty="0" smtClean="0"/>
              <a:t>, sociedades anónimas, de responsabilidad limitada, etc.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978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Funcional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1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 smtClean="0"/>
              <a:t>El análisis funcional busca conocer cada una de las acciones (procesos) que tienen lugar dentro de nuestras actividades, pero sin llegar a determinar puntos fuertes o débiles.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No es un método exacto, es un enfoque de trabajo para acercarse a las competencias mediante una estrategia deductiva, se establece la función principal y se pregunta sucesivamente que se debe hacer para que la función se logre.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Es recomendable que se realice con trabajadores de las áreas, dado que conocen los procesos a analizar, siempre buscando ser uniformes en la forma de realizar el análisis entre distintas áreas para obtener un criterio similar.</a:t>
            </a:r>
          </a:p>
        </p:txBody>
      </p:sp>
    </p:spTree>
    <p:extLst>
      <p:ext uri="{BB962C8B-B14F-4D97-AF65-F5344CB8AC3E}">
        <p14:creationId xmlns:p14="http://schemas.microsoft.com/office/powerpoint/2010/main" val="270254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Áreas en las que se realiza un análisis funcional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MX" dirty="0" smtClean="0"/>
              <a:t>Organización y Dirección.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Administración y Operaciones.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Contable y Financiera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Mercadeo y Ventas</a:t>
            </a:r>
          </a:p>
          <a:p>
            <a:pPr>
              <a:lnSpc>
                <a:spcPct val="150000"/>
              </a:lnSpc>
            </a:pPr>
            <a:r>
              <a:rPr lang="es-MX" dirty="0" smtClean="0"/>
              <a:t>Producción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04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Perfil Estratégico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99492" cy="4351338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El perfil estratégico de la empresa es una representación gráfica de la valoración dada a cada aspecto clave de las diferentes áreas funcionales, dibujando así un mapa de los distintos puntos fuertes y débiles de la empresa.</a:t>
            </a:r>
          </a:p>
          <a:p>
            <a:endParaRPr lang="es-MX" dirty="0" smtClean="0"/>
          </a:p>
          <a:p>
            <a:r>
              <a:rPr lang="es-MX" dirty="0" smtClean="0"/>
              <a:t>Lista de variables</a:t>
            </a:r>
          </a:p>
          <a:p>
            <a:endParaRPr lang="es-MX" dirty="0"/>
          </a:p>
          <a:p>
            <a:r>
              <a:rPr lang="es-MX" dirty="0" smtClean="0"/>
              <a:t>Valoración de las variables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214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Capacidad Tecnológica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 </a:t>
            </a:r>
            <a:r>
              <a:rPr lang="es-MX" dirty="0"/>
              <a:t>habilidad para hacer uso </a:t>
            </a:r>
            <a:r>
              <a:rPr lang="es-MX" dirty="0" smtClean="0"/>
              <a:t>efectivo </a:t>
            </a:r>
            <a:r>
              <a:rPr lang="es-MX" dirty="0"/>
              <a:t>del conocimiento </a:t>
            </a:r>
            <a:r>
              <a:rPr lang="es-MX" dirty="0" smtClean="0"/>
              <a:t>tecnológico.</a:t>
            </a:r>
          </a:p>
          <a:p>
            <a:r>
              <a:rPr lang="es-MX" dirty="0" smtClean="0"/>
              <a:t>Es la capacidad de poder tener una visión general de los elementos tecnológicos en el mercado, calcular su valor, seleccionar qué tecnología específica se necesita, usarla, adaptarla, mejorarla y al final desarrollarla. Esta capacidad la pueden tener tanto productores directos, como responsables de tomar decisiones en empresas.</a:t>
            </a:r>
            <a:endParaRPr lang="es-MX" dirty="0"/>
          </a:p>
          <a:p>
            <a:endParaRPr lang="es-MX" dirty="0"/>
          </a:p>
        </p:txBody>
      </p:sp>
      <p:pic>
        <p:nvPicPr>
          <p:cNvPr id="4" name="Picture 4" descr="http://upload.wikimedia.org/wikipedia/commons/f/fc/Cincinnati_Skyline_Out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2436"/>
            <a:ext cx="12192000" cy="25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5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68391" cy="4351338"/>
          </a:xfrm>
        </p:spPr>
        <p:txBody>
          <a:bodyPr/>
          <a:lstStyle/>
          <a:p>
            <a:r>
              <a:rPr lang="es-MX" dirty="0" smtClean="0"/>
              <a:t>No sólo se refiere a disponer de la tecnología suficiente para desarrollar un producto específico. El término capacidad tecnológica se refiere a todo ese tipo de actividades que hacen posible que la empresa pueda elegir y utilizar tecnología, para crear ventajas competitivas.</a:t>
            </a:r>
            <a:endParaRPr lang="es-MX" dirty="0"/>
          </a:p>
        </p:txBody>
      </p:sp>
      <p:pic>
        <p:nvPicPr>
          <p:cNvPr id="4098" name="Picture 2" descr="http://cincovidas.com/wp-content/uploads/2011/12/BPA-Methylparaben-Tamoxif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26" y="2080994"/>
            <a:ext cx="4572674" cy="30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4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CLASIFICACIÓN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787641" cy="4351338"/>
          </a:xfrm>
        </p:spPr>
        <p:txBody>
          <a:bodyPr/>
          <a:lstStyle/>
          <a:p>
            <a:pPr lvl="0"/>
            <a:r>
              <a:rPr lang="es-MX" dirty="0" smtClean="0"/>
              <a:t>Capacitación </a:t>
            </a:r>
            <a:r>
              <a:rPr lang="es-MX" dirty="0"/>
              <a:t>para investigación y desarrollo. </a:t>
            </a:r>
          </a:p>
          <a:p>
            <a:pPr lvl="0"/>
            <a:r>
              <a:rPr lang="es-MX" dirty="0"/>
              <a:t>La capacitación para desarrollar e implantar proyectos de nuevos procesos o de nuevos productos, pasando del descubrimiento a la innovación. </a:t>
            </a:r>
          </a:p>
          <a:p>
            <a:pPr lvl="0"/>
            <a:r>
              <a:rPr lang="es-MX" dirty="0"/>
              <a:t>La capacitación para realizar las actividades de producción propiamente dichas. </a:t>
            </a:r>
          </a:p>
          <a:p>
            <a:endParaRPr lang="es-MX" dirty="0"/>
          </a:p>
        </p:txBody>
      </p:sp>
      <p:pic>
        <p:nvPicPr>
          <p:cNvPr id="2054" name="Picture 6" descr="http://www.microsoft.com/global/enterprise/publishingimages/licensemanagement/newsletter/Images/innovation_icon_blue_online_CIO_Newsletter_July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286" y="1690688"/>
            <a:ext cx="3384404" cy="426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5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554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Identidad de la empresa</vt:lpstr>
      <vt:lpstr>PowerPoint Presentation</vt:lpstr>
      <vt:lpstr>Análisis Funcional</vt:lpstr>
      <vt:lpstr>Áreas en las que se realiza un análisis funcional</vt:lpstr>
      <vt:lpstr>Perfil Estratégico</vt:lpstr>
      <vt:lpstr>Capacidad Tecnológica</vt:lpstr>
      <vt:lpstr>PowerPoint Presentation</vt:lpstr>
      <vt:lpstr>CLASIFICACIÓN</vt:lpstr>
      <vt:lpstr>Actividades principales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Erik Montiel Arguijo</dc:creator>
  <cp:lastModifiedBy>Jorge Erik Montiel Arguijo</cp:lastModifiedBy>
  <cp:revision>13</cp:revision>
  <dcterms:created xsi:type="dcterms:W3CDTF">2015-05-28T22:59:58Z</dcterms:created>
  <dcterms:modified xsi:type="dcterms:W3CDTF">2015-05-29T02:55:17Z</dcterms:modified>
</cp:coreProperties>
</file>