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  <p:sldMasterId id="2147483711" r:id="rId2"/>
  </p:sldMasterIdLst>
  <p:notesMasterIdLst>
    <p:notesMasterId r:id="rId29"/>
  </p:notesMasterIdLst>
  <p:handoutMasterIdLst>
    <p:handoutMasterId r:id="rId30"/>
  </p:handoutMasterIdLst>
  <p:sldIdLst>
    <p:sldId id="386" r:id="rId3"/>
    <p:sldId id="436" r:id="rId4"/>
    <p:sldId id="455" r:id="rId5"/>
    <p:sldId id="456" r:id="rId6"/>
    <p:sldId id="473" r:id="rId7"/>
    <p:sldId id="457" r:id="rId8"/>
    <p:sldId id="451" r:id="rId9"/>
    <p:sldId id="458" r:id="rId10"/>
    <p:sldId id="459" r:id="rId11"/>
    <p:sldId id="474" r:id="rId12"/>
    <p:sldId id="475" r:id="rId13"/>
    <p:sldId id="461" r:id="rId14"/>
    <p:sldId id="462" r:id="rId15"/>
    <p:sldId id="463" r:id="rId16"/>
    <p:sldId id="464" r:id="rId17"/>
    <p:sldId id="452" r:id="rId18"/>
    <p:sldId id="467" r:id="rId19"/>
    <p:sldId id="466" r:id="rId20"/>
    <p:sldId id="465" r:id="rId21"/>
    <p:sldId id="453" r:id="rId22"/>
    <p:sldId id="468" r:id="rId23"/>
    <p:sldId id="469" r:id="rId24"/>
    <p:sldId id="470" r:id="rId25"/>
    <p:sldId id="471" r:id="rId26"/>
    <p:sldId id="450" r:id="rId27"/>
    <p:sldId id="472" r:id="rId28"/>
  </p:sldIdLst>
  <p:sldSz cx="9144000" cy="6858000" type="screen4x3"/>
  <p:notesSz cx="6854825" cy="9083675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B4"/>
    <a:srgbClr val="35297D"/>
    <a:srgbClr val="00252E"/>
    <a:srgbClr val="FFFF9B"/>
    <a:srgbClr val="FFCC68"/>
    <a:srgbClr val="FFE59B"/>
    <a:srgbClr val="F6BF6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78" autoAdjust="0"/>
    <p:restoredTop sz="80225" autoAdjust="0"/>
  </p:normalViewPr>
  <p:slideViewPr>
    <p:cSldViewPr snapToGrid="0">
      <p:cViewPr varScale="1">
        <p:scale>
          <a:sx n="76" d="100"/>
          <a:sy n="76" d="100"/>
        </p:scale>
        <p:origin x="-864" y="-84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3096" y="-90"/>
      </p:cViewPr>
      <p:guideLst>
        <p:guide orient="horz" pos="286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ChangeArrowheads="1"/>
          </p:cNvSpPr>
          <p:nvPr/>
        </p:nvSpPr>
        <p:spPr bwMode="auto">
          <a:xfrm>
            <a:off x="55563" y="8764588"/>
            <a:ext cx="6710362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49" tIns="49756" rIns="94849" bIns="49756">
            <a:spAutoFit/>
          </a:bodyPr>
          <a:lstStyle/>
          <a:p>
            <a:pPr algn="l" defTabSz="606425">
              <a:lnSpc>
                <a:spcPct val="100000"/>
              </a:lnSpc>
              <a:tabLst>
                <a:tab pos="2366963" algn="l"/>
                <a:tab pos="4789488" algn="l"/>
              </a:tabLst>
            </a:pPr>
            <a:r>
              <a:rPr lang="en-US" sz="800" b="1"/>
              <a:t>Copyright © 2001, Cisco Systems, Inc. Todos los derechos reservados. Impreso en los Estados Unidos.</a:t>
            </a:r>
            <a:br>
              <a:rPr lang="en-US" sz="800" b="1"/>
            </a:br>
            <a:r>
              <a:rPr lang="en-US" sz="800" b="1"/>
              <a:t>Presentation_ID.scr</a:t>
            </a:r>
          </a:p>
        </p:txBody>
      </p:sp>
      <p:sp>
        <p:nvSpPr>
          <p:cNvPr id="56323" name="Line 5"/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2683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23" name="Rectangle 9"/>
          <p:cNvSpPr>
            <a:spLocks noChangeArrowheads="1"/>
          </p:cNvSpPr>
          <p:nvPr/>
        </p:nvSpPr>
        <p:spPr bwMode="auto">
          <a:xfrm>
            <a:off x="55563" y="8585200"/>
            <a:ext cx="2562225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35" tIns="49014" rIns="93435" bIns="49014">
            <a:spAutoFit/>
          </a:bodyPr>
          <a:lstStyle/>
          <a:p>
            <a:pPr algn="l" defTabSz="596900">
              <a:lnSpc>
                <a:spcPct val="100000"/>
              </a:lnSpc>
              <a:tabLst>
                <a:tab pos="2332038" algn="l"/>
                <a:tab pos="4718050" algn="l"/>
              </a:tabLst>
            </a:pPr>
            <a:r>
              <a:rPr lang="en-US" sz="800" b="1"/>
              <a:t>© 2001, Cisco Systems, Inc. Todos los derechos reservados.</a:t>
            </a:r>
          </a:p>
          <a:p>
            <a:pPr algn="l" defTabSz="596900">
              <a:lnSpc>
                <a:spcPct val="100000"/>
              </a:lnSpc>
              <a:tabLst>
                <a:tab pos="2332038" algn="l"/>
                <a:tab pos="4718050" algn="l"/>
              </a:tabLst>
            </a:pPr>
            <a:r>
              <a:rPr lang="en-US" sz="800" b="1"/>
              <a:t>&lt;Title of Course (ACRO) vX.X&gt;</a:t>
            </a:r>
          </a:p>
        </p:txBody>
      </p:sp>
      <p:sp>
        <p:nvSpPr>
          <p:cNvPr id="30724" name="Line 10"/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/>
            </a:lvl1pPr>
          </a:lstStyle>
          <a:p>
            <a:pPr>
              <a:defRPr/>
            </a:pPr>
            <a:fld id="{3EA82DB6-7D4D-4DC8-8811-7E68551798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30726" name="Rectangle 12"/>
          <p:cNvSpPr>
            <a:spLocks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354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F258F6D-6269-47B7-BE69-ABF3325DE7B4}" type="slidenum">
              <a:rPr lang="en-US" sz="800" smtClean="0"/>
              <a:pPr/>
              <a:t>1</a:t>
            </a:fld>
            <a:endParaRPr lang="en-US" sz="800" smtClean="0"/>
          </a:p>
        </p:txBody>
      </p:sp>
      <p:sp>
        <p:nvSpPr>
          <p:cNvPr id="31747" name="Rectangle 2"/>
          <p:cNvSpPr>
            <a:spLocks noChangeAspect="1" noChangeArrowheads="1" noTextEdit="1"/>
          </p:cNvSpPr>
          <p:nvPr>
            <p:ph type="sldImg"/>
          </p:nvPr>
        </p:nvSpPr>
        <p:spPr>
          <a:xfrm>
            <a:off x="858838" y="239713"/>
            <a:ext cx="5199062" cy="3898900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4278313"/>
            <a:ext cx="5984875" cy="4156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6705DF4-AB6D-4A7C-BECB-09E10E1CD6F5}" type="slidenum">
              <a:rPr lang="en-US" sz="800" smtClean="0"/>
              <a:pPr/>
              <a:t>13</a:t>
            </a:fld>
            <a:endParaRPr lang="en-US" sz="800" smtClean="0"/>
          </a:p>
        </p:txBody>
      </p:sp>
      <p:sp>
        <p:nvSpPr>
          <p:cNvPr id="40963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429446D-B81F-4AC3-B966-3D1DE8A0DDA9}" type="slidenum">
              <a:rPr lang="en-US" sz="800" smtClean="0"/>
              <a:pPr/>
              <a:t>14</a:t>
            </a:fld>
            <a:endParaRPr lang="en-US" sz="800" smtClean="0"/>
          </a:p>
        </p:txBody>
      </p:sp>
      <p:sp>
        <p:nvSpPr>
          <p:cNvPr id="41987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635ACC2-FB88-4F74-9719-2D111BC8C96E}" type="slidenum">
              <a:rPr lang="en-US" sz="800" smtClean="0"/>
              <a:pPr/>
              <a:t>15</a:t>
            </a:fld>
            <a:endParaRPr lang="en-US" sz="800" smtClean="0"/>
          </a:p>
        </p:txBody>
      </p:sp>
      <p:sp>
        <p:nvSpPr>
          <p:cNvPr id="43011" name="Rectangle 1026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3A79AE5-FE37-448E-ABFC-35EF305EE248}" type="slidenum">
              <a:rPr lang="en-US" sz="800" smtClean="0"/>
              <a:pPr/>
              <a:t>16</a:t>
            </a:fld>
            <a:endParaRPr lang="en-US" sz="800" smtClean="0"/>
          </a:p>
        </p:txBody>
      </p:sp>
      <p:sp>
        <p:nvSpPr>
          <p:cNvPr id="44035" name="Rectangle 1026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E85383A4-1912-437D-AD21-3B405040EBAD}" type="slidenum">
              <a:rPr lang="en-US" sz="800" smtClean="0"/>
              <a:pPr/>
              <a:t>17</a:t>
            </a:fld>
            <a:endParaRPr lang="en-US" sz="800" smtClean="0"/>
          </a:p>
        </p:txBody>
      </p:sp>
      <p:sp>
        <p:nvSpPr>
          <p:cNvPr id="45059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F893DCBC-E514-4441-AD39-072F883E6632}" type="slidenum">
              <a:rPr lang="en-US" sz="800" smtClean="0"/>
              <a:pPr/>
              <a:t>18</a:t>
            </a:fld>
            <a:endParaRPr lang="en-US" sz="800" smtClean="0"/>
          </a:p>
        </p:txBody>
      </p:sp>
      <p:sp>
        <p:nvSpPr>
          <p:cNvPr id="46083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AE8CA134-380D-41A5-81C0-D6AA61126B49}" type="slidenum">
              <a:rPr lang="en-US" sz="800" smtClean="0"/>
              <a:pPr/>
              <a:t>19</a:t>
            </a:fld>
            <a:endParaRPr lang="en-US" sz="800" smtClean="0"/>
          </a:p>
        </p:txBody>
      </p:sp>
      <p:sp>
        <p:nvSpPr>
          <p:cNvPr id="47107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E633179-78CC-45A9-8A15-9AF0AC41D47D}" type="slidenum">
              <a:rPr lang="en-US" sz="800" smtClean="0"/>
              <a:pPr/>
              <a:t>20</a:t>
            </a:fld>
            <a:endParaRPr lang="en-US" sz="800" smtClean="0"/>
          </a:p>
        </p:txBody>
      </p:sp>
      <p:sp>
        <p:nvSpPr>
          <p:cNvPr id="48131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6F1E7C73-1D4D-4DA0-AAA9-02E0AB89C5A4}" type="slidenum">
              <a:rPr lang="en-US" sz="800" smtClean="0"/>
              <a:pPr/>
              <a:t>21</a:t>
            </a:fld>
            <a:endParaRPr lang="en-US" sz="800" smtClean="0"/>
          </a:p>
        </p:txBody>
      </p:sp>
      <p:sp>
        <p:nvSpPr>
          <p:cNvPr id="49155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DA42D1C-0AD2-4C4C-BB3A-006E570EA91B}" type="slidenum">
              <a:rPr lang="en-US" sz="800" smtClean="0"/>
              <a:pPr/>
              <a:t>22</a:t>
            </a:fld>
            <a:endParaRPr lang="en-US" sz="800" smtClean="0"/>
          </a:p>
        </p:txBody>
      </p:sp>
      <p:sp>
        <p:nvSpPr>
          <p:cNvPr id="50179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64DDA5E-3626-44B1-8DF7-AEC83B6A1F2A}" type="slidenum">
              <a:rPr lang="en-US" sz="800" smtClean="0"/>
              <a:pPr/>
              <a:t>2</a:t>
            </a:fld>
            <a:endParaRPr lang="en-US" sz="800" smtClean="0"/>
          </a:p>
        </p:txBody>
      </p:sp>
      <p:sp>
        <p:nvSpPr>
          <p:cNvPr id="32771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C6E980B7-500D-4CEA-A1E0-FD5AA1ECC936}" type="slidenum">
              <a:rPr lang="en-US" sz="800" smtClean="0"/>
              <a:pPr/>
              <a:t>23</a:t>
            </a:fld>
            <a:endParaRPr lang="en-US" sz="800" smtClean="0"/>
          </a:p>
        </p:txBody>
      </p:sp>
      <p:sp>
        <p:nvSpPr>
          <p:cNvPr id="51203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50AF701E-0E46-425C-BDE5-F4BF2F9130EB}" type="slidenum">
              <a:rPr lang="en-US" sz="800" smtClean="0"/>
              <a:pPr/>
              <a:t>24</a:t>
            </a:fld>
            <a:endParaRPr lang="en-US" sz="800" smtClean="0"/>
          </a:p>
        </p:txBody>
      </p:sp>
      <p:sp>
        <p:nvSpPr>
          <p:cNvPr id="52227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4DBA85D-DFEB-4086-B225-90475D7E19DB}" type="slidenum">
              <a:rPr lang="en-US" sz="800" smtClean="0"/>
              <a:pPr/>
              <a:t>25</a:t>
            </a:fld>
            <a:endParaRPr lang="en-US" sz="800" smtClean="0"/>
          </a:p>
        </p:txBody>
      </p:sp>
      <p:sp>
        <p:nvSpPr>
          <p:cNvPr id="53251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D1D70A9F-D196-4D44-B627-E686618B0C98}" type="slidenum">
              <a:rPr lang="en-US" sz="800" smtClean="0"/>
              <a:pPr/>
              <a:t>26</a:t>
            </a:fld>
            <a:endParaRPr lang="en-US" sz="800" smtClean="0"/>
          </a:p>
        </p:txBody>
      </p:sp>
      <p:sp>
        <p:nvSpPr>
          <p:cNvPr id="54275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AD6CF93-19E0-4D17-94BC-4E40C527871B}" type="slidenum">
              <a:rPr lang="en-US" sz="800" smtClean="0"/>
              <a:pPr/>
              <a:t>3</a:t>
            </a:fld>
            <a:endParaRPr lang="en-US" sz="800" smtClean="0"/>
          </a:p>
        </p:txBody>
      </p:sp>
      <p:sp>
        <p:nvSpPr>
          <p:cNvPr id="33795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E2E3238-0B1A-48FA-8C5F-94211DE311F7}" type="slidenum">
              <a:rPr lang="en-US" sz="800" smtClean="0"/>
              <a:pPr/>
              <a:t>4</a:t>
            </a:fld>
            <a:endParaRPr lang="en-US" sz="800" smtClean="0"/>
          </a:p>
        </p:txBody>
      </p:sp>
      <p:sp>
        <p:nvSpPr>
          <p:cNvPr id="34819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D45DCAB-1FAD-4AF5-BD28-94495A68F152}" type="slidenum">
              <a:rPr lang="en-US" sz="800" smtClean="0"/>
              <a:pPr/>
              <a:t>6</a:t>
            </a:fld>
            <a:endParaRPr lang="en-US" sz="800" smtClean="0"/>
          </a:p>
        </p:txBody>
      </p:sp>
      <p:sp>
        <p:nvSpPr>
          <p:cNvPr id="35843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B6FDCD8-4BC5-44FA-A865-F8DD77FC0BED}" type="slidenum">
              <a:rPr lang="en-US" sz="800" smtClean="0"/>
              <a:pPr/>
              <a:t>7</a:t>
            </a:fld>
            <a:endParaRPr lang="en-US" sz="800" smtClean="0"/>
          </a:p>
        </p:txBody>
      </p:sp>
      <p:sp>
        <p:nvSpPr>
          <p:cNvPr id="36867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89A50E4-5E2D-4663-8702-9FEA3E1AB773}" type="slidenum">
              <a:rPr lang="en-US" sz="800" smtClean="0"/>
              <a:pPr/>
              <a:t>8</a:t>
            </a:fld>
            <a:endParaRPr lang="en-US" sz="800" smtClean="0"/>
          </a:p>
        </p:txBody>
      </p:sp>
      <p:sp>
        <p:nvSpPr>
          <p:cNvPr id="37891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BB1BBB3F-7C89-4FB3-9BFF-B173741D4E20}" type="slidenum">
              <a:rPr lang="en-US" sz="800" smtClean="0"/>
              <a:pPr/>
              <a:t>9</a:t>
            </a:fld>
            <a:endParaRPr lang="en-US" sz="800" smtClean="0"/>
          </a:p>
        </p:txBody>
      </p:sp>
      <p:sp>
        <p:nvSpPr>
          <p:cNvPr id="38915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1063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1063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1063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10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DAD7738-6092-4443-B50F-E089385E9160}" type="slidenum">
              <a:rPr lang="en-US" sz="800" smtClean="0"/>
              <a:pPr/>
              <a:t>12</a:t>
            </a:fld>
            <a:endParaRPr lang="en-US" sz="800" smtClean="0"/>
          </a:p>
        </p:txBody>
      </p:sp>
      <p:sp>
        <p:nvSpPr>
          <p:cNvPr id="39939" name="Rectangle 2"/>
          <p:cNvSpPr>
            <a:spLocks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0B476E54-B4B6-4936-8EB3-B2F1514335C5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1000">
              <a:solidFill>
                <a:srgbClr val="D3D3D3"/>
              </a:solidFill>
            </a:endParaRPr>
          </a:p>
        </p:txBody>
      </p:sp>
      <p:pic>
        <p:nvPicPr>
          <p:cNvPr id="8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5191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451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877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022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329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5638" y="627063"/>
            <a:ext cx="8145462" cy="838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686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09A-8367-4097-87CA-F863A85E3049}" type="datetimeFigureOut">
              <a:rPr lang="es-MX" smtClean="0"/>
              <a:t>12/03/2012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B8C6-2943-41B9-9802-E73F174F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4958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09A-8367-4097-87CA-F863A85E3049}" type="datetimeFigureOut">
              <a:rPr lang="es-MX" smtClean="0"/>
              <a:t>12/03/2012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B8C6-2943-41B9-9802-E73F174F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8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09A-8367-4097-87CA-F863A85E3049}" type="datetimeFigureOut">
              <a:rPr lang="es-MX" smtClean="0"/>
              <a:t>12/03/2012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B8C6-2943-41B9-9802-E73F174F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31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09A-8367-4097-87CA-F863A85E3049}" type="datetimeFigureOut">
              <a:rPr lang="es-MX" smtClean="0"/>
              <a:t>12/03/2012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B8C6-2943-41B9-9802-E73F174F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75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09A-8367-4097-87CA-F863A85E3049}" type="datetimeFigureOut">
              <a:rPr lang="es-MX" smtClean="0"/>
              <a:t>12/03/2012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B8C6-2943-41B9-9802-E73F174F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1132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09A-8367-4097-87CA-F863A85E3049}" type="datetimeFigureOut">
              <a:rPr lang="es-MX" smtClean="0"/>
              <a:t>12/03/2012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B8C6-2943-41B9-9802-E73F174F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452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09A-8367-4097-87CA-F863A85E3049}" type="datetimeFigureOut">
              <a:rPr lang="es-MX" smtClean="0"/>
              <a:t>12/03/2012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B8C6-2943-41B9-9802-E73F174F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80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0789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09A-8367-4097-87CA-F863A85E3049}" type="datetimeFigureOut">
              <a:rPr lang="es-MX" smtClean="0"/>
              <a:t>12/03/2012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B8C6-2943-41B9-9802-E73F174F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5971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09A-8367-4097-87CA-F863A85E3049}" type="datetimeFigureOut">
              <a:rPr lang="es-MX" smtClean="0"/>
              <a:t>12/03/2012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B8C6-2943-41B9-9802-E73F174F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203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09A-8367-4097-87CA-F863A85E3049}" type="datetimeFigureOut">
              <a:rPr lang="es-MX" smtClean="0"/>
              <a:t>12/03/2012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B8C6-2943-41B9-9802-E73F174F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51146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909A-8367-4097-87CA-F863A85E3049}" type="datetimeFigureOut">
              <a:rPr lang="es-MX" smtClean="0"/>
              <a:t>12/03/2012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AB8C6-2943-41B9-9802-E73F174F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924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55638" y="627063"/>
            <a:ext cx="8145462" cy="8382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768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3564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168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376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504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08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3757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711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9B0B7DF0-8CCA-4826-8BA0-4F0CF4F93A1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n-US" sz="1000">
              <a:solidFill>
                <a:srgbClr val="D3D3D3"/>
              </a:solidFill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Body 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9" name="Picture 6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© 2007 Cisco Systems, Inc. Todos los derechos reservados.</a:t>
            </a: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8909A-8367-4097-87CA-F863A85E3049}" type="datetimeFigureOut">
              <a:rPr lang="es-MX" smtClean="0"/>
              <a:t>12/03/2012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AB8C6-2943-41B9-9802-E73F174F55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8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671763"/>
            <a:ext cx="3781425" cy="830262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2600" smtClean="0"/>
              <a:t>Introducción </a:t>
            </a:r>
            <a:r>
              <a:rPr lang="cs-CZ" sz="2600" smtClean="0"/>
              <a:t/>
            </a:r>
            <a:br>
              <a:rPr lang="cs-CZ" sz="2600" smtClean="0"/>
            </a:br>
            <a:r>
              <a:rPr lang="en-US" sz="2600" smtClean="0"/>
              <a:t>a los protocolos de enrutamiento dinámico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5232400" cy="658812"/>
          </a:xfrm>
          <a:noFill/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smtClean="0"/>
              <a:t>Conceptos y protocolos de enrutamiento. Capítulo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0013" y="817563"/>
            <a:ext cx="8880475" cy="44132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s-MX" dirty="0"/>
              <a:t>Los protocolos de </a:t>
            </a:r>
            <a:r>
              <a:rPr lang="es-MX" dirty="0" err="1"/>
              <a:t>gateway</a:t>
            </a:r>
            <a:r>
              <a:rPr lang="es-MX" dirty="0"/>
              <a:t> interior (IGP) pueden clasificarse en dos tipos: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MX" dirty="0"/>
              <a:t>Protocolos de enrutamiento vector distancia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MX" dirty="0"/>
              <a:t>Protocolos de enrutamiento de Link-</a:t>
            </a:r>
            <a:r>
              <a:rPr lang="es-MX" dirty="0" err="1"/>
              <a:t>state</a:t>
            </a:r>
            <a:r>
              <a:rPr lang="es-MX" dirty="0"/>
              <a:t> (estado de enlace)</a:t>
            </a:r>
          </a:p>
          <a:p>
            <a:pPr algn="just">
              <a:defRPr/>
            </a:pPr>
            <a:endParaRPr lang="es-MX" dirty="0"/>
          </a:p>
          <a:p>
            <a:pPr algn="just">
              <a:defRPr/>
            </a:pPr>
            <a:r>
              <a:rPr lang="es-MX" dirty="0"/>
              <a:t>Funcionamiento del protocolo de enrutamiento vector distancia</a:t>
            </a:r>
          </a:p>
          <a:p>
            <a:pPr algn="just">
              <a:defRPr/>
            </a:pPr>
            <a:endParaRPr lang="es-MX" dirty="0"/>
          </a:p>
          <a:p>
            <a:pPr algn="just">
              <a:defRPr/>
            </a:pPr>
            <a:r>
              <a:rPr lang="es-MX" dirty="0"/>
              <a:t>"Vector distancia" significa que las rutas se publican como vectores de distancia y dirección. La distancia se define en términos de una métrica como el conteo de saltos y la dirección es simplemente el </a:t>
            </a:r>
            <a:r>
              <a:rPr lang="es-MX" dirty="0" err="1"/>
              <a:t>router</a:t>
            </a:r>
            <a:r>
              <a:rPr lang="es-MX" dirty="0"/>
              <a:t> del siguiente salto o la interfaz de salida. Los protocolos vector distancia generalmente usan el algoritmo </a:t>
            </a:r>
            <a:r>
              <a:rPr lang="es-MX" dirty="0" err="1"/>
              <a:t>Bellman</a:t>
            </a:r>
            <a:r>
              <a:rPr lang="es-MX" dirty="0"/>
              <a:t>-Ford para la determinación del mejor camino.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Rectángulo"/>
          <p:cNvSpPr>
            <a:spLocks noChangeArrowheads="1"/>
          </p:cNvSpPr>
          <p:nvPr/>
        </p:nvSpPr>
        <p:spPr bwMode="auto">
          <a:xfrm>
            <a:off x="614363" y="779463"/>
            <a:ext cx="8004175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s-MX"/>
              <a:t>Funcionamiento del protocolo de link-state</a:t>
            </a:r>
          </a:p>
          <a:p>
            <a:pPr algn="just"/>
            <a:endParaRPr lang="es-MX"/>
          </a:p>
          <a:p>
            <a:pPr algn="just"/>
            <a:r>
              <a:rPr lang="es-MX"/>
              <a:t>Un router configurado con un protocolo de enrutamiento de link-state puede crear una "vista completa" o topología de la red al reunir información proveniente de todos los demás routers, el uso de un protocolo de enrutamiento de link-state es como tener un mapa completo de la topología de la red. Todos los routers de link-state usan un "mapa" idéntico de la red. Un router de link-state usa la información de link-state para crear un mapa de la topología y seleccionar el mejor camino hacia todas las redes de destino en la topología.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9713" y="206114"/>
            <a:ext cx="8904287" cy="522288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err="1" smtClean="0"/>
              <a:t>Clasificación</a:t>
            </a:r>
            <a:r>
              <a:rPr lang="en-US" sz="3600" dirty="0" smtClean="0"/>
              <a:t> de </a:t>
            </a:r>
            <a:r>
              <a:rPr lang="en-US" sz="3600" dirty="0" err="1" smtClean="0"/>
              <a:t>protocolos</a:t>
            </a:r>
            <a:r>
              <a:rPr lang="en-US" sz="3600" dirty="0" smtClean="0"/>
              <a:t> de </a:t>
            </a:r>
            <a:r>
              <a:rPr lang="en-US" sz="3600" dirty="0" err="1" smtClean="0"/>
              <a:t>enrutamiento</a:t>
            </a:r>
            <a:endParaRPr lang="en-US" sz="3600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9075" y="776614"/>
            <a:ext cx="8116888" cy="6394124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IGP: </a:t>
            </a:r>
            <a:r>
              <a:rPr lang="en-US" b="1" dirty="0" err="1" smtClean="0">
                <a:solidFill>
                  <a:srgbClr val="000000"/>
                </a:solidFill>
              </a:rPr>
              <a:t>comparación</a:t>
            </a:r>
            <a:r>
              <a:rPr lang="en-US" b="1" dirty="0" smtClean="0">
                <a:solidFill>
                  <a:srgbClr val="000000"/>
                </a:solidFill>
              </a:rPr>
              <a:t> de los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protocolos</a:t>
            </a:r>
            <a:r>
              <a:rPr lang="en-US" dirty="0" smtClean="0">
                <a:solidFill>
                  <a:srgbClr val="000000"/>
                </a:solidFill>
              </a:rPr>
              <a:t> de </a:t>
            </a:r>
            <a:r>
              <a:rPr lang="en-US" dirty="0" err="1" smtClean="0">
                <a:solidFill>
                  <a:srgbClr val="000000"/>
                </a:solidFill>
              </a:rPr>
              <a:t>enrutamiento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de vector de </a:t>
            </a:r>
            <a:r>
              <a:rPr lang="en-US" b="1" dirty="0" err="1" smtClean="0">
                <a:solidFill>
                  <a:srgbClr val="0000FF"/>
                </a:solidFill>
              </a:rPr>
              <a:t>distancia</a:t>
            </a:r>
            <a:r>
              <a:rPr lang="en-US" dirty="0" smtClean="0">
                <a:solidFill>
                  <a:srgbClr val="000000"/>
                </a:solidFill>
              </a:rPr>
              <a:t> con los </a:t>
            </a:r>
            <a:r>
              <a:rPr lang="en-US" b="1" dirty="0" smtClean="0">
                <a:solidFill>
                  <a:srgbClr val="0000FF"/>
                </a:solidFill>
              </a:rPr>
              <a:t>de </a:t>
            </a:r>
            <a:r>
              <a:rPr lang="en-US" b="1" dirty="0" err="1" smtClean="0">
                <a:solidFill>
                  <a:srgbClr val="0000FF"/>
                </a:solidFill>
              </a:rPr>
              <a:t>estado</a:t>
            </a:r>
            <a:r>
              <a:rPr lang="en-US" b="1" dirty="0" smtClean="0">
                <a:solidFill>
                  <a:srgbClr val="0000FF"/>
                </a:solidFill>
              </a:rPr>
              <a:t> de enlace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117475" eaLnBrk="1" hangingPunct="1"/>
            <a:r>
              <a:rPr lang="en-US" b="1" dirty="0" smtClean="0">
                <a:solidFill>
                  <a:srgbClr val="000000"/>
                </a:solidFill>
              </a:rPr>
              <a:t>Vector de </a:t>
            </a:r>
            <a:r>
              <a:rPr lang="en-US" b="1" dirty="0" err="1" smtClean="0">
                <a:solidFill>
                  <a:srgbClr val="000000"/>
                </a:solidFill>
              </a:rPr>
              <a:t>distancia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117475" eaLnBrk="1" hangingPunct="1">
              <a:buFontTx/>
              <a:buChar char="–"/>
            </a:pPr>
            <a:r>
              <a:rPr lang="en-US" dirty="0" smtClean="0">
                <a:solidFill>
                  <a:srgbClr val="000000"/>
                </a:solidFill>
              </a:rPr>
              <a:t>	Las </a:t>
            </a:r>
            <a:r>
              <a:rPr lang="en-US" dirty="0" err="1" smtClean="0">
                <a:solidFill>
                  <a:srgbClr val="000000"/>
                </a:solidFill>
              </a:rPr>
              <a:t>rutas</a:t>
            </a:r>
            <a:r>
              <a:rPr lang="en-US" dirty="0" smtClean="0">
                <a:solidFill>
                  <a:srgbClr val="000000"/>
                </a:solidFill>
              </a:rPr>
              <a:t> se </a:t>
            </a:r>
            <a:r>
              <a:rPr lang="en-US" dirty="0" err="1" smtClean="0">
                <a:solidFill>
                  <a:srgbClr val="000000"/>
                </a:solidFill>
              </a:rPr>
              <a:t>anuncian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como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vectores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117475" eaLnBrk="1" hangingPunct="1"/>
            <a:r>
              <a:rPr lang="en-US" dirty="0" smtClean="0">
                <a:solidFill>
                  <a:srgbClr val="000000"/>
                </a:solidFill>
              </a:rPr>
              <a:t>	de </a:t>
            </a:r>
            <a:r>
              <a:rPr lang="en-US" dirty="0" err="1" smtClean="0">
                <a:solidFill>
                  <a:srgbClr val="000000"/>
                </a:solidFill>
              </a:rPr>
              <a:t>distancia</a:t>
            </a:r>
            <a:r>
              <a:rPr lang="en-US" dirty="0" smtClean="0">
                <a:solidFill>
                  <a:srgbClr val="000000"/>
                </a:solidFill>
              </a:rPr>
              <a:t> y </a:t>
            </a:r>
            <a:r>
              <a:rPr lang="en-US" dirty="0" err="1" smtClean="0">
                <a:solidFill>
                  <a:srgbClr val="000000"/>
                </a:solidFill>
              </a:rPr>
              <a:t>dirección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117475" eaLnBrk="1" hangingPunct="1">
              <a:buFontTx/>
              <a:buChar char="–"/>
            </a:pP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Brinda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una</a:t>
            </a:r>
            <a:r>
              <a:rPr lang="en-US" dirty="0" smtClean="0">
                <a:solidFill>
                  <a:srgbClr val="000000"/>
                </a:solidFill>
              </a:rPr>
              <a:t> vista </a:t>
            </a:r>
            <a:r>
              <a:rPr lang="en-US" dirty="0" err="1" smtClean="0">
                <a:solidFill>
                  <a:srgbClr val="000000"/>
                </a:solidFill>
              </a:rPr>
              <a:t>incompleta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cs-CZ" dirty="0" smtClean="0">
                <a:solidFill>
                  <a:srgbClr val="000000"/>
                </a:solidFill>
              </a:rPr>
              <a:t/>
            </a:r>
            <a:br>
              <a:rPr lang="cs-CZ" dirty="0" smtClean="0">
                <a:solidFill>
                  <a:srgbClr val="000000"/>
                </a:solidFill>
              </a:rPr>
            </a:br>
            <a:r>
              <a:rPr lang="cs-CZ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de la</a:t>
            </a:r>
            <a:r>
              <a:rPr lang="cs-CZ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topología</a:t>
            </a:r>
            <a:r>
              <a:rPr lang="en-US" dirty="0" smtClean="0">
                <a:solidFill>
                  <a:srgbClr val="000000"/>
                </a:solidFill>
              </a:rPr>
              <a:t> de la red</a:t>
            </a:r>
          </a:p>
          <a:p>
            <a:pPr marL="457200" lvl="1" indent="117475" eaLnBrk="1" hangingPunct="1">
              <a:buFontTx/>
              <a:buChar char="–"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Por</a:t>
            </a:r>
            <a:r>
              <a:rPr lang="en-US" dirty="0" smtClean="0">
                <a:solidFill>
                  <a:srgbClr val="000000"/>
                </a:solidFill>
              </a:rPr>
              <a:t> lo general, se </a:t>
            </a:r>
            <a:r>
              <a:rPr lang="en-US" dirty="0" err="1" smtClean="0">
                <a:solidFill>
                  <a:srgbClr val="000000"/>
                </a:solidFill>
              </a:rPr>
              <a:t>realizan</a:t>
            </a:r>
            <a:r>
              <a:rPr lang="cs-CZ" dirty="0" smtClean="0">
                <a:solidFill>
                  <a:srgbClr val="000000"/>
                </a:solidFill>
              </a:rPr>
              <a:t/>
            </a:r>
            <a:br>
              <a:rPr lang="cs-CZ" dirty="0" smtClean="0">
                <a:solidFill>
                  <a:srgbClr val="000000"/>
                </a:solidFill>
              </a:rPr>
            </a:br>
            <a:r>
              <a:rPr lang="cs-CZ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actualizaciones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periódicas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117475" eaLnBrk="1" hangingPunct="1"/>
            <a:r>
              <a:rPr lang="en-US" b="1" dirty="0" smtClean="0">
                <a:solidFill>
                  <a:srgbClr val="000000"/>
                </a:solidFill>
              </a:rPr>
              <a:t>Estado de enlace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117475" eaLnBrk="1" hangingPunct="1">
              <a:buFontTx/>
              <a:buChar char="–"/>
            </a:pPr>
            <a:r>
              <a:rPr lang="en-US" dirty="0" smtClean="0">
                <a:solidFill>
                  <a:srgbClr val="000000"/>
                </a:solidFill>
              </a:rPr>
              <a:t>	Se </a:t>
            </a:r>
            <a:r>
              <a:rPr lang="en-US" dirty="0" err="1" smtClean="0">
                <a:solidFill>
                  <a:srgbClr val="000000"/>
                </a:solidFill>
              </a:rPr>
              <a:t>crea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una</a:t>
            </a:r>
            <a:r>
              <a:rPr lang="en-US" dirty="0" smtClean="0">
                <a:solidFill>
                  <a:srgbClr val="000000"/>
                </a:solidFill>
              </a:rPr>
              <a:t> vista </a:t>
            </a:r>
            <a:r>
              <a:rPr lang="en-US" dirty="0" err="1" smtClean="0">
                <a:solidFill>
                  <a:srgbClr val="000000"/>
                </a:solidFill>
              </a:rPr>
              <a:t>completa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cs-CZ" dirty="0" smtClean="0">
                <a:solidFill>
                  <a:srgbClr val="000000"/>
                </a:solidFill>
              </a:rPr>
              <a:t/>
            </a:r>
            <a:br>
              <a:rPr lang="cs-CZ" dirty="0" smtClean="0">
                <a:solidFill>
                  <a:srgbClr val="000000"/>
                </a:solidFill>
              </a:rPr>
            </a:br>
            <a:r>
              <a:rPr lang="cs-CZ" dirty="0" smtClean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de la </a:t>
            </a:r>
            <a:r>
              <a:rPr lang="en-US" dirty="0" err="1" smtClean="0">
                <a:solidFill>
                  <a:srgbClr val="000000"/>
                </a:solidFill>
              </a:rPr>
              <a:t>topología</a:t>
            </a:r>
            <a:r>
              <a:rPr lang="en-US" dirty="0" smtClean="0">
                <a:solidFill>
                  <a:srgbClr val="000000"/>
                </a:solidFill>
              </a:rPr>
              <a:t> de la red</a:t>
            </a:r>
          </a:p>
          <a:p>
            <a:pPr marL="457200" lvl="1" indent="117475" eaLnBrk="1" hangingPunct="1">
              <a:buFontTx/>
              <a:buChar char="–"/>
            </a:pPr>
            <a:r>
              <a:rPr lang="en-US" dirty="0" smtClean="0">
                <a:solidFill>
                  <a:srgbClr val="000000"/>
                </a:solidFill>
              </a:rPr>
              <a:t>	Las </a:t>
            </a:r>
            <a:r>
              <a:rPr lang="en-US" dirty="0" err="1" smtClean="0">
                <a:solidFill>
                  <a:srgbClr val="000000"/>
                </a:solidFill>
              </a:rPr>
              <a:t>actualizaciones</a:t>
            </a:r>
            <a:r>
              <a:rPr lang="en-US" dirty="0" smtClean="0">
                <a:solidFill>
                  <a:srgbClr val="000000"/>
                </a:solidFill>
              </a:rPr>
              <a:t> no son </a:t>
            </a:r>
            <a:r>
              <a:rPr lang="cs-CZ" dirty="0" smtClean="0">
                <a:solidFill>
                  <a:srgbClr val="000000"/>
                </a:solidFill>
              </a:rPr>
              <a:t/>
            </a:r>
            <a:br>
              <a:rPr lang="cs-CZ" dirty="0" smtClean="0">
                <a:solidFill>
                  <a:srgbClr val="000000"/>
                </a:solidFill>
              </a:rPr>
            </a:br>
            <a:r>
              <a:rPr lang="cs-CZ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periódicas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0" eaLnBrk="1" hangingPunct="1">
              <a:buNone/>
            </a:pP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434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62" y="3135313"/>
            <a:ext cx="4108537" cy="338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6034088"/>
            <a:ext cx="1057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788" y="3535363"/>
            <a:ext cx="8286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" y="858838"/>
            <a:ext cx="8743950" cy="654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Clasificación de protocolos de enrutamiento</a:t>
            </a:r>
          </a:p>
        </p:txBody>
      </p:sp>
      <p:pic>
        <p:nvPicPr>
          <p:cNvPr id="1536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731963"/>
            <a:ext cx="735330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2817" y="166926"/>
            <a:ext cx="8780462" cy="471488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600" dirty="0" err="1" smtClean="0"/>
              <a:t>Clasificación</a:t>
            </a:r>
            <a:r>
              <a:rPr lang="en-US" sz="3600" dirty="0" smtClean="0"/>
              <a:t> de </a:t>
            </a:r>
            <a:r>
              <a:rPr lang="en-US" sz="3600" dirty="0" err="1" smtClean="0"/>
              <a:t>protocolos</a:t>
            </a:r>
            <a:r>
              <a:rPr lang="en-US" sz="3600" dirty="0" smtClean="0"/>
              <a:t> de </a:t>
            </a:r>
            <a:r>
              <a:rPr lang="en-US" sz="3600" dirty="0" err="1" smtClean="0"/>
              <a:t>enrutamiento</a:t>
            </a:r>
            <a:endParaRPr lang="en-US" sz="3600" dirty="0" smtClean="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182563" y="1390650"/>
            <a:ext cx="4137025" cy="473868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b="1" dirty="0" err="1" smtClean="0">
                <a:solidFill>
                  <a:srgbClr val="000000"/>
                </a:solidFill>
              </a:rPr>
              <a:t>Protocolos</a:t>
            </a:r>
            <a:r>
              <a:rPr lang="en-US" b="1" dirty="0" smtClean="0">
                <a:solidFill>
                  <a:srgbClr val="000000"/>
                </a:solidFill>
              </a:rPr>
              <a:t> de </a:t>
            </a:r>
            <a:r>
              <a:rPr lang="en-US" b="1" dirty="0" err="1" smtClean="0">
                <a:solidFill>
                  <a:srgbClr val="000000"/>
                </a:solidFill>
              </a:rPr>
              <a:t>enrutamiento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classful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117475" eaLnBrk="1" hangingPunct="1"/>
            <a:r>
              <a:rPr lang="en-US" dirty="0" smtClean="0">
                <a:solidFill>
                  <a:srgbClr val="0000FF"/>
                </a:solidFill>
              </a:rPr>
              <a:t>NO </a:t>
            </a:r>
            <a:r>
              <a:rPr lang="en-US" dirty="0" err="1" smtClean="0">
                <a:solidFill>
                  <a:srgbClr val="0000FF"/>
                </a:solidFill>
              </a:rPr>
              <a:t>envían</a:t>
            </a:r>
            <a:r>
              <a:rPr lang="en-US" dirty="0" smtClean="0">
                <a:solidFill>
                  <a:srgbClr val="000000"/>
                </a:solidFill>
              </a:rPr>
              <a:t> la </a:t>
            </a:r>
            <a:r>
              <a:rPr lang="en-US" dirty="0" err="1" smtClean="0">
                <a:solidFill>
                  <a:srgbClr val="000000"/>
                </a:solidFill>
              </a:rPr>
              <a:t>máscara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cs-CZ" dirty="0" smtClean="0">
                <a:solidFill>
                  <a:srgbClr val="000000"/>
                </a:solidFill>
              </a:rPr>
              <a:t/>
            </a:r>
            <a:br>
              <a:rPr lang="cs-CZ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de </a:t>
            </a:r>
            <a:r>
              <a:rPr lang="en-US" dirty="0" err="1" smtClean="0">
                <a:solidFill>
                  <a:srgbClr val="000000"/>
                </a:solidFill>
              </a:rPr>
              <a:t>subred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durante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las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actualizaciones</a:t>
            </a:r>
            <a:r>
              <a:rPr lang="en-US" dirty="0" smtClean="0">
                <a:solidFill>
                  <a:srgbClr val="000000"/>
                </a:solidFill>
              </a:rPr>
              <a:t> de </a:t>
            </a:r>
            <a:r>
              <a:rPr lang="en-US" dirty="0" err="1" smtClean="0">
                <a:solidFill>
                  <a:srgbClr val="000000"/>
                </a:solidFill>
              </a:rPr>
              <a:t>enrutamiento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b="1" dirty="0" err="1" smtClean="0">
                <a:solidFill>
                  <a:srgbClr val="000000"/>
                </a:solidFill>
              </a:rPr>
              <a:t>Protocolos</a:t>
            </a:r>
            <a:r>
              <a:rPr lang="en-US" b="1" dirty="0" smtClean="0">
                <a:solidFill>
                  <a:srgbClr val="000000"/>
                </a:solidFill>
              </a:rPr>
              <a:t> de </a:t>
            </a:r>
            <a:r>
              <a:rPr lang="en-US" b="1" dirty="0" err="1" smtClean="0">
                <a:solidFill>
                  <a:srgbClr val="000000"/>
                </a:solidFill>
              </a:rPr>
              <a:t>enrutamiento</a:t>
            </a:r>
            <a:r>
              <a:rPr lang="en-US" b="1" dirty="0" smtClean="0">
                <a:solidFill>
                  <a:srgbClr val="000000"/>
                </a:solidFill>
              </a:rPr>
              <a:t> classless</a:t>
            </a:r>
            <a:endParaRPr lang="en-US" dirty="0" smtClean="0">
              <a:solidFill>
                <a:srgbClr val="000000"/>
              </a:solidFill>
            </a:endParaRPr>
          </a:p>
          <a:p>
            <a:pPr marL="457200" lvl="1" indent="117475" eaLnBrk="1" hangingPunct="1"/>
            <a:r>
              <a:rPr lang="en-US" dirty="0" err="1" smtClean="0">
                <a:solidFill>
                  <a:srgbClr val="0000FF"/>
                </a:solidFill>
              </a:rPr>
              <a:t>Envían</a:t>
            </a:r>
            <a:r>
              <a:rPr lang="en-US" dirty="0" smtClean="0">
                <a:solidFill>
                  <a:srgbClr val="000000"/>
                </a:solidFill>
              </a:rPr>
              <a:t> la </a:t>
            </a:r>
            <a:r>
              <a:rPr lang="en-US" dirty="0" err="1" smtClean="0">
                <a:solidFill>
                  <a:srgbClr val="000000"/>
                </a:solidFill>
              </a:rPr>
              <a:t>máscara</a:t>
            </a:r>
            <a:r>
              <a:rPr lang="en-US" dirty="0" smtClean="0">
                <a:solidFill>
                  <a:srgbClr val="000000"/>
                </a:solidFill>
              </a:rPr>
              <a:t> de </a:t>
            </a:r>
            <a:r>
              <a:rPr lang="en-US" dirty="0" err="1" smtClean="0">
                <a:solidFill>
                  <a:srgbClr val="000000"/>
                </a:solidFill>
              </a:rPr>
              <a:t>subred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durante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las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actualizaciones</a:t>
            </a:r>
            <a:r>
              <a:rPr lang="en-US" dirty="0" smtClean="0">
                <a:solidFill>
                  <a:srgbClr val="000000"/>
                </a:solidFill>
              </a:rPr>
              <a:t> de </a:t>
            </a:r>
            <a:r>
              <a:rPr lang="en-US" dirty="0" err="1" smtClean="0">
                <a:solidFill>
                  <a:srgbClr val="000000"/>
                </a:solidFill>
              </a:rPr>
              <a:t>enrutamiento</a:t>
            </a:r>
            <a:endParaRPr lang="en-US" dirty="0" smtClean="0">
              <a:solidFill>
                <a:srgbClr val="000000"/>
              </a:solidFill>
            </a:endParaRPr>
          </a:p>
        </p:txBody>
      </p:sp>
      <p:pic>
        <p:nvPicPr>
          <p:cNvPr id="1638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63" y="1636713"/>
            <a:ext cx="4549775" cy="494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292" y="154400"/>
            <a:ext cx="8780462" cy="471488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600" dirty="0" err="1" smtClean="0"/>
              <a:t>Clasificación</a:t>
            </a:r>
            <a:r>
              <a:rPr lang="en-US" sz="3600" dirty="0" smtClean="0"/>
              <a:t> de </a:t>
            </a:r>
            <a:r>
              <a:rPr lang="en-US" sz="3600" dirty="0" err="1" smtClean="0"/>
              <a:t>protocolos</a:t>
            </a:r>
            <a:r>
              <a:rPr lang="en-US" sz="3600" dirty="0" smtClean="0"/>
              <a:t> de </a:t>
            </a:r>
            <a:r>
              <a:rPr lang="en-US" sz="3600" dirty="0" err="1" smtClean="0"/>
              <a:t>enrutamiento</a:t>
            </a:r>
            <a:endParaRPr lang="en-US" sz="3600" dirty="0" smtClean="0"/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651354"/>
            <a:ext cx="7940675" cy="603996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rgbClr val="000000"/>
                </a:solidFill>
              </a:rPr>
              <a:t>La </a:t>
            </a:r>
            <a:r>
              <a:rPr lang="en-US" b="1" dirty="0" err="1" smtClean="0">
                <a:solidFill>
                  <a:srgbClr val="000000"/>
                </a:solidFill>
              </a:rPr>
              <a:t>convergencia</a:t>
            </a:r>
            <a:r>
              <a:rPr lang="en-US" dirty="0" smtClean="0">
                <a:solidFill>
                  <a:srgbClr val="000000"/>
                </a:solidFill>
              </a:rPr>
              <a:t> se define </a:t>
            </a:r>
            <a:r>
              <a:rPr lang="en-US" dirty="0" err="1" smtClean="0">
                <a:solidFill>
                  <a:srgbClr val="000000"/>
                </a:solidFill>
              </a:rPr>
              <a:t>como</a:t>
            </a:r>
            <a:r>
              <a:rPr lang="en-US" dirty="0" smtClean="0">
                <a:solidFill>
                  <a:srgbClr val="000000"/>
                </a:solidFill>
              </a:rPr>
              <a:t> el </a:t>
            </a:r>
            <a:r>
              <a:rPr lang="en-US" dirty="0" err="1" smtClean="0">
                <a:solidFill>
                  <a:srgbClr val="000000"/>
                </a:solidFill>
              </a:rPr>
              <a:t>estado</a:t>
            </a:r>
            <a:r>
              <a:rPr lang="en-US" dirty="0" smtClean="0">
                <a:solidFill>
                  <a:srgbClr val="000000"/>
                </a:solidFill>
              </a:rPr>
              <a:t> en el </a:t>
            </a:r>
            <a:r>
              <a:rPr lang="en-US" dirty="0" err="1" smtClean="0">
                <a:solidFill>
                  <a:srgbClr val="000000"/>
                </a:solidFill>
              </a:rPr>
              <a:t>que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las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tablas</a:t>
            </a:r>
            <a:r>
              <a:rPr lang="en-US" dirty="0" smtClean="0">
                <a:solidFill>
                  <a:srgbClr val="000000"/>
                </a:solidFill>
              </a:rPr>
              <a:t> de </a:t>
            </a:r>
            <a:r>
              <a:rPr lang="en-US" dirty="0" err="1" smtClean="0">
                <a:solidFill>
                  <a:srgbClr val="000000"/>
                </a:solidFill>
              </a:rPr>
              <a:t>enrutamiento</a:t>
            </a:r>
            <a:r>
              <a:rPr lang="en-US" dirty="0" smtClean="0">
                <a:solidFill>
                  <a:srgbClr val="000000"/>
                </a:solidFill>
              </a:rPr>
              <a:t> de </a:t>
            </a:r>
            <a:r>
              <a:rPr lang="en-US" dirty="0" err="1" smtClean="0">
                <a:solidFill>
                  <a:srgbClr val="000000"/>
                </a:solidFill>
              </a:rPr>
              <a:t>todos</a:t>
            </a:r>
            <a:r>
              <a:rPr lang="en-US" dirty="0" smtClean="0">
                <a:solidFill>
                  <a:srgbClr val="000000"/>
                </a:solidFill>
              </a:rPr>
              <a:t> los routers son </a:t>
            </a:r>
            <a:r>
              <a:rPr lang="en-US" dirty="0" err="1" smtClean="0">
                <a:solidFill>
                  <a:srgbClr val="0000FF"/>
                </a:solidFill>
              </a:rPr>
              <a:t>uniformes</a:t>
            </a:r>
            <a:r>
              <a:rPr lang="en-US" dirty="0" smtClean="0">
                <a:solidFill>
                  <a:srgbClr val="0000FF"/>
                </a:solidFill>
              </a:rPr>
              <a:t>.  La red ha </a:t>
            </a:r>
            <a:r>
              <a:rPr lang="en-US" dirty="0" err="1" smtClean="0">
                <a:solidFill>
                  <a:srgbClr val="0000FF"/>
                </a:solidFill>
              </a:rPr>
              <a:t>convergido</a:t>
            </a:r>
            <a:r>
              <a:rPr lang="en-US" dirty="0" smtClean="0">
                <a:solidFill>
                  <a:srgbClr val="0000FF"/>
                </a:solidFill>
              </a:rPr>
              <a:t>. </a:t>
            </a:r>
            <a:r>
              <a:rPr lang="en-US" dirty="0" err="1" smtClean="0">
                <a:solidFill>
                  <a:srgbClr val="0000FF"/>
                </a:solidFill>
              </a:rPr>
              <a:t>Tiempo</a:t>
            </a:r>
            <a:r>
              <a:rPr lang="en-US" dirty="0" smtClean="0">
                <a:solidFill>
                  <a:srgbClr val="0000FF"/>
                </a:solidFill>
              </a:rPr>
              <a:t> de </a:t>
            </a:r>
            <a:r>
              <a:rPr lang="en-US" dirty="0" err="1" smtClean="0">
                <a:solidFill>
                  <a:srgbClr val="0000FF"/>
                </a:solidFill>
              </a:rPr>
              <a:t>convergencia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eaLnBrk="1" hangingPunct="1"/>
            <a:endParaRPr lang="en-US" dirty="0" smtClean="0">
              <a:solidFill>
                <a:srgbClr val="0000FF"/>
              </a:solidFill>
            </a:endParaRPr>
          </a:p>
        </p:txBody>
      </p:sp>
      <p:pic>
        <p:nvPicPr>
          <p:cNvPr id="1741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472" y="2968667"/>
            <a:ext cx="5918200" cy="348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746125"/>
            <a:ext cx="8756650" cy="4191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Métricas de los protocolos de enrutamiento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1598613"/>
            <a:ext cx="7940675" cy="5076825"/>
          </a:xfrm>
        </p:spPr>
        <p:txBody>
          <a:bodyPr/>
          <a:lstStyle/>
          <a:p>
            <a:pPr eaLnBrk="1" hangingPunct="1"/>
            <a:r>
              <a:rPr lang="en-US" b="1" smtClean="0"/>
              <a:t>Métrica</a:t>
            </a:r>
            <a:r>
              <a:rPr lang="en-US" smtClean="0"/>
              <a:t> </a:t>
            </a:r>
          </a:p>
          <a:p>
            <a:pPr lvl="1" indent="0" eaLnBrk="1" hangingPunct="1"/>
            <a:r>
              <a:rPr lang="en-US" sz="2200" smtClean="0"/>
              <a:t>Es un valor que usan los protocolos de enrutamiento para determinar qué rutas son mejores que otras.</a:t>
            </a:r>
          </a:p>
        </p:txBody>
      </p:sp>
      <p:pic>
        <p:nvPicPr>
          <p:cNvPr id="1843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2881313"/>
            <a:ext cx="5591175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232557"/>
            <a:ext cx="8756650" cy="419100"/>
          </a:xfrm>
        </p:spPr>
        <p:txBody>
          <a:bodyPr>
            <a:noAutofit/>
          </a:bodyPr>
          <a:lstStyle/>
          <a:p>
            <a:pPr eaLnBrk="1" hangingPunct="1"/>
            <a:r>
              <a:rPr lang="en-US" sz="3600" dirty="0" err="1" smtClean="0"/>
              <a:t>Métricas</a:t>
            </a:r>
            <a:r>
              <a:rPr lang="en-US" sz="3600" dirty="0" smtClean="0"/>
              <a:t> de los </a:t>
            </a:r>
            <a:r>
              <a:rPr lang="en-US" sz="3600" dirty="0" err="1" smtClean="0"/>
              <a:t>protocolos</a:t>
            </a:r>
            <a:r>
              <a:rPr lang="en-US" sz="3600" dirty="0" smtClean="0"/>
              <a:t> de </a:t>
            </a:r>
            <a:r>
              <a:rPr lang="en-US" sz="3600" dirty="0" err="1" smtClean="0"/>
              <a:t>enrutamiento</a:t>
            </a:r>
            <a:endParaRPr lang="en-US" sz="3600" dirty="0" smtClean="0"/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701458"/>
            <a:ext cx="7940675" cy="5989855"/>
          </a:xfrm>
        </p:spPr>
        <p:txBody>
          <a:bodyPr/>
          <a:lstStyle/>
          <a:p>
            <a:pPr eaLnBrk="1" hangingPunct="1"/>
            <a:r>
              <a:rPr lang="en-US" b="1" dirty="0" err="1" smtClean="0"/>
              <a:t>Métricas</a:t>
            </a:r>
            <a:r>
              <a:rPr lang="en-US" b="1" dirty="0" smtClean="0"/>
              <a:t> </a:t>
            </a:r>
            <a:r>
              <a:rPr lang="en-US" b="1" dirty="0" err="1" smtClean="0"/>
              <a:t>usadas</a:t>
            </a:r>
            <a:r>
              <a:rPr lang="en-US" b="1" dirty="0" smtClean="0"/>
              <a:t> en los </a:t>
            </a:r>
            <a:r>
              <a:rPr lang="en-US" b="1" dirty="0" err="1" smtClean="0"/>
              <a:t>protocolos</a:t>
            </a:r>
            <a:r>
              <a:rPr lang="en-US" b="1" dirty="0" smtClean="0"/>
              <a:t> </a:t>
            </a:r>
            <a:r>
              <a:rPr lang="cs-CZ" b="1" dirty="0" smtClean="0"/>
              <a:t/>
            </a:r>
            <a:br>
              <a:rPr lang="cs-CZ" b="1" dirty="0" smtClean="0"/>
            </a:br>
            <a:r>
              <a:rPr lang="en-US" b="1" dirty="0" smtClean="0"/>
              <a:t>de </a:t>
            </a:r>
            <a:r>
              <a:rPr lang="en-US" b="1" dirty="0" err="1" smtClean="0"/>
              <a:t>enrutamiento</a:t>
            </a:r>
            <a:r>
              <a:rPr lang="en-US" b="1" dirty="0" smtClean="0"/>
              <a:t> IP:</a:t>
            </a:r>
            <a:endParaRPr lang="en-US" dirty="0" smtClean="0"/>
          </a:p>
          <a:p>
            <a:pPr marL="455613" lvl="1" indent="0" eaLnBrk="1" hangingPunct="1"/>
            <a:r>
              <a:rPr lang="en-US" dirty="0" smtClean="0"/>
              <a:t>- </a:t>
            </a:r>
            <a:r>
              <a:rPr lang="en-US" dirty="0" err="1" smtClean="0"/>
              <a:t>Ancho</a:t>
            </a:r>
            <a:r>
              <a:rPr lang="en-US" dirty="0" smtClean="0"/>
              <a:t> de </a:t>
            </a:r>
            <a:r>
              <a:rPr lang="en-US" dirty="0" err="1" smtClean="0"/>
              <a:t>banda</a:t>
            </a:r>
            <a:endParaRPr lang="en-US" dirty="0" smtClean="0"/>
          </a:p>
          <a:p>
            <a:pPr marL="455613" lvl="1" indent="0" eaLnBrk="1" hangingPunct="1"/>
            <a:r>
              <a:rPr lang="en-US" dirty="0" smtClean="0"/>
              <a:t>- </a:t>
            </a:r>
            <a:r>
              <a:rPr lang="en-US" dirty="0" err="1" smtClean="0"/>
              <a:t>Costo</a:t>
            </a:r>
            <a:endParaRPr lang="en-US" dirty="0" smtClean="0"/>
          </a:p>
          <a:p>
            <a:pPr marL="455613" lvl="1" indent="0" eaLnBrk="1" hangingPunct="1"/>
            <a:r>
              <a:rPr lang="en-US" dirty="0" smtClean="0"/>
              <a:t>- </a:t>
            </a:r>
            <a:r>
              <a:rPr lang="en-US" dirty="0" err="1" smtClean="0"/>
              <a:t>Retraso</a:t>
            </a:r>
            <a:endParaRPr lang="en-US" dirty="0" smtClean="0"/>
          </a:p>
          <a:p>
            <a:pPr marL="455613" lvl="1" indent="0" eaLnBrk="1" hangingPunct="1"/>
            <a:r>
              <a:rPr lang="en-US" dirty="0" smtClean="0"/>
              <a:t>- </a:t>
            </a:r>
            <a:r>
              <a:rPr lang="en-US" dirty="0" err="1" smtClean="0"/>
              <a:t>Conteo</a:t>
            </a:r>
            <a:r>
              <a:rPr lang="en-US" dirty="0" smtClean="0"/>
              <a:t> de </a:t>
            </a:r>
            <a:r>
              <a:rPr lang="en-US" dirty="0" err="1" smtClean="0"/>
              <a:t>saltos</a:t>
            </a:r>
            <a:endParaRPr lang="en-US" dirty="0" smtClean="0"/>
          </a:p>
          <a:p>
            <a:pPr marL="455613" lvl="1" indent="0" eaLnBrk="1" hangingPunct="1"/>
            <a:r>
              <a:rPr lang="en-US" dirty="0" smtClean="0"/>
              <a:t>- </a:t>
            </a:r>
            <a:r>
              <a:rPr lang="en-US" dirty="0" err="1" smtClean="0"/>
              <a:t>Carga</a:t>
            </a:r>
            <a:endParaRPr lang="en-US" dirty="0" smtClean="0"/>
          </a:p>
          <a:p>
            <a:pPr marL="455613" lvl="1" indent="0" eaLnBrk="1" hangingPunct="1"/>
            <a:r>
              <a:rPr lang="en-US" dirty="0" smtClean="0"/>
              <a:t>- </a:t>
            </a:r>
            <a:r>
              <a:rPr lang="en-US" dirty="0" err="1" smtClean="0"/>
              <a:t>Confiabilidad</a:t>
            </a:r>
            <a:endParaRPr lang="en-US" dirty="0" smtClean="0"/>
          </a:p>
        </p:txBody>
      </p:sp>
      <p:pic>
        <p:nvPicPr>
          <p:cNvPr id="1945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017" y="2389188"/>
            <a:ext cx="4838983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7350" y="194979"/>
            <a:ext cx="8756650" cy="41910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n-US" sz="3600" dirty="0" err="1" smtClean="0"/>
              <a:t>Métricas</a:t>
            </a:r>
            <a:r>
              <a:rPr lang="en-US" sz="3600" dirty="0" smtClean="0"/>
              <a:t> de los </a:t>
            </a:r>
            <a:r>
              <a:rPr lang="en-US" sz="3600" dirty="0" err="1" smtClean="0"/>
              <a:t>protocolos</a:t>
            </a:r>
            <a:r>
              <a:rPr lang="en-US" sz="3600" dirty="0" smtClean="0"/>
              <a:t> de </a:t>
            </a:r>
            <a:r>
              <a:rPr lang="en-US" sz="3600" dirty="0" err="1" smtClean="0"/>
              <a:t>enrutamiento</a:t>
            </a:r>
            <a:endParaRPr lang="en-US" sz="3600" dirty="0" smtClean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814192"/>
            <a:ext cx="3913187" cy="6194621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 smtClean="0">
                <a:solidFill>
                  <a:srgbClr val="000000"/>
                </a:solidFill>
              </a:rPr>
              <a:t>El campo de </a:t>
            </a:r>
            <a:r>
              <a:rPr lang="en-US" dirty="0" err="1" smtClean="0">
                <a:solidFill>
                  <a:srgbClr val="000000"/>
                </a:solidFill>
              </a:rPr>
              <a:t>métrica</a:t>
            </a:r>
            <a:r>
              <a:rPr lang="en-US" dirty="0" smtClean="0">
                <a:solidFill>
                  <a:srgbClr val="000000"/>
                </a:solidFill>
              </a:rPr>
              <a:t> de la </a:t>
            </a:r>
            <a:r>
              <a:rPr lang="en-US" dirty="0" err="1" smtClean="0">
                <a:solidFill>
                  <a:srgbClr val="000000"/>
                </a:solidFill>
              </a:rPr>
              <a:t>tabla</a:t>
            </a:r>
            <a:r>
              <a:rPr lang="en-US" dirty="0" smtClean="0">
                <a:solidFill>
                  <a:srgbClr val="000000"/>
                </a:solidFill>
              </a:rPr>
              <a:t> de </a:t>
            </a:r>
            <a:r>
              <a:rPr lang="en-US" dirty="0" err="1" smtClean="0">
                <a:solidFill>
                  <a:srgbClr val="000000"/>
                </a:solidFill>
              </a:rPr>
              <a:t>enrutamiento</a:t>
            </a:r>
            <a:endParaRPr lang="en-US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b="1" dirty="0" err="1" smtClean="0">
                <a:solidFill>
                  <a:srgbClr val="B21A1A"/>
                </a:solidFill>
              </a:rPr>
              <a:t>Métrica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que</a:t>
            </a:r>
            <a:r>
              <a:rPr lang="en-US" dirty="0" smtClean="0">
                <a:solidFill>
                  <a:srgbClr val="000000"/>
                </a:solidFill>
              </a:rPr>
              <a:t> se </a:t>
            </a:r>
            <a:r>
              <a:rPr lang="en-US" dirty="0" err="1" smtClean="0">
                <a:solidFill>
                  <a:srgbClr val="000000"/>
                </a:solidFill>
              </a:rPr>
              <a:t>usa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cs-CZ" dirty="0" smtClean="0">
                <a:solidFill>
                  <a:srgbClr val="000000"/>
                </a:solidFill>
              </a:rPr>
              <a:t/>
            </a:r>
            <a:br>
              <a:rPr lang="cs-CZ" dirty="0" smtClean="0">
                <a:solidFill>
                  <a:srgbClr val="000000"/>
                </a:solidFill>
              </a:rPr>
            </a:br>
            <a:r>
              <a:rPr lang="en-US" dirty="0" err="1" smtClean="0">
                <a:solidFill>
                  <a:srgbClr val="000000"/>
                </a:solidFill>
              </a:rPr>
              <a:t>para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cada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protocolo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cs-CZ" dirty="0" smtClean="0">
                <a:solidFill>
                  <a:srgbClr val="0000FF"/>
                </a:solidFill>
              </a:rPr>
              <a:t/>
            </a:r>
            <a:br>
              <a:rPr lang="cs-CZ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de </a:t>
            </a:r>
            <a:r>
              <a:rPr lang="en-US" dirty="0" err="1" smtClean="0">
                <a:solidFill>
                  <a:srgbClr val="0000FF"/>
                </a:solidFill>
              </a:rPr>
              <a:t>enrutamiento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 eaLnBrk="1" hangingPunct="1"/>
            <a:r>
              <a:rPr lang="en-US" dirty="0" smtClean="0">
                <a:solidFill>
                  <a:srgbClr val="000000"/>
                </a:solidFill>
              </a:rPr>
              <a:t>- </a:t>
            </a:r>
            <a:r>
              <a:rPr lang="en-US" dirty="0" smtClean="0">
                <a:solidFill>
                  <a:srgbClr val="0000FF"/>
                </a:solidFill>
              </a:rPr>
              <a:t>RIP</a:t>
            </a:r>
            <a:r>
              <a:rPr lang="cs-CZ" dirty="0" smtClean="0">
                <a:solidFill>
                  <a:srgbClr val="0000FF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B21A1A"/>
                </a:solidFill>
              </a:rPr>
              <a:t>conteo</a:t>
            </a:r>
            <a:r>
              <a:rPr lang="en-US" dirty="0" smtClean="0">
                <a:solidFill>
                  <a:srgbClr val="B21A1A"/>
                </a:solidFill>
              </a:rPr>
              <a:t> de </a:t>
            </a:r>
            <a:r>
              <a:rPr lang="en-US" dirty="0" err="1" smtClean="0">
                <a:solidFill>
                  <a:srgbClr val="B21A1A"/>
                </a:solidFill>
              </a:rPr>
              <a:t>saltos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 eaLnBrk="1" hangingPunct="1"/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 IGRP y EIGRP</a:t>
            </a:r>
            <a:r>
              <a:rPr lang="cs-CZ" dirty="0" smtClean="0">
                <a:solidFill>
                  <a:srgbClr val="0000FF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B21A1A"/>
                </a:solidFill>
              </a:rPr>
              <a:t>ancho</a:t>
            </a:r>
            <a:r>
              <a:rPr lang="en-US" dirty="0" smtClean="0">
                <a:solidFill>
                  <a:srgbClr val="B21A1A"/>
                </a:solidFill>
              </a:rPr>
              <a:t> de </a:t>
            </a:r>
            <a:r>
              <a:rPr lang="en-US" dirty="0" err="1" smtClean="0">
                <a:solidFill>
                  <a:srgbClr val="B21A1A"/>
                </a:solidFill>
              </a:rPr>
              <a:t>banda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dirty="0" err="1" smtClean="0">
                <a:solidFill>
                  <a:srgbClr val="000000"/>
                </a:solidFill>
              </a:rPr>
              <a:t>usado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defecto</a:t>
            </a:r>
            <a:r>
              <a:rPr lang="en-US" dirty="0" smtClean="0">
                <a:solidFill>
                  <a:srgbClr val="000000"/>
                </a:solidFill>
              </a:rPr>
              <a:t>), </a:t>
            </a:r>
            <a:r>
              <a:rPr lang="en-US" dirty="0" err="1" smtClean="0">
                <a:solidFill>
                  <a:srgbClr val="B21A1A"/>
                </a:solidFill>
              </a:rPr>
              <a:t>retraso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dirty="0" err="1" smtClean="0">
                <a:solidFill>
                  <a:srgbClr val="000000"/>
                </a:solidFill>
              </a:rPr>
              <a:t>usado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por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defecto</a:t>
            </a:r>
            <a:r>
              <a:rPr lang="en-US" dirty="0" smtClean="0">
                <a:solidFill>
                  <a:srgbClr val="000000"/>
                </a:solidFill>
              </a:rPr>
              <a:t>), </a:t>
            </a:r>
            <a:r>
              <a:rPr lang="en-US" dirty="0" err="1" smtClean="0">
                <a:solidFill>
                  <a:srgbClr val="B21A1A"/>
                </a:solidFill>
              </a:rPr>
              <a:t>carga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B21A1A"/>
                </a:solidFill>
              </a:rPr>
              <a:t>confiabilidad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 eaLnBrk="1" hangingPunct="1"/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-US" dirty="0" smtClean="0">
                <a:solidFill>
                  <a:srgbClr val="0000FF"/>
                </a:solidFill>
              </a:rPr>
              <a:t>IS-IS y OSPF</a:t>
            </a:r>
            <a:r>
              <a:rPr lang="cs-CZ" dirty="0" smtClean="0">
                <a:solidFill>
                  <a:srgbClr val="0000FF"/>
                </a:solidFill>
              </a:rPr>
              <a:t>: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cs-CZ" dirty="0" smtClean="0">
                <a:solidFill>
                  <a:srgbClr val="000000"/>
                </a:solidFill>
              </a:rPr>
              <a:t/>
            </a:r>
            <a:br>
              <a:rPr lang="cs-CZ" dirty="0" smtClean="0">
                <a:solidFill>
                  <a:srgbClr val="000000"/>
                </a:solidFill>
              </a:rPr>
            </a:br>
            <a:r>
              <a:rPr lang="en-US" dirty="0" err="1" smtClean="0">
                <a:solidFill>
                  <a:srgbClr val="B21A1A"/>
                </a:solidFill>
              </a:rPr>
              <a:t>costo</a:t>
            </a:r>
            <a:r>
              <a:rPr lang="en-US" dirty="0" smtClean="0">
                <a:solidFill>
                  <a:srgbClr val="000000"/>
                </a:solidFill>
              </a:rPr>
              <a:t>, </a:t>
            </a:r>
            <a:r>
              <a:rPr lang="en-US" dirty="0" err="1" smtClean="0">
                <a:solidFill>
                  <a:srgbClr val="B21A1A"/>
                </a:solidFill>
              </a:rPr>
              <a:t>ancho</a:t>
            </a:r>
            <a:r>
              <a:rPr lang="en-US" dirty="0" smtClean="0">
                <a:solidFill>
                  <a:srgbClr val="B21A1A"/>
                </a:solidFill>
              </a:rPr>
              <a:t> de </a:t>
            </a:r>
            <a:r>
              <a:rPr lang="en-US" dirty="0" err="1" smtClean="0">
                <a:solidFill>
                  <a:srgbClr val="B21A1A"/>
                </a:solidFill>
              </a:rPr>
              <a:t>banda</a:t>
            </a:r>
            <a:r>
              <a:rPr lang="en-US" dirty="0" smtClean="0">
                <a:solidFill>
                  <a:srgbClr val="000000"/>
                </a:solidFill>
              </a:rPr>
              <a:t> (</a:t>
            </a:r>
            <a:r>
              <a:rPr lang="en-US" dirty="0" err="1" smtClean="0">
                <a:solidFill>
                  <a:srgbClr val="000000"/>
                </a:solidFill>
              </a:rPr>
              <a:t>implementación</a:t>
            </a:r>
            <a:r>
              <a:rPr lang="en-US" dirty="0" smtClean="0">
                <a:solidFill>
                  <a:srgbClr val="000000"/>
                </a:solidFill>
              </a:rPr>
              <a:t> de Cisco)</a:t>
            </a:r>
          </a:p>
        </p:txBody>
      </p:sp>
      <p:pic>
        <p:nvPicPr>
          <p:cNvPr id="20483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1584325"/>
            <a:ext cx="459105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3516313"/>
            <a:ext cx="4799013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5900738"/>
            <a:ext cx="19812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8" y="746125"/>
            <a:ext cx="8756650" cy="4191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Métricas de los protocolos de enrutamiento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1630363"/>
            <a:ext cx="7940675" cy="5076825"/>
          </a:xfrm>
        </p:spPr>
        <p:txBody>
          <a:bodyPr/>
          <a:lstStyle/>
          <a:p>
            <a:pPr eaLnBrk="1" hangingPunct="1"/>
            <a:r>
              <a:rPr lang="en-US" b="1" smtClean="0"/>
              <a:t>Balanceo de carga</a:t>
            </a:r>
            <a:endParaRPr lang="en-US" smtClean="0"/>
          </a:p>
          <a:p>
            <a:pPr lvl="1" indent="0" eaLnBrk="1" hangingPunct="1"/>
            <a:r>
              <a:rPr lang="en-US" sz="2200" smtClean="0"/>
              <a:t>Ésta es la capacidad de un router de distribuir paquetes entre varias rutas de igual costo.</a:t>
            </a:r>
          </a:p>
        </p:txBody>
      </p:sp>
      <p:grpSp>
        <p:nvGrpSpPr>
          <p:cNvPr id="21507" name="Group 9"/>
          <p:cNvGrpSpPr>
            <a:grpSpLocks/>
          </p:cNvGrpSpPr>
          <p:nvPr/>
        </p:nvGrpSpPr>
        <p:grpSpPr bwMode="auto">
          <a:xfrm>
            <a:off x="2343150" y="3400425"/>
            <a:ext cx="5276850" cy="3079750"/>
            <a:chOff x="1471" y="2046"/>
            <a:chExt cx="3233" cy="1900"/>
          </a:xfrm>
        </p:grpSpPr>
        <p:pic>
          <p:nvPicPr>
            <p:cNvPr id="21511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" y="2046"/>
              <a:ext cx="3233" cy="1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2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" y="3511"/>
              <a:ext cx="2613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0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63" y="2981325"/>
            <a:ext cx="40608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995613"/>
            <a:ext cx="39211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5520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enrutamiento</a:t>
            </a:r>
            <a:r>
              <a:rPr lang="en-US" dirty="0" smtClean="0"/>
              <a:t> </a:t>
            </a:r>
            <a:r>
              <a:rPr lang="en-US" dirty="0" err="1" smtClean="0"/>
              <a:t>dinámico</a:t>
            </a:r>
            <a:endParaRPr lang="en-US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13152" y="613776"/>
            <a:ext cx="8605380" cy="58552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err="1" smtClean="0"/>
              <a:t>Funciones</a:t>
            </a:r>
            <a:r>
              <a:rPr lang="en-US" sz="2800" dirty="0" smtClean="0"/>
              <a:t> de los </a:t>
            </a:r>
            <a:r>
              <a:rPr lang="en-US" sz="2800" dirty="0" err="1" smtClean="0"/>
              <a:t>protocolos</a:t>
            </a:r>
            <a:r>
              <a:rPr lang="en-US" sz="2800" dirty="0" smtClean="0"/>
              <a:t> de </a:t>
            </a:r>
            <a:r>
              <a:rPr lang="en-US" sz="2800" dirty="0" err="1" smtClean="0"/>
              <a:t>enrutamiento</a:t>
            </a:r>
            <a:r>
              <a:rPr lang="en-US" sz="2800" dirty="0" smtClean="0"/>
              <a:t> </a:t>
            </a:r>
            <a:r>
              <a:rPr lang="en-US" sz="2800" dirty="0" err="1" smtClean="0"/>
              <a:t>dinámico</a:t>
            </a:r>
            <a:r>
              <a:rPr lang="en-US" sz="2800" dirty="0" smtClean="0"/>
              <a:t>:</a:t>
            </a:r>
          </a:p>
          <a:p>
            <a:pPr lvl="1" indent="0" eaLnBrk="1" hangingPunct="1">
              <a:spcBef>
                <a:spcPct val="10000"/>
              </a:spcBef>
            </a:pPr>
            <a:r>
              <a:rPr lang="en-US" sz="2400" dirty="0" smtClean="0"/>
              <a:t>- </a:t>
            </a:r>
            <a:r>
              <a:rPr lang="en-US" sz="2400" dirty="0" err="1" smtClean="0"/>
              <a:t>Compartir</a:t>
            </a:r>
            <a:r>
              <a:rPr lang="en-US" sz="2400" dirty="0" smtClean="0"/>
              <a:t> </a:t>
            </a:r>
            <a:r>
              <a:rPr lang="en-US" sz="2400" dirty="0" err="1" smtClean="0"/>
              <a:t>información</a:t>
            </a:r>
            <a:r>
              <a:rPr lang="en-US" sz="2400" dirty="0" smtClean="0"/>
              <a:t> de forma </a:t>
            </a:r>
            <a:r>
              <a:rPr lang="en-US" sz="2400" dirty="0" err="1" smtClean="0"/>
              <a:t>dinámica</a:t>
            </a:r>
            <a:r>
              <a:rPr lang="en-US" sz="2400" dirty="0" smtClean="0"/>
              <a:t> entre routers.</a:t>
            </a:r>
          </a:p>
          <a:p>
            <a:pPr lvl="1" indent="0" eaLnBrk="1" hangingPunct="1">
              <a:spcBef>
                <a:spcPct val="10000"/>
              </a:spcBef>
            </a:pPr>
            <a:r>
              <a:rPr lang="en-US" sz="2400" dirty="0" smtClean="0"/>
              <a:t>- </a:t>
            </a:r>
            <a:r>
              <a:rPr lang="en-US" sz="2400" dirty="0" err="1" smtClean="0"/>
              <a:t>Actualizar</a:t>
            </a:r>
            <a:r>
              <a:rPr lang="en-US" sz="2400" dirty="0" smtClean="0"/>
              <a:t> </a:t>
            </a:r>
            <a:r>
              <a:rPr lang="en-US" sz="2400" dirty="0" err="1" smtClean="0"/>
              <a:t>las</a:t>
            </a:r>
            <a:r>
              <a:rPr lang="en-US" sz="2400" dirty="0" smtClean="0"/>
              <a:t> </a:t>
            </a:r>
            <a:r>
              <a:rPr lang="en-US" sz="2400" dirty="0" err="1" smtClean="0"/>
              <a:t>tablas</a:t>
            </a:r>
            <a:r>
              <a:rPr lang="en-US" sz="2400" dirty="0" smtClean="0"/>
              <a:t> de </a:t>
            </a:r>
            <a:r>
              <a:rPr lang="en-US" sz="2400" dirty="0" err="1" smtClean="0"/>
              <a:t>enrutamiento</a:t>
            </a:r>
            <a:r>
              <a:rPr lang="en-US" sz="2400" dirty="0" smtClean="0"/>
              <a:t> de forma </a:t>
            </a:r>
            <a:r>
              <a:rPr lang="en-US" sz="2400" dirty="0" err="1" smtClean="0"/>
              <a:t>automática</a:t>
            </a:r>
            <a:r>
              <a:rPr lang="cs-CZ" sz="2400" dirty="0" smtClean="0"/>
              <a:t/>
            </a:r>
            <a:br>
              <a:rPr lang="cs-CZ" sz="2400" dirty="0" smtClean="0"/>
            </a:br>
            <a:r>
              <a:rPr lang="cs-CZ" sz="2400" dirty="0" smtClean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cuando</a:t>
            </a:r>
            <a:r>
              <a:rPr lang="en-US" sz="2400" dirty="0" smtClean="0"/>
              <a:t> cambia la </a:t>
            </a:r>
            <a:r>
              <a:rPr lang="en-US" sz="2400" dirty="0" err="1" smtClean="0"/>
              <a:t>topología</a:t>
            </a:r>
            <a:r>
              <a:rPr lang="en-US" sz="2400" dirty="0" smtClean="0"/>
              <a:t>.</a:t>
            </a:r>
          </a:p>
          <a:p>
            <a:pPr lvl="1" indent="0" eaLnBrk="1" hangingPunct="1">
              <a:spcBef>
                <a:spcPct val="10000"/>
              </a:spcBef>
            </a:pPr>
            <a:r>
              <a:rPr lang="en-US" sz="2400" dirty="0" smtClean="0"/>
              <a:t>- </a:t>
            </a:r>
            <a:r>
              <a:rPr lang="en-US" sz="2400" dirty="0" err="1" smtClean="0"/>
              <a:t>Determinar</a:t>
            </a:r>
            <a:r>
              <a:rPr lang="en-US" sz="2400" dirty="0" smtClean="0"/>
              <a:t> </a:t>
            </a:r>
            <a:r>
              <a:rPr lang="en-US" sz="2400" dirty="0" err="1" smtClean="0"/>
              <a:t>cuál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la </a:t>
            </a:r>
            <a:r>
              <a:rPr lang="en-US" sz="2400" dirty="0" err="1" smtClean="0"/>
              <a:t>mejor</a:t>
            </a:r>
            <a:r>
              <a:rPr lang="en-US" sz="2400" dirty="0" smtClean="0"/>
              <a:t> </a:t>
            </a:r>
            <a:r>
              <a:rPr lang="en-US" sz="2400" dirty="0" err="1" smtClean="0"/>
              <a:t>ruta</a:t>
            </a:r>
            <a:r>
              <a:rPr lang="en-US" sz="2400" dirty="0" smtClean="0"/>
              <a:t> a un </a:t>
            </a:r>
            <a:r>
              <a:rPr lang="en-US" sz="2400" dirty="0" err="1" smtClean="0"/>
              <a:t>destino</a:t>
            </a:r>
            <a:r>
              <a:rPr lang="en-US" sz="2400" dirty="0" smtClean="0"/>
              <a:t>.</a:t>
            </a:r>
          </a:p>
        </p:txBody>
      </p:sp>
      <p:pic>
        <p:nvPicPr>
          <p:cNvPr id="410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713" y="3055938"/>
            <a:ext cx="4148137" cy="359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863" y="5003800"/>
            <a:ext cx="8382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5030788"/>
            <a:ext cx="8382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3155950"/>
            <a:ext cx="33909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241235"/>
            <a:ext cx="8145462" cy="5479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Distancia</a:t>
            </a:r>
            <a:r>
              <a:rPr lang="en-US" dirty="0" smtClean="0"/>
              <a:t> </a:t>
            </a:r>
            <a:r>
              <a:rPr lang="en-US" dirty="0" err="1" smtClean="0"/>
              <a:t>administrativa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ruta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826718"/>
            <a:ext cx="7940675" cy="5642345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000000"/>
                </a:solidFill>
              </a:rPr>
              <a:t>Objetivo</a:t>
            </a:r>
            <a:r>
              <a:rPr lang="en-US" b="1" dirty="0" smtClean="0">
                <a:solidFill>
                  <a:srgbClr val="000000"/>
                </a:solidFill>
              </a:rPr>
              <a:t> de </a:t>
            </a:r>
            <a:r>
              <a:rPr lang="en-US" b="1" dirty="0" err="1" smtClean="0">
                <a:solidFill>
                  <a:srgbClr val="000000"/>
                </a:solidFill>
              </a:rPr>
              <a:t>una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</a:rPr>
              <a:t>métrica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 eaLnBrk="1" hangingPunct="1"/>
            <a:r>
              <a:rPr lang="en-US" dirty="0" err="1" smtClean="0">
                <a:solidFill>
                  <a:srgbClr val="000000"/>
                </a:solidFill>
              </a:rPr>
              <a:t>Es</a:t>
            </a:r>
            <a:r>
              <a:rPr lang="en-US" dirty="0" smtClean="0">
                <a:solidFill>
                  <a:srgbClr val="000000"/>
                </a:solidFill>
              </a:rPr>
              <a:t> un valor </a:t>
            </a:r>
            <a:r>
              <a:rPr lang="en-US" dirty="0" err="1" smtClean="0">
                <a:solidFill>
                  <a:srgbClr val="000000"/>
                </a:solidFill>
              </a:rPr>
              <a:t>calculado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que</a:t>
            </a:r>
            <a:r>
              <a:rPr lang="en-US" dirty="0" smtClean="0">
                <a:solidFill>
                  <a:srgbClr val="0000FF"/>
                </a:solidFill>
              </a:rPr>
              <a:t> se </a:t>
            </a:r>
            <a:r>
              <a:rPr lang="en-US" dirty="0" err="1" smtClean="0">
                <a:solidFill>
                  <a:srgbClr val="0000FF"/>
                </a:solidFill>
              </a:rPr>
              <a:t>usa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para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determinar</a:t>
            </a:r>
            <a:r>
              <a:rPr lang="en-US" dirty="0" smtClean="0">
                <a:solidFill>
                  <a:srgbClr val="0000FF"/>
                </a:solidFill>
              </a:rPr>
              <a:t> la </a:t>
            </a:r>
            <a:r>
              <a:rPr lang="en-US" dirty="0" err="1" smtClean="0">
                <a:solidFill>
                  <a:srgbClr val="0000FF"/>
                </a:solidFill>
              </a:rPr>
              <a:t>mejor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ruta</a:t>
            </a:r>
            <a:r>
              <a:rPr lang="en-US" dirty="0" smtClean="0">
                <a:solidFill>
                  <a:srgbClr val="000000"/>
                </a:solidFill>
              </a:rPr>
              <a:t> a un </a:t>
            </a:r>
            <a:r>
              <a:rPr lang="en-US" dirty="0" err="1" smtClean="0">
                <a:solidFill>
                  <a:srgbClr val="000000"/>
                </a:solidFill>
              </a:rPr>
              <a:t>destino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/>
            <a:r>
              <a:rPr lang="en-US" b="1" dirty="0" err="1" smtClean="0">
                <a:solidFill>
                  <a:srgbClr val="000000"/>
                </a:solidFill>
              </a:rPr>
              <a:t>Objetivo</a:t>
            </a:r>
            <a:r>
              <a:rPr lang="en-US" b="1" dirty="0" smtClean="0">
                <a:solidFill>
                  <a:srgbClr val="000000"/>
                </a:solidFill>
              </a:rPr>
              <a:t> de la </a:t>
            </a:r>
            <a:r>
              <a:rPr lang="en-US" b="1" dirty="0" err="1" smtClean="0">
                <a:solidFill>
                  <a:srgbClr val="B21A1A"/>
                </a:solidFill>
              </a:rPr>
              <a:t>D</a:t>
            </a:r>
            <a:r>
              <a:rPr lang="en-US" b="1" dirty="0" err="1" smtClean="0">
                <a:solidFill>
                  <a:srgbClr val="000000"/>
                </a:solidFill>
              </a:rPr>
              <a:t>istancia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  <a:r>
              <a:rPr lang="en-US" b="1" dirty="0" err="1" smtClean="0">
                <a:solidFill>
                  <a:srgbClr val="B21A1A"/>
                </a:solidFill>
              </a:rPr>
              <a:t>A</a:t>
            </a:r>
            <a:r>
              <a:rPr lang="en-US" b="1" dirty="0" err="1" smtClean="0">
                <a:solidFill>
                  <a:srgbClr val="000000"/>
                </a:solidFill>
              </a:rPr>
              <a:t>dministrativa</a:t>
            </a:r>
            <a:endParaRPr lang="en-US" dirty="0" smtClean="0">
              <a:solidFill>
                <a:srgbClr val="000000"/>
              </a:solidFill>
            </a:endParaRPr>
          </a:p>
          <a:p>
            <a:pPr lvl="1" indent="0" eaLnBrk="1" hangingPunct="1"/>
            <a:r>
              <a:rPr lang="en-US" dirty="0" err="1" smtClean="0">
                <a:solidFill>
                  <a:srgbClr val="000000"/>
                </a:solidFill>
              </a:rPr>
              <a:t>Es</a:t>
            </a:r>
            <a:r>
              <a:rPr lang="en-US" dirty="0" smtClean="0">
                <a:solidFill>
                  <a:srgbClr val="000000"/>
                </a:solidFill>
              </a:rPr>
              <a:t> un valor </a:t>
            </a:r>
            <a:r>
              <a:rPr lang="en-US" dirty="0" err="1" smtClean="0">
                <a:solidFill>
                  <a:srgbClr val="000000"/>
                </a:solidFill>
              </a:rPr>
              <a:t>numérico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que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especifica</a:t>
            </a:r>
            <a:r>
              <a:rPr lang="en-US" dirty="0" smtClean="0">
                <a:solidFill>
                  <a:srgbClr val="0000FF"/>
                </a:solidFill>
              </a:rPr>
              <a:t> la </a:t>
            </a:r>
            <a:r>
              <a:rPr lang="en-US" dirty="0" err="1" smtClean="0">
                <a:solidFill>
                  <a:srgbClr val="0000FF"/>
                </a:solidFill>
              </a:rPr>
              <a:t>preferencia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por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una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ruta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determinada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</p:txBody>
      </p:sp>
      <p:pic>
        <p:nvPicPr>
          <p:cNvPr id="2253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4133589"/>
            <a:ext cx="6126162" cy="272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595313"/>
            <a:ext cx="8145462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Distancia administrativa de una ruta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00"/>
                </a:solidFill>
              </a:rPr>
              <a:t>Identificación de la </a:t>
            </a:r>
            <a:r>
              <a:rPr lang="en-US" b="1" smtClean="0">
                <a:solidFill>
                  <a:srgbClr val="B21A1A"/>
                </a:solidFill>
              </a:rPr>
              <a:t>D</a:t>
            </a:r>
            <a:r>
              <a:rPr lang="en-US" b="1" smtClean="0">
                <a:solidFill>
                  <a:srgbClr val="000000"/>
                </a:solidFill>
              </a:rPr>
              <a:t>istancia </a:t>
            </a:r>
            <a:r>
              <a:rPr lang="en-US" b="1" smtClean="0">
                <a:solidFill>
                  <a:srgbClr val="B21A1A"/>
                </a:solidFill>
              </a:rPr>
              <a:t>A</a:t>
            </a:r>
            <a:r>
              <a:rPr lang="en-US" b="1" smtClean="0">
                <a:solidFill>
                  <a:srgbClr val="000000"/>
                </a:solidFill>
              </a:rPr>
              <a:t>dministrativa</a:t>
            </a:r>
            <a:r>
              <a:rPr lang="en-US" smtClean="0">
                <a:solidFill>
                  <a:srgbClr val="000000"/>
                </a:solidFill>
              </a:rPr>
              <a:t> (AD) </a:t>
            </a:r>
            <a:r>
              <a:rPr lang="cs-CZ" smtClean="0">
                <a:solidFill>
                  <a:srgbClr val="000000"/>
                </a:solidFill>
              </a:rPr>
              <a:t/>
            </a:r>
            <a:br>
              <a:rPr lang="cs-CZ" smtClean="0">
                <a:solidFill>
                  <a:srgbClr val="000000"/>
                </a:solidFill>
              </a:rPr>
            </a:br>
            <a:r>
              <a:rPr lang="en-US" smtClean="0">
                <a:solidFill>
                  <a:srgbClr val="000000"/>
                </a:solidFill>
              </a:rPr>
              <a:t>en una tabla de enrutamiento</a:t>
            </a:r>
          </a:p>
          <a:p>
            <a:pPr lvl="1" indent="0" eaLnBrk="1" hangingPunct="1"/>
            <a:r>
              <a:rPr lang="en-US" smtClean="0">
                <a:solidFill>
                  <a:srgbClr val="000000"/>
                </a:solidFill>
              </a:rPr>
              <a:t>Es el </a:t>
            </a:r>
            <a:r>
              <a:rPr lang="en-US" smtClean="0">
                <a:solidFill>
                  <a:srgbClr val="0000FF"/>
                </a:solidFill>
              </a:rPr>
              <a:t>primer número del valor entre paréntesis</a:t>
            </a:r>
            <a:r>
              <a:rPr lang="en-US" smtClean="0">
                <a:solidFill>
                  <a:srgbClr val="000000"/>
                </a:solidFill>
              </a:rPr>
              <a:t> de la tabla de enrutamiento.</a:t>
            </a:r>
          </a:p>
        </p:txBody>
      </p:sp>
      <p:pic>
        <p:nvPicPr>
          <p:cNvPr id="2355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3063875"/>
            <a:ext cx="4649788" cy="239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3" y="2925763"/>
            <a:ext cx="3973512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4506913"/>
            <a:ext cx="3948112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3125788"/>
            <a:ext cx="4824412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Distancia administrativa de una ruta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 eaLnBrk="1" hangingPunct="1"/>
            <a:r>
              <a:rPr lang="en-US" b="1" smtClean="0"/>
              <a:t>Protocolos de enrutamiento dinámico</a:t>
            </a: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" y="2076450"/>
            <a:ext cx="6989763" cy="361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Distancia administrativa de una ruta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000000"/>
                </a:solidFill>
              </a:rPr>
              <a:t>Rutas conectadas directamente</a:t>
            </a:r>
            <a:endParaRPr lang="en-US" smtClean="0">
              <a:solidFill>
                <a:srgbClr val="000000"/>
              </a:solidFill>
            </a:endParaRPr>
          </a:p>
          <a:p>
            <a:pPr lvl="1" indent="0" eaLnBrk="1" hangingPunct="1"/>
            <a:r>
              <a:rPr lang="en-US" smtClean="0">
                <a:solidFill>
                  <a:srgbClr val="000000"/>
                </a:solidFill>
              </a:rPr>
              <a:t>Tienen una </a:t>
            </a:r>
            <a:r>
              <a:rPr lang="en-US" b="1" smtClean="0">
                <a:solidFill>
                  <a:srgbClr val="0000FF"/>
                </a:solidFill>
              </a:rPr>
              <a:t>AD por defecto de 0</a:t>
            </a:r>
            <a:endParaRPr lang="en-US" smtClean="0">
              <a:solidFill>
                <a:srgbClr val="000000"/>
              </a:solidFill>
            </a:endParaRPr>
          </a:p>
          <a:p>
            <a:pPr eaLnBrk="1" hangingPunct="1"/>
            <a:r>
              <a:rPr lang="en-US" b="1" smtClean="0">
                <a:solidFill>
                  <a:srgbClr val="000000"/>
                </a:solidFill>
              </a:rPr>
              <a:t>Rutas estáticas</a:t>
            </a:r>
            <a:endParaRPr lang="en-US" smtClean="0">
              <a:solidFill>
                <a:srgbClr val="000000"/>
              </a:solidFill>
            </a:endParaRPr>
          </a:p>
          <a:p>
            <a:pPr lvl="1" indent="0" eaLnBrk="1" hangingPunct="1"/>
            <a:r>
              <a:rPr lang="en-US" smtClean="0">
                <a:solidFill>
                  <a:srgbClr val="000000"/>
                </a:solidFill>
              </a:rPr>
              <a:t>La distancia administrativa de una ruta estática tiene un </a:t>
            </a:r>
            <a:r>
              <a:rPr lang="en-US" b="1" smtClean="0">
                <a:solidFill>
                  <a:srgbClr val="0000FF"/>
                </a:solidFill>
              </a:rPr>
              <a:t>valor por defecto de 1</a:t>
            </a:r>
            <a:endParaRPr lang="en-US" smtClean="0">
              <a:solidFill>
                <a:srgbClr val="000000"/>
              </a:solidFill>
            </a:endParaRPr>
          </a:p>
        </p:txBody>
      </p:sp>
      <p:pic>
        <p:nvPicPr>
          <p:cNvPr id="2560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19" y="4468812"/>
            <a:ext cx="8056563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Distancia administrativa de una ruta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 eaLnBrk="1" hangingPunct="1"/>
            <a:r>
              <a:rPr lang="en-US" b="1" smtClean="0"/>
              <a:t>Rutas conectadas directamente</a:t>
            </a:r>
            <a:endParaRPr lang="en-US" smtClean="0"/>
          </a:p>
          <a:p>
            <a:pPr lvl="1" indent="0" eaLnBrk="1" hangingPunct="1"/>
            <a:r>
              <a:rPr lang="en-US" smtClean="0"/>
              <a:t>- Aparecen de forma inmediata en la tabla de enrutamiento apenas se configura la interfaz</a:t>
            </a:r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3120569"/>
            <a:ext cx="8270875" cy="363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503238"/>
            <a:ext cx="8145462" cy="838200"/>
          </a:xfrm>
        </p:spPr>
        <p:txBody>
          <a:bodyPr/>
          <a:lstStyle/>
          <a:p>
            <a:pPr eaLnBrk="1" hangingPunct="1"/>
            <a:r>
              <a:rPr lang="en-US" smtClean="0"/>
              <a:t>Resumen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416050"/>
            <a:ext cx="8221663" cy="513397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sz="2000" b="1" smtClean="0">
                <a:solidFill>
                  <a:srgbClr val="000000"/>
                </a:solidFill>
              </a:rPr>
              <a:t>Los protocolos de enrutamiento dinámico</a:t>
            </a:r>
            <a:r>
              <a:rPr lang="en-US" sz="2000" smtClean="0">
                <a:solidFill>
                  <a:srgbClr val="000000"/>
                </a:solidFill>
              </a:rPr>
              <a:t> tienen las siguientes </a:t>
            </a:r>
            <a:r>
              <a:rPr lang="en-US" sz="2000" smtClean="0">
                <a:solidFill>
                  <a:srgbClr val="0000FF"/>
                </a:solidFill>
              </a:rPr>
              <a:t>funciones</a:t>
            </a:r>
            <a:r>
              <a:rPr lang="en-US" sz="2000" smtClean="0"/>
              <a:t>:</a:t>
            </a:r>
          </a:p>
          <a:p>
            <a:pPr lvl="1" indent="0" eaLnBrk="1" hangingPunct="1">
              <a:lnSpc>
                <a:spcPct val="85000"/>
              </a:lnSpc>
            </a:pPr>
            <a:r>
              <a:rPr lang="en-US" smtClean="0">
                <a:solidFill>
                  <a:srgbClr val="000000"/>
                </a:solidFill>
              </a:rPr>
              <a:t>-</a:t>
            </a:r>
            <a:r>
              <a:rPr lang="en-US" smtClean="0">
                <a:solidFill>
                  <a:srgbClr val="0000FF"/>
                </a:solidFill>
              </a:rPr>
              <a:t> Comparten información de forma dinámica</a:t>
            </a:r>
            <a:r>
              <a:rPr lang="en-US" smtClean="0">
                <a:solidFill>
                  <a:srgbClr val="000000"/>
                </a:solidFill>
              </a:rPr>
              <a:t> entre routers.</a:t>
            </a:r>
          </a:p>
          <a:p>
            <a:pPr lvl="1" indent="0" eaLnBrk="1" hangingPunct="1">
              <a:lnSpc>
                <a:spcPct val="85000"/>
              </a:lnSpc>
            </a:pPr>
            <a:r>
              <a:rPr lang="en-US" smtClean="0">
                <a:solidFill>
                  <a:srgbClr val="000000"/>
                </a:solidFill>
              </a:rPr>
              <a:t>-</a:t>
            </a:r>
            <a:r>
              <a:rPr lang="en-US" smtClean="0">
                <a:solidFill>
                  <a:srgbClr val="0000FF"/>
                </a:solidFill>
              </a:rPr>
              <a:t> Actualizan las tablas de enrutamiento de forma automática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cs-CZ" smtClean="0">
                <a:solidFill>
                  <a:srgbClr val="000000"/>
                </a:solidFill>
              </a:rPr>
              <a:t/>
            </a:r>
            <a:br>
              <a:rPr lang="cs-CZ" smtClean="0">
                <a:solidFill>
                  <a:srgbClr val="000000"/>
                </a:solidFill>
              </a:rPr>
            </a:br>
            <a:r>
              <a:rPr lang="cs-CZ" smtClean="0">
                <a:solidFill>
                  <a:srgbClr val="000000"/>
                </a:solidFill>
              </a:rPr>
              <a:t>  </a:t>
            </a:r>
            <a:r>
              <a:rPr lang="en-US" smtClean="0">
                <a:solidFill>
                  <a:srgbClr val="000000"/>
                </a:solidFill>
              </a:rPr>
              <a:t>cuando cambia la topología.</a:t>
            </a:r>
          </a:p>
          <a:p>
            <a:pPr lvl="1" indent="0" eaLnBrk="1" hangingPunct="1">
              <a:lnSpc>
                <a:spcPct val="85000"/>
              </a:lnSpc>
            </a:pPr>
            <a:r>
              <a:rPr lang="en-US" smtClean="0">
                <a:solidFill>
                  <a:srgbClr val="000000"/>
                </a:solidFill>
              </a:rPr>
              <a:t>-</a:t>
            </a:r>
            <a:r>
              <a:rPr lang="en-US" smtClean="0">
                <a:solidFill>
                  <a:srgbClr val="0000FF"/>
                </a:solidFill>
              </a:rPr>
              <a:t> Determinan cuál es la mejor ruta</a:t>
            </a:r>
            <a:r>
              <a:rPr lang="en-US" smtClean="0">
                <a:solidFill>
                  <a:srgbClr val="000000"/>
                </a:solidFill>
              </a:rPr>
              <a:t> a un destino.</a:t>
            </a:r>
          </a:p>
          <a:p>
            <a:pPr eaLnBrk="1" hangingPunct="1">
              <a:lnSpc>
                <a:spcPct val="85000"/>
              </a:lnSpc>
            </a:pPr>
            <a:r>
              <a:rPr lang="en-US" sz="2000" b="1" smtClean="0">
                <a:solidFill>
                  <a:srgbClr val="000000"/>
                </a:solidFill>
              </a:rPr>
              <a:t>Los protocolos de enrutamiento se agrupan en:</a:t>
            </a:r>
            <a:endParaRPr lang="en-US" sz="2000" smtClean="0">
              <a:solidFill>
                <a:srgbClr val="000000"/>
              </a:solidFill>
            </a:endParaRPr>
          </a:p>
          <a:p>
            <a:pPr lvl="1" indent="0" eaLnBrk="1" hangingPunct="1">
              <a:lnSpc>
                <a:spcPct val="85000"/>
              </a:lnSpc>
            </a:pPr>
            <a:r>
              <a:rPr lang="en-US" smtClean="0">
                <a:solidFill>
                  <a:srgbClr val="000000"/>
                </a:solidFill>
              </a:rPr>
              <a:t>-</a:t>
            </a:r>
            <a:r>
              <a:rPr lang="en-US" smtClean="0">
                <a:solidFill>
                  <a:srgbClr val="0000FF"/>
                </a:solidFill>
              </a:rPr>
              <a:t> Protocolos de gateway interiores</a:t>
            </a:r>
            <a:r>
              <a:rPr lang="en-US" smtClean="0">
                <a:solidFill>
                  <a:srgbClr val="000000"/>
                </a:solidFill>
              </a:rPr>
              <a:t> (IGP) </a:t>
            </a:r>
            <a:r>
              <a:rPr lang="en-US" b="1" smtClean="0">
                <a:solidFill>
                  <a:srgbClr val="000000"/>
                </a:solidFill>
              </a:rPr>
              <a:t>o</a:t>
            </a:r>
            <a:endParaRPr lang="en-US" smtClean="0">
              <a:solidFill>
                <a:srgbClr val="000000"/>
              </a:solidFill>
            </a:endParaRPr>
          </a:p>
          <a:p>
            <a:pPr lvl="1" indent="0" eaLnBrk="1" hangingPunct="1">
              <a:lnSpc>
                <a:spcPct val="85000"/>
              </a:lnSpc>
            </a:pPr>
            <a:r>
              <a:rPr lang="en-US" smtClean="0">
                <a:solidFill>
                  <a:srgbClr val="000000"/>
                </a:solidFill>
              </a:rPr>
              <a:t>-</a:t>
            </a:r>
            <a:r>
              <a:rPr lang="en-US" smtClean="0">
                <a:solidFill>
                  <a:srgbClr val="0000FF"/>
                </a:solidFill>
              </a:rPr>
              <a:t> Protocolos de gateway exterior (EGP)</a:t>
            </a:r>
            <a:endParaRPr lang="en-US" smtClean="0">
              <a:solidFill>
                <a:srgbClr val="000000"/>
              </a:solidFill>
            </a:endParaRPr>
          </a:p>
          <a:p>
            <a:pPr eaLnBrk="1" hangingPunct="1">
              <a:lnSpc>
                <a:spcPct val="85000"/>
              </a:lnSpc>
            </a:pPr>
            <a:r>
              <a:rPr lang="en-US" sz="2000" b="1" smtClean="0">
                <a:solidFill>
                  <a:srgbClr val="000000"/>
                </a:solidFill>
              </a:rPr>
              <a:t>Los tipos de IGP incluyen:</a:t>
            </a:r>
            <a:endParaRPr lang="en-US" sz="2000" smtClean="0">
              <a:solidFill>
                <a:srgbClr val="000000"/>
              </a:solidFill>
            </a:endParaRPr>
          </a:p>
          <a:p>
            <a:pPr lvl="1" indent="0" eaLnBrk="1" hangingPunct="1">
              <a:lnSpc>
                <a:spcPct val="85000"/>
              </a:lnSpc>
            </a:pPr>
            <a:r>
              <a:rPr lang="en-US" smtClean="0">
                <a:solidFill>
                  <a:srgbClr val="000000"/>
                </a:solidFill>
              </a:rPr>
              <a:t>-</a:t>
            </a:r>
            <a:r>
              <a:rPr lang="en-US" smtClean="0">
                <a:solidFill>
                  <a:srgbClr val="0000FF"/>
                </a:solidFill>
              </a:rPr>
              <a:t> Protocolos de enrutamiento classless</a:t>
            </a:r>
            <a:r>
              <a:rPr lang="en-US" smtClean="0">
                <a:solidFill>
                  <a:srgbClr val="000000"/>
                </a:solidFill>
              </a:rPr>
              <a:t>: incluyen la máscara </a:t>
            </a:r>
            <a:r>
              <a:rPr lang="cs-CZ" smtClean="0">
                <a:solidFill>
                  <a:srgbClr val="000000"/>
                </a:solidFill>
              </a:rPr>
              <a:t/>
            </a:r>
            <a:br>
              <a:rPr lang="cs-CZ" smtClean="0">
                <a:solidFill>
                  <a:srgbClr val="000000"/>
                </a:solidFill>
              </a:rPr>
            </a:br>
            <a:r>
              <a:rPr lang="cs-CZ" smtClean="0">
                <a:solidFill>
                  <a:srgbClr val="000000"/>
                </a:solidFill>
              </a:rPr>
              <a:t>  </a:t>
            </a:r>
            <a:r>
              <a:rPr lang="en-US" smtClean="0">
                <a:solidFill>
                  <a:srgbClr val="000000"/>
                </a:solidFill>
              </a:rPr>
              <a:t>de subred durante las actualizaciones de enrutamiento.</a:t>
            </a:r>
          </a:p>
          <a:p>
            <a:pPr lvl="1" indent="0" eaLnBrk="1" hangingPunct="1">
              <a:lnSpc>
                <a:spcPct val="85000"/>
              </a:lnSpc>
            </a:pPr>
            <a:r>
              <a:rPr lang="en-US" smtClean="0">
                <a:solidFill>
                  <a:srgbClr val="000000"/>
                </a:solidFill>
              </a:rPr>
              <a:t>-</a:t>
            </a:r>
            <a:r>
              <a:rPr lang="en-US" smtClean="0">
                <a:solidFill>
                  <a:srgbClr val="0000FF"/>
                </a:solidFill>
              </a:rPr>
              <a:t> Protocolos de enrutamiento classful</a:t>
            </a:r>
            <a:r>
              <a:rPr lang="en-US" smtClean="0">
                <a:solidFill>
                  <a:srgbClr val="000000"/>
                </a:solidFill>
              </a:rPr>
              <a:t>: no incluyen la máscara </a:t>
            </a:r>
            <a:r>
              <a:rPr lang="cs-CZ" smtClean="0">
                <a:solidFill>
                  <a:srgbClr val="000000"/>
                </a:solidFill>
              </a:rPr>
              <a:t/>
            </a:r>
            <a:br>
              <a:rPr lang="cs-CZ" smtClean="0">
                <a:solidFill>
                  <a:srgbClr val="000000"/>
                </a:solidFill>
              </a:rPr>
            </a:br>
            <a:r>
              <a:rPr lang="cs-CZ" smtClean="0">
                <a:solidFill>
                  <a:srgbClr val="000000"/>
                </a:solidFill>
              </a:rPr>
              <a:t>  </a:t>
            </a:r>
            <a:r>
              <a:rPr lang="en-US" smtClean="0">
                <a:solidFill>
                  <a:srgbClr val="000000"/>
                </a:solidFill>
              </a:rPr>
              <a:t>de subred durante las actualizaciones de enrutamiento.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8163" y="528638"/>
            <a:ext cx="8145462" cy="838200"/>
          </a:xfrm>
        </p:spPr>
        <p:txBody>
          <a:bodyPr/>
          <a:lstStyle/>
          <a:p>
            <a:pPr eaLnBrk="1" hangingPunct="1"/>
            <a:r>
              <a:rPr lang="en-US" smtClean="0"/>
              <a:t>Resumen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28625" y="1577975"/>
            <a:ext cx="8221663" cy="5133975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2200" smtClean="0">
                <a:solidFill>
                  <a:srgbClr val="000000"/>
                </a:solidFill>
              </a:rPr>
              <a:t>Los protocolos de enrutamiento dinámico usan </a:t>
            </a:r>
            <a:r>
              <a:rPr lang="en-US" sz="2200" b="1" smtClean="0">
                <a:solidFill>
                  <a:srgbClr val="000000"/>
                </a:solidFill>
              </a:rPr>
              <a:t>las métricas</a:t>
            </a:r>
            <a:r>
              <a:rPr lang="en-US" sz="2200" smtClean="0">
                <a:solidFill>
                  <a:srgbClr val="000000"/>
                </a:solidFill>
              </a:rPr>
              <a:t> para determinar la mejor ruta a un destino.</a:t>
            </a:r>
          </a:p>
          <a:p>
            <a:pPr eaLnBrk="1" hangingPunct="1">
              <a:lnSpc>
                <a:spcPct val="85000"/>
              </a:lnSpc>
            </a:pPr>
            <a:r>
              <a:rPr lang="en-US" sz="2200" b="1" smtClean="0">
                <a:solidFill>
                  <a:srgbClr val="000000"/>
                </a:solidFill>
              </a:rPr>
              <a:t>La distancia administrativa</a:t>
            </a:r>
            <a:r>
              <a:rPr lang="en-US" sz="2200" smtClean="0">
                <a:solidFill>
                  <a:srgbClr val="000000"/>
                </a:solidFill>
              </a:rPr>
              <a:t> es un valor entero que se usa para indicar la confiabilidad de un router.</a:t>
            </a:r>
          </a:p>
          <a:p>
            <a:pPr eaLnBrk="1" hangingPunct="1">
              <a:lnSpc>
                <a:spcPct val="85000"/>
              </a:lnSpc>
            </a:pPr>
            <a:r>
              <a:rPr lang="en-US" sz="2200" smtClean="0">
                <a:solidFill>
                  <a:srgbClr val="000000"/>
                </a:solidFill>
              </a:rPr>
              <a:t>Entre los </a:t>
            </a:r>
            <a:r>
              <a:rPr lang="en-US" sz="2200" b="1" smtClean="0">
                <a:solidFill>
                  <a:srgbClr val="000000"/>
                </a:solidFill>
              </a:rPr>
              <a:t>componentes de una tabla de enrutamiento</a:t>
            </a:r>
            <a:r>
              <a:rPr lang="en-US" sz="2200" smtClean="0">
                <a:solidFill>
                  <a:srgbClr val="000000"/>
                </a:solidFill>
              </a:rPr>
              <a:t>, </a:t>
            </a:r>
            <a:r>
              <a:rPr lang="cs-CZ" sz="2200" smtClean="0">
                <a:solidFill>
                  <a:srgbClr val="000000"/>
                </a:solidFill>
              </a:rPr>
              <a:t/>
            </a:r>
            <a:br>
              <a:rPr lang="cs-CZ" sz="2200" smtClean="0">
                <a:solidFill>
                  <a:srgbClr val="000000"/>
                </a:solidFill>
              </a:rPr>
            </a:br>
            <a:r>
              <a:rPr lang="en-US" sz="2200" smtClean="0">
                <a:solidFill>
                  <a:srgbClr val="000000"/>
                </a:solidFill>
              </a:rPr>
              <a:t>se encuentran:</a:t>
            </a:r>
          </a:p>
          <a:p>
            <a:pPr lvl="1" indent="0" eaLnBrk="1" hangingPunct="1">
              <a:lnSpc>
                <a:spcPct val="85000"/>
              </a:lnSpc>
            </a:pPr>
            <a:r>
              <a:rPr lang="en-US" sz="2200" smtClean="0">
                <a:solidFill>
                  <a:srgbClr val="000000"/>
                </a:solidFill>
              </a:rPr>
              <a:t>-</a:t>
            </a:r>
            <a:r>
              <a:rPr lang="en-US" sz="2200" smtClean="0">
                <a:solidFill>
                  <a:srgbClr val="0000FF"/>
                </a:solidFill>
              </a:rPr>
              <a:t> Origen de la ruta</a:t>
            </a:r>
          </a:p>
          <a:p>
            <a:pPr lvl="1" indent="0" eaLnBrk="1" hangingPunct="1">
              <a:lnSpc>
                <a:spcPct val="85000"/>
              </a:lnSpc>
            </a:pPr>
            <a:r>
              <a:rPr lang="en-US" sz="2200" smtClean="0">
                <a:solidFill>
                  <a:srgbClr val="0000FF"/>
                </a:solidFill>
              </a:rPr>
              <a:t>- Distancia administrativa</a:t>
            </a:r>
          </a:p>
          <a:p>
            <a:pPr lvl="1" indent="0" eaLnBrk="1" hangingPunct="1">
              <a:lnSpc>
                <a:spcPct val="85000"/>
              </a:lnSpc>
            </a:pPr>
            <a:r>
              <a:rPr lang="en-US" sz="2200" smtClean="0">
                <a:solidFill>
                  <a:srgbClr val="0000FF"/>
                </a:solidFill>
              </a:rPr>
              <a:t>- Métrica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627063"/>
            <a:ext cx="8145462" cy="7889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Protocolos de enrutamiento dinámico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</a:rPr>
              <a:t>El </a:t>
            </a:r>
            <a:r>
              <a:rPr lang="en-US" b="1" smtClean="0">
                <a:solidFill>
                  <a:srgbClr val="000000"/>
                </a:solidFill>
              </a:rPr>
              <a:t>objetivo de los protocolos de enrutamiento dinámico</a:t>
            </a:r>
            <a:r>
              <a:rPr lang="en-US" smtClean="0">
                <a:solidFill>
                  <a:srgbClr val="000000"/>
                </a:solidFill>
              </a:rPr>
              <a:t> es:</a:t>
            </a:r>
          </a:p>
          <a:p>
            <a:pPr lvl="1" indent="0" eaLnBrk="1" hangingPunct="1"/>
            <a:r>
              <a:rPr lang="en-US" sz="1800" smtClean="0">
                <a:solidFill>
                  <a:srgbClr val="000000"/>
                </a:solidFill>
              </a:rPr>
              <a:t>-</a:t>
            </a:r>
            <a:r>
              <a:rPr lang="en-US" sz="1800" smtClean="0">
                <a:solidFill>
                  <a:srgbClr val="0000FF"/>
                </a:solidFill>
              </a:rPr>
              <a:t> </a:t>
            </a:r>
            <a:r>
              <a:rPr lang="en-US" smtClean="0">
                <a:solidFill>
                  <a:srgbClr val="0000FF"/>
                </a:solidFill>
              </a:rPr>
              <a:t>Descubrir</a:t>
            </a:r>
            <a:r>
              <a:rPr lang="en-US" smtClean="0">
                <a:solidFill>
                  <a:srgbClr val="000000"/>
                </a:solidFill>
              </a:rPr>
              <a:t> redes remotas</a:t>
            </a:r>
          </a:p>
          <a:p>
            <a:pPr lvl="1" indent="0" eaLnBrk="1" hangingPunct="1"/>
            <a:r>
              <a:rPr lang="en-US" smtClean="0">
                <a:solidFill>
                  <a:srgbClr val="000000"/>
                </a:solidFill>
              </a:rPr>
              <a:t>-</a:t>
            </a:r>
            <a:r>
              <a:rPr lang="en-US" smtClean="0">
                <a:solidFill>
                  <a:srgbClr val="0000FF"/>
                </a:solidFill>
              </a:rPr>
              <a:t> Mantener</a:t>
            </a:r>
            <a:r>
              <a:rPr lang="en-US" smtClean="0">
                <a:solidFill>
                  <a:srgbClr val="000000"/>
                </a:solidFill>
              </a:rPr>
              <a:t> la información de enrutamiento actualizada</a:t>
            </a:r>
          </a:p>
          <a:p>
            <a:pPr lvl="1" indent="0" eaLnBrk="1" hangingPunct="1"/>
            <a:r>
              <a:rPr lang="en-US" smtClean="0">
                <a:solidFill>
                  <a:srgbClr val="000000"/>
                </a:solidFill>
              </a:rPr>
              <a:t>-</a:t>
            </a:r>
            <a:r>
              <a:rPr lang="en-US" smtClean="0">
                <a:solidFill>
                  <a:srgbClr val="0000FF"/>
                </a:solidFill>
              </a:rPr>
              <a:t> Seleccionar la mejor ruta</a:t>
            </a:r>
            <a:r>
              <a:rPr lang="en-US" smtClean="0">
                <a:solidFill>
                  <a:srgbClr val="000000"/>
                </a:solidFill>
              </a:rPr>
              <a:t> a las redes de destino</a:t>
            </a:r>
          </a:p>
          <a:p>
            <a:pPr lvl="1" indent="0" eaLnBrk="1" hangingPunct="1"/>
            <a:r>
              <a:rPr lang="en-US" smtClean="0">
                <a:solidFill>
                  <a:srgbClr val="000000"/>
                </a:solidFill>
              </a:rPr>
              <a:t>- Brindar la funcionalidad necesaria para </a:t>
            </a:r>
            <a:r>
              <a:rPr lang="en-US" smtClean="0">
                <a:solidFill>
                  <a:srgbClr val="0000FF"/>
                </a:solidFill>
              </a:rPr>
              <a:t>encontrar una nueva mejor ruta</a:t>
            </a:r>
            <a:r>
              <a:rPr lang="en-US" smtClean="0">
                <a:solidFill>
                  <a:srgbClr val="000000"/>
                </a:solidFill>
              </a:rPr>
              <a:t> si la actual deja de estar disponible</a:t>
            </a:r>
          </a:p>
        </p:txBody>
      </p:sp>
      <p:pic>
        <p:nvPicPr>
          <p:cNvPr id="51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3930650"/>
            <a:ext cx="8256588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4073525"/>
            <a:ext cx="6411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5" y="4960306"/>
            <a:ext cx="6181725" cy="1784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93216" y="113496"/>
            <a:ext cx="8145462" cy="4254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enrutamiento</a:t>
            </a:r>
            <a:r>
              <a:rPr lang="en-US" dirty="0" smtClean="0"/>
              <a:t> </a:t>
            </a:r>
            <a:r>
              <a:rPr lang="en-US" dirty="0" err="1" smtClean="0"/>
              <a:t>dinámico</a:t>
            </a:r>
            <a:endParaRPr lang="en-US" dirty="0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12713" y="588723"/>
            <a:ext cx="8943975" cy="588034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b="1" dirty="0" err="1" smtClean="0">
                <a:solidFill>
                  <a:srgbClr val="000000"/>
                </a:solidFill>
              </a:rPr>
              <a:t>Componentes</a:t>
            </a:r>
            <a:r>
              <a:rPr lang="en-US" sz="2800" b="1" dirty="0" smtClean="0">
                <a:solidFill>
                  <a:srgbClr val="000000"/>
                </a:solidFill>
              </a:rPr>
              <a:t> de los </a:t>
            </a:r>
            <a:r>
              <a:rPr lang="en-US" sz="2800" b="1" dirty="0" err="1" smtClean="0">
                <a:solidFill>
                  <a:srgbClr val="000000"/>
                </a:solidFill>
              </a:rPr>
              <a:t>protocolos</a:t>
            </a:r>
            <a:r>
              <a:rPr lang="en-US" sz="2800" b="1" dirty="0" smtClean="0">
                <a:solidFill>
                  <a:srgbClr val="000000"/>
                </a:solidFill>
              </a:rPr>
              <a:t> de </a:t>
            </a:r>
            <a:r>
              <a:rPr lang="en-US" sz="2800" b="1" dirty="0" err="1" smtClean="0">
                <a:solidFill>
                  <a:srgbClr val="000000"/>
                </a:solidFill>
              </a:rPr>
              <a:t>enrutamiento</a:t>
            </a:r>
            <a:r>
              <a:rPr lang="en-US" sz="2800" b="1" dirty="0" smtClean="0">
                <a:solidFill>
                  <a:srgbClr val="000000"/>
                </a:solidFill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</a:rPr>
              <a:t>dinámico</a:t>
            </a:r>
            <a:endParaRPr lang="en-US" sz="2800" dirty="0" smtClean="0">
              <a:solidFill>
                <a:srgbClr val="000000"/>
              </a:solidFill>
            </a:endParaRPr>
          </a:p>
          <a:p>
            <a:pPr lvl="1" indent="0" eaLnBrk="1" hangingPunct="1"/>
            <a:r>
              <a:rPr lang="es-MX" sz="2400" b="1" dirty="0" smtClean="0">
                <a:solidFill>
                  <a:srgbClr val="0000FF"/>
                </a:solidFill>
              </a:rPr>
              <a:t>Estructuras de datos</a:t>
            </a:r>
          </a:p>
          <a:p>
            <a:pPr lvl="1" indent="0" eaLnBrk="1" hangingPunct="1"/>
            <a:r>
              <a:rPr lang="es-MX" sz="2400" b="1" dirty="0" smtClean="0">
                <a:solidFill>
                  <a:srgbClr val="0000FF"/>
                </a:solidFill>
              </a:rPr>
              <a:t>  </a:t>
            </a:r>
            <a:r>
              <a:rPr lang="es-MX" sz="2400" dirty="0" smtClean="0"/>
              <a:t>Algunos protocolos de enrutamiento usan tablas y/o bases de datos para sus operaciones, </a:t>
            </a:r>
            <a:r>
              <a:rPr lang="es-MX" sz="2400" dirty="0" err="1" smtClean="0"/>
              <a:t>sta</a:t>
            </a:r>
            <a:r>
              <a:rPr lang="es-MX" sz="2400" dirty="0" smtClean="0"/>
              <a:t> información se guarda en la RAM. </a:t>
            </a:r>
            <a:endParaRPr lang="en-US" sz="2400" dirty="0" smtClean="0"/>
          </a:p>
          <a:p>
            <a:pPr lvl="1" indent="0" eaLnBrk="1" hangingPunct="1"/>
            <a:r>
              <a:rPr lang="en-US" sz="2400" b="1" dirty="0" err="1" smtClean="0">
                <a:solidFill>
                  <a:srgbClr val="0000FF"/>
                </a:solidFill>
              </a:rPr>
              <a:t>Algoritmo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sz="2000" dirty="0" smtClean="0">
                <a:solidFill>
                  <a:srgbClr val="000000"/>
                </a:solidFill>
              </a:rPr>
              <a:t>En el </a:t>
            </a:r>
            <a:r>
              <a:rPr lang="en-US" sz="2000" dirty="0" err="1" smtClean="0">
                <a:solidFill>
                  <a:srgbClr val="000000"/>
                </a:solidFill>
              </a:rPr>
              <a:t>contexto</a:t>
            </a:r>
            <a:r>
              <a:rPr lang="en-US" sz="2000" dirty="0" smtClean="0">
                <a:solidFill>
                  <a:srgbClr val="000000"/>
                </a:solidFill>
              </a:rPr>
              <a:t> de los </a:t>
            </a:r>
            <a:r>
              <a:rPr lang="en-US" sz="2000" dirty="0" err="1" smtClean="0">
                <a:solidFill>
                  <a:srgbClr val="000000"/>
                </a:solidFill>
              </a:rPr>
              <a:t>protocolos</a:t>
            </a:r>
            <a:r>
              <a:rPr lang="en-US" sz="2000" dirty="0" smtClean="0">
                <a:solidFill>
                  <a:srgbClr val="000000"/>
                </a:solidFill>
              </a:rPr>
              <a:t> de </a:t>
            </a:r>
            <a:r>
              <a:rPr lang="en-US" sz="2000" dirty="0" err="1" smtClean="0">
                <a:solidFill>
                  <a:srgbClr val="000000"/>
                </a:solidFill>
              </a:rPr>
              <a:t>enrutamiento</a:t>
            </a:r>
            <a:r>
              <a:rPr lang="en-US" sz="2000" dirty="0" smtClean="0">
                <a:solidFill>
                  <a:srgbClr val="000000"/>
                </a:solidFill>
              </a:rPr>
              <a:t>, los </a:t>
            </a:r>
            <a:r>
              <a:rPr lang="en-US" sz="2000" dirty="0" err="1" smtClean="0">
                <a:solidFill>
                  <a:srgbClr val="000000"/>
                </a:solidFill>
              </a:rPr>
              <a:t>algoritmos</a:t>
            </a:r>
            <a:r>
              <a:rPr lang="en-US" sz="2000" dirty="0" smtClean="0">
                <a:solidFill>
                  <a:srgbClr val="000000"/>
                </a:solidFill>
              </a:rPr>
              <a:t> se </a:t>
            </a:r>
            <a:r>
              <a:rPr lang="en-US" sz="2000" dirty="0" err="1" smtClean="0">
                <a:solidFill>
                  <a:srgbClr val="000000"/>
                </a:solidFill>
              </a:rPr>
              <a:t>usan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para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facilitar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información</a:t>
            </a:r>
            <a:r>
              <a:rPr lang="en-US" sz="2000" dirty="0" smtClean="0">
                <a:solidFill>
                  <a:srgbClr val="000000"/>
                </a:solidFill>
              </a:rPr>
              <a:t> de </a:t>
            </a:r>
            <a:r>
              <a:rPr lang="en-US" sz="2000" dirty="0" err="1" smtClean="0">
                <a:solidFill>
                  <a:srgbClr val="000000"/>
                </a:solidFill>
              </a:rPr>
              <a:t>enrutamiento</a:t>
            </a:r>
            <a:r>
              <a:rPr lang="en-US" sz="2000" dirty="0" smtClean="0">
                <a:solidFill>
                  <a:srgbClr val="000000"/>
                </a:solidFill>
              </a:rPr>
              <a:t> y </a:t>
            </a:r>
            <a:r>
              <a:rPr lang="en-US" sz="2000" dirty="0" err="1" smtClean="0">
                <a:solidFill>
                  <a:srgbClr val="000000"/>
                </a:solidFill>
              </a:rPr>
              <a:t>determinar</a:t>
            </a:r>
            <a:r>
              <a:rPr lang="en-US" sz="2000" dirty="0" smtClean="0">
                <a:solidFill>
                  <a:srgbClr val="000000"/>
                </a:solidFill>
              </a:rPr>
              <a:t> la </a:t>
            </a:r>
            <a:r>
              <a:rPr lang="en-US" sz="2000" dirty="0" err="1" smtClean="0">
                <a:solidFill>
                  <a:srgbClr val="000000"/>
                </a:solidFill>
              </a:rPr>
              <a:t>mejor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ruta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lvl="1" indent="0" eaLnBrk="1" hangingPunct="1"/>
            <a:r>
              <a:rPr lang="en-US" sz="2400" b="1" dirty="0" err="1" smtClean="0">
                <a:solidFill>
                  <a:srgbClr val="0000FF"/>
                </a:solidFill>
              </a:rPr>
              <a:t>Mensajes</a:t>
            </a:r>
            <a:r>
              <a:rPr lang="en-US" sz="2400" b="1" dirty="0" smtClean="0">
                <a:solidFill>
                  <a:srgbClr val="0000FF"/>
                </a:solidFill>
              </a:rPr>
              <a:t> de los </a:t>
            </a:r>
            <a:r>
              <a:rPr lang="en-US" sz="2400" b="1" dirty="0" err="1" smtClean="0">
                <a:solidFill>
                  <a:srgbClr val="0000FF"/>
                </a:solidFill>
              </a:rPr>
              <a:t>protocolos</a:t>
            </a:r>
            <a:r>
              <a:rPr lang="en-US" sz="2400" b="1" dirty="0" smtClean="0">
                <a:solidFill>
                  <a:srgbClr val="0000FF"/>
                </a:solidFill>
              </a:rPr>
              <a:t> de </a:t>
            </a:r>
            <a:r>
              <a:rPr lang="en-US" sz="2400" b="1" dirty="0" err="1" smtClean="0">
                <a:solidFill>
                  <a:srgbClr val="0000FF"/>
                </a:solidFill>
              </a:rPr>
              <a:t>enrutamiento</a:t>
            </a:r>
            <a:endParaRPr lang="en-US" sz="2400" dirty="0" smtClean="0">
              <a:solidFill>
                <a:srgbClr val="000000"/>
              </a:solidFill>
            </a:endParaRPr>
          </a:p>
          <a:p>
            <a:pPr lvl="2" eaLnBrk="1" hangingPunct="1"/>
            <a:r>
              <a:rPr lang="en-US" sz="2000" dirty="0" err="1" smtClean="0">
                <a:solidFill>
                  <a:srgbClr val="000000"/>
                </a:solidFill>
              </a:rPr>
              <a:t>Estos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mensajes</a:t>
            </a:r>
            <a:r>
              <a:rPr lang="en-US" sz="2000" dirty="0" smtClean="0">
                <a:solidFill>
                  <a:srgbClr val="000000"/>
                </a:solidFill>
              </a:rPr>
              <a:t> se </a:t>
            </a:r>
            <a:r>
              <a:rPr lang="en-US" sz="2000" dirty="0" err="1" smtClean="0">
                <a:solidFill>
                  <a:srgbClr val="000000"/>
                </a:solidFill>
              </a:rPr>
              <a:t>utilizan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para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descubrir</a:t>
            </a:r>
            <a:r>
              <a:rPr lang="en-US" sz="2000" dirty="0" smtClean="0">
                <a:solidFill>
                  <a:srgbClr val="000000"/>
                </a:solidFill>
              </a:rPr>
              <a:t> routers </a:t>
            </a:r>
            <a:r>
              <a:rPr lang="en-US" sz="2000" dirty="0" err="1" smtClean="0">
                <a:solidFill>
                  <a:srgbClr val="000000"/>
                </a:solidFill>
              </a:rPr>
              <a:t>vecinos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cs-CZ" sz="2000" dirty="0" smtClean="0">
                <a:solidFill>
                  <a:srgbClr val="000000"/>
                </a:solidFill>
              </a:rPr>
              <a:t/>
            </a:r>
            <a:br>
              <a:rPr lang="cs-CZ" sz="2000" dirty="0" smtClean="0">
                <a:solidFill>
                  <a:srgbClr val="000000"/>
                </a:solidFill>
              </a:rPr>
            </a:br>
            <a:r>
              <a:rPr lang="en-US" sz="2000" dirty="0" smtClean="0">
                <a:solidFill>
                  <a:srgbClr val="000000"/>
                </a:solidFill>
              </a:rPr>
              <a:t>e </a:t>
            </a:r>
            <a:r>
              <a:rPr lang="en-US" sz="2000" dirty="0" err="1" smtClean="0">
                <a:solidFill>
                  <a:srgbClr val="000000"/>
                </a:solidFill>
              </a:rPr>
              <a:t>intercambiar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información</a:t>
            </a:r>
            <a:r>
              <a:rPr lang="en-US" sz="2000" dirty="0" smtClean="0">
                <a:solidFill>
                  <a:srgbClr val="000000"/>
                </a:solidFill>
              </a:rPr>
              <a:t> de </a:t>
            </a:r>
            <a:r>
              <a:rPr lang="en-US" sz="2000" dirty="0" err="1" smtClean="0">
                <a:solidFill>
                  <a:srgbClr val="000000"/>
                </a:solidFill>
              </a:rPr>
              <a:t>enrutamiento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425450" y="1069975"/>
            <a:ext cx="8029575" cy="47466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s-MX" dirty="0"/>
              <a:t>En general, las operaciones de un protocolo de enrutamiento dinámico pueden describirse de la siguiente manera: </a:t>
            </a:r>
          </a:p>
          <a:p>
            <a:pPr algn="just">
              <a:defRPr/>
            </a:pPr>
            <a:endParaRPr lang="es-MX" dirty="0"/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MX" dirty="0"/>
              <a:t>El </a:t>
            </a:r>
            <a:r>
              <a:rPr lang="es-MX" dirty="0" err="1"/>
              <a:t>router</a:t>
            </a:r>
            <a:r>
              <a:rPr lang="es-MX" dirty="0"/>
              <a:t> envía y recibe mensajes de enrutamiento en sus interfaces.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MX" dirty="0"/>
              <a:t>El </a:t>
            </a:r>
            <a:r>
              <a:rPr lang="es-MX" dirty="0" err="1"/>
              <a:t>router</a:t>
            </a:r>
            <a:r>
              <a:rPr lang="es-MX" dirty="0"/>
              <a:t> comparte mensajes de enrutamiento e información de enrutamiento con otros </a:t>
            </a:r>
            <a:r>
              <a:rPr lang="es-MX" dirty="0" err="1"/>
              <a:t>routers</a:t>
            </a:r>
            <a:r>
              <a:rPr lang="es-MX" dirty="0"/>
              <a:t> que están usando el mismo protocolo de enrutamiento.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MX" dirty="0"/>
              <a:t>Los </a:t>
            </a:r>
            <a:r>
              <a:rPr lang="es-MX" dirty="0" err="1"/>
              <a:t>routers</a:t>
            </a:r>
            <a:r>
              <a:rPr lang="es-MX" dirty="0"/>
              <a:t> intercambian información de enrutamiento para obtener información sobre redes remotas. </a:t>
            </a:r>
          </a:p>
          <a:p>
            <a:pPr marL="342900" indent="-342900" algn="just">
              <a:buFont typeface="Arial" pitchFamily="34" charset="0"/>
              <a:buChar char="•"/>
              <a:defRPr/>
            </a:pPr>
            <a:r>
              <a:rPr lang="es-MX" dirty="0"/>
              <a:t>Cuando un </a:t>
            </a:r>
            <a:r>
              <a:rPr lang="es-MX" dirty="0" err="1"/>
              <a:t>router</a:t>
            </a:r>
            <a:r>
              <a:rPr lang="es-MX" dirty="0"/>
              <a:t> detecta un cambio de topología, el protocolo de enrutamiento puede anunciar este cambio a otros </a:t>
            </a:r>
            <a:r>
              <a:rPr lang="es-MX" dirty="0" err="1"/>
              <a:t>routers</a:t>
            </a:r>
            <a:r>
              <a:rPr lang="es-MX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Protocolos de enrutamiento dinámico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1392238"/>
            <a:ext cx="7940675" cy="50768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Ventajas del </a:t>
            </a:r>
            <a:r>
              <a:rPr lang="en-US" b="1" smtClean="0"/>
              <a:t>enrutamiento estático:</a:t>
            </a:r>
            <a:endParaRPr lang="en-US" smtClean="0"/>
          </a:p>
          <a:p>
            <a:pPr lvl="1" indent="0" eaLnBrk="1" hangingPunct="1"/>
            <a:r>
              <a:rPr lang="en-US" smtClean="0"/>
              <a:t>- Puede realizar copias de seguridad de varias interfaces </a:t>
            </a:r>
            <a:r>
              <a:rPr lang="cs-CZ" smtClean="0"/>
              <a:t/>
            </a:r>
            <a:br>
              <a:rPr lang="cs-CZ" smtClean="0"/>
            </a:br>
            <a:r>
              <a:rPr lang="en-US" smtClean="0"/>
              <a:t>o redes en un router</a:t>
            </a:r>
          </a:p>
          <a:p>
            <a:pPr lvl="1" indent="0" eaLnBrk="1" hangingPunct="1"/>
            <a:r>
              <a:rPr lang="en-US" smtClean="0"/>
              <a:t>- Es fácil de configurar</a:t>
            </a:r>
          </a:p>
          <a:p>
            <a:pPr lvl="1" indent="0" eaLnBrk="1" hangingPunct="1"/>
            <a:r>
              <a:rPr lang="en-US" smtClean="0"/>
              <a:t>- No se necesitan recursos adicionales</a:t>
            </a:r>
          </a:p>
          <a:p>
            <a:pPr lvl="1" indent="0" eaLnBrk="1" hangingPunct="1"/>
            <a:r>
              <a:rPr lang="en-US" smtClean="0"/>
              <a:t>- Es más seguro</a:t>
            </a:r>
          </a:p>
          <a:p>
            <a:pPr eaLnBrk="1" hangingPunct="1"/>
            <a:r>
              <a:rPr lang="en-US" smtClean="0">
                <a:solidFill>
                  <a:srgbClr val="0000FF"/>
                </a:solidFill>
              </a:rPr>
              <a:t>Desventajas del </a:t>
            </a:r>
            <a:r>
              <a:rPr lang="en-US" b="1" smtClean="0"/>
              <a:t>enrutamiento estático:</a:t>
            </a:r>
            <a:endParaRPr lang="en-US" smtClean="0"/>
          </a:p>
          <a:p>
            <a:pPr lvl="1" indent="0" eaLnBrk="1" hangingPunct="1"/>
            <a:r>
              <a:rPr lang="en-US" smtClean="0"/>
              <a:t>- Los cambios de la red requieren reconfiguraciones manuales.</a:t>
            </a:r>
          </a:p>
          <a:p>
            <a:pPr lvl="1" indent="0" eaLnBrk="1" hangingPunct="1"/>
            <a:r>
              <a:rPr lang="en-US" smtClean="0"/>
              <a:t>- No permite una escalabilidad eficaz en topologías grandes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2838" y="207136"/>
            <a:ext cx="8817650" cy="838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600" dirty="0" err="1" smtClean="0"/>
              <a:t>Clasificación</a:t>
            </a:r>
            <a:r>
              <a:rPr lang="en-US" sz="3600" dirty="0" smtClean="0"/>
              <a:t> de </a:t>
            </a:r>
            <a:r>
              <a:rPr lang="en-US" sz="3600" dirty="0" err="1" smtClean="0"/>
              <a:t>protocolos</a:t>
            </a:r>
            <a:r>
              <a:rPr lang="en-US" sz="3600" dirty="0" smtClean="0"/>
              <a:t> </a:t>
            </a:r>
            <a:r>
              <a:rPr lang="en-US" sz="3600" dirty="0" smtClean="0"/>
              <a:t>de </a:t>
            </a:r>
            <a:r>
              <a:rPr lang="en-US" sz="3600" dirty="0" err="1" smtClean="0"/>
              <a:t>enrutamiento</a:t>
            </a:r>
            <a:endParaRPr lang="en-US" sz="3600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1252603"/>
            <a:ext cx="7569200" cy="542283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dirty="0" smtClean="0">
                <a:solidFill>
                  <a:srgbClr val="000000"/>
                </a:solidFill>
              </a:rPr>
              <a:t>Los </a:t>
            </a:r>
            <a:r>
              <a:rPr lang="en-US" sz="2000" b="1" dirty="0" err="1" smtClean="0">
                <a:solidFill>
                  <a:srgbClr val="000000"/>
                </a:solidFill>
              </a:rPr>
              <a:t>protocolos</a:t>
            </a:r>
            <a:r>
              <a:rPr lang="en-US" sz="2000" b="1" dirty="0" smtClean="0">
                <a:solidFill>
                  <a:srgbClr val="000000"/>
                </a:solidFill>
              </a:rPr>
              <a:t> de </a:t>
            </a:r>
            <a:r>
              <a:rPr lang="en-US" sz="2000" b="1" dirty="0" err="1" smtClean="0">
                <a:solidFill>
                  <a:srgbClr val="000000"/>
                </a:solidFill>
              </a:rPr>
              <a:t>enrutamiento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dinámico</a:t>
            </a:r>
            <a:r>
              <a:rPr lang="en-US" sz="2000" dirty="0" smtClean="0">
                <a:solidFill>
                  <a:srgbClr val="000000"/>
                </a:solidFill>
              </a:rPr>
              <a:t> se </a:t>
            </a:r>
            <a:r>
              <a:rPr lang="en-US" sz="2000" dirty="0" err="1" smtClean="0">
                <a:solidFill>
                  <a:srgbClr val="0000FF"/>
                </a:solidFill>
              </a:rPr>
              <a:t>agrupan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según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sus</a:t>
            </a:r>
            <a:r>
              <a:rPr lang="en-US" sz="2000" dirty="0" smtClean="0">
                <a:solidFill>
                  <a:srgbClr val="0000FF"/>
                </a:solidFill>
              </a:rPr>
              <a:t> </a:t>
            </a:r>
            <a:r>
              <a:rPr lang="en-US" sz="2000" dirty="0" err="1" smtClean="0">
                <a:solidFill>
                  <a:srgbClr val="0000FF"/>
                </a:solidFill>
              </a:rPr>
              <a:t>características</a:t>
            </a:r>
            <a:r>
              <a:rPr lang="en-US" sz="2000" dirty="0" smtClean="0">
                <a:solidFill>
                  <a:srgbClr val="000000"/>
                </a:solidFill>
              </a:rPr>
              <a:t>. </a:t>
            </a:r>
            <a:r>
              <a:rPr lang="en-US" sz="2000" dirty="0" err="1" smtClean="0">
                <a:solidFill>
                  <a:srgbClr val="000000"/>
                </a:solidFill>
              </a:rPr>
              <a:t>Por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ejemplo</a:t>
            </a:r>
            <a:r>
              <a:rPr lang="en-US" sz="2000" dirty="0" smtClean="0">
                <a:solidFill>
                  <a:srgbClr val="000000"/>
                </a:solidFill>
              </a:rPr>
              <a:t>:</a:t>
            </a:r>
          </a:p>
          <a:p>
            <a:pPr lvl="1" indent="0" eaLnBrk="1" hangingPunct="1"/>
            <a:r>
              <a:rPr lang="en-US" dirty="0" smtClean="0">
                <a:solidFill>
                  <a:srgbClr val="000000"/>
                </a:solidFill>
              </a:rPr>
              <a:t>- RIP</a:t>
            </a:r>
          </a:p>
          <a:p>
            <a:pPr lvl="1" indent="0" eaLnBrk="1" hangingPunct="1"/>
            <a:r>
              <a:rPr lang="en-US" dirty="0" smtClean="0">
                <a:solidFill>
                  <a:srgbClr val="000000"/>
                </a:solidFill>
              </a:rPr>
              <a:t>- IGRP</a:t>
            </a:r>
          </a:p>
          <a:p>
            <a:pPr lvl="1" indent="0" eaLnBrk="1" hangingPunct="1"/>
            <a:r>
              <a:rPr lang="en-US" dirty="0" smtClean="0">
                <a:solidFill>
                  <a:srgbClr val="000000"/>
                </a:solidFill>
              </a:rPr>
              <a:t>- EIGRP</a:t>
            </a:r>
          </a:p>
          <a:p>
            <a:pPr lvl="1" indent="0" eaLnBrk="1" hangingPunct="1"/>
            <a:r>
              <a:rPr lang="en-US" dirty="0" smtClean="0">
                <a:solidFill>
                  <a:srgbClr val="000000"/>
                </a:solidFill>
              </a:rPr>
              <a:t>- OSPF</a:t>
            </a:r>
          </a:p>
          <a:p>
            <a:pPr lvl="1" indent="0" eaLnBrk="1" hangingPunct="1"/>
            <a:r>
              <a:rPr lang="en-US" dirty="0" smtClean="0">
                <a:solidFill>
                  <a:srgbClr val="000000"/>
                </a:solidFill>
              </a:rPr>
              <a:t>- IS-IS</a:t>
            </a:r>
          </a:p>
          <a:p>
            <a:pPr lvl="1" indent="0" eaLnBrk="1" hangingPunct="1"/>
            <a:r>
              <a:rPr lang="en-US" dirty="0" smtClean="0">
                <a:solidFill>
                  <a:srgbClr val="000000"/>
                </a:solidFill>
              </a:rPr>
              <a:t>- BGP</a:t>
            </a:r>
          </a:p>
          <a:p>
            <a:pPr eaLnBrk="1" hangingPunct="1"/>
            <a:endParaRPr lang="en-US" sz="2000" b="1" dirty="0" smtClean="0">
              <a:solidFill>
                <a:srgbClr val="000000"/>
              </a:solidFill>
            </a:endParaRPr>
          </a:p>
          <a:p>
            <a:pPr eaLnBrk="1" hangingPunct="1"/>
            <a:endParaRPr lang="en-US" sz="2000" b="1" dirty="0" smtClean="0">
              <a:solidFill>
                <a:srgbClr val="000000"/>
              </a:solidFill>
            </a:endParaRPr>
          </a:p>
          <a:p>
            <a:pPr eaLnBrk="1" hangingPunct="1"/>
            <a:r>
              <a:rPr lang="en-US" sz="2000" b="1" dirty="0" smtClean="0">
                <a:solidFill>
                  <a:srgbClr val="000000"/>
                </a:solidFill>
              </a:rPr>
              <a:t>Un </a:t>
            </a:r>
            <a:r>
              <a:rPr lang="en-US" sz="2000" b="1" dirty="0" err="1" smtClean="0">
                <a:solidFill>
                  <a:srgbClr val="000000"/>
                </a:solidFill>
              </a:rPr>
              <a:t>sistema</a:t>
            </a:r>
            <a:r>
              <a:rPr lang="en-US" sz="2000" b="1" dirty="0" smtClean="0">
                <a:solidFill>
                  <a:srgbClr val="000000"/>
                </a:solidFill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</a:rPr>
              <a:t>autónomo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es</a:t>
            </a:r>
            <a:r>
              <a:rPr lang="en-US" sz="2000" dirty="0" smtClean="0">
                <a:solidFill>
                  <a:srgbClr val="000000"/>
                </a:solidFill>
              </a:rPr>
              <a:t> un </a:t>
            </a:r>
            <a:r>
              <a:rPr lang="en-US" sz="2000" dirty="0" err="1" smtClean="0">
                <a:solidFill>
                  <a:srgbClr val="000000"/>
                </a:solidFill>
              </a:rPr>
              <a:t>grupo</a:t>
            </a:r>
            <a:r>
              <a:rPr lang="en-US" sz="2000" dirty="0" smtClean="0">
                <a:solidFill>
                  <a:srgbClr val="000000"/>
                </a:solidFill>
              </a:rPr>
              <a:t> de routers </a:t>
            </a:r>
            <a:r>
              <a:rPr lang="en-US" sz="2000" dirty="0" err="1" smtClean="0">
                <a:solidFill>
                  <a:srgbClr val="000000"/>
                </a:solidFill>
              </a:rPr>
              <a:t>controlados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por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una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autoridad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única</a:t>
            </a:r>
            <a:r>
              <a:rPr lang="en-US" sz="2000" dirty="0" smtClean="0">
                <a:solidFill>
                  <a:srgbClr val="000000"/>
                </a:solidFill>
              </a:rPr>
              <a:t>.</a:t>
            </a:r>
          </a:p>
          <a:p>
            <a:pPr eaLnBrk="1" hangingPunct="1"/>
            <a:endParaRPr lang="en-US" sz="2000" dirty="0" smtClean="0">
              <a:solidFill>
                <a:srgbClr val="000000"/>
              </a:solidFill>
            </a:endParaRPr>
          </a:p>
        </p:txBody>
      </p:sp>
      <p:pic>
        <p:nvPicPr>
          <p:cNvPr id="9220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425700"/>
            <a:ext cx="4537075" cy="311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2222500"/>
            <a:ext cx="5126038" cy="327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7112"/>
            <a:ext cx="9144000" cy="350837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600" dirty="0" err="1" smtClean="0"/>
              <a:t>Clasificación</a:t>
            </a:r>
            <a:r>
              <a:rPr lang="en-US" sz="3600" dirty="0" smtClean="0"/>
              <a:t> de </a:t>
            </a:r>
            <a:r>
              <a:rPr lang="en-US" sz="3600" dirty="0" err="1" smtClean="0"/>
              <a:t>protocolos</a:t>
            </a:r>
            <a:r>
              <a:rPr lang="en-US" sz="3600" dirty="0" smtClean="0"/>
              <a:t> </a:t>
            </a:r>
            <a:r>
              <a:rPr lang="en-US" sz="3600" dirty="0" smtClean="0"/>
              <a:t>de  </a:t>
            </a:r>
            <a:r>
              <a:rPr lang="en-US" sz="3600" dirty="0" err="1" smtClean="0"/>
              <a:t>enrutamiento</a:t>
            </a:r>
            <a:endParaRPr lang="en-US" sz="36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588723"/>
            <a:ext cx="7940675" cy="6042265"/>
          </a:xfrm>
        </p:spPr>
        <p:txBody>
          <a:bodyPr/>
          <a:lstStyle/>
          <a:p>
            <a:pPr eaLnBrk="1" hangingPunct="1"/>
            <a:r>
              <a:rPr lang="en-US" b="1" dirty="0" err="1" smtClean="0">
                <a:solidFill>
                  <a:srgbClr val="000000"/>
                </a:solidFill>
              </a:rPr>
              <a:t>Tipos</a:t>
            </a:r>
            <a:r>
              <a:rPr lang="en-US" b="1" dirty="0" smtClean="0">
                <a:solidFill>
                  <a:srgbClr val="000000"/>
                </a:solidFill>
              </a:rPr>
              <a:t> de </a:t>
            </a:r>
            <a:r>
              <a:rPr lang="en-US" b="1" dirty="0" err="1" smtClean="0">
                <a:solidFill>
                  <a:srgbClr val="000000"/>
                </a:solidFill>
              </a:rPr>
              <a:t>protocolos</a:t>
            </a:r>
            <a:r>
              <a:rPr lang="en-US" b="1" dirty="0" smtClean="0">
                <a:solidFill>
                  <a:srgbClr val="000000"/>
                </a:solidFill>
              </a:rPr>
              <a:t> de </a:t>
            </a:r>
            <a:r>
              <a:rPr lang="en-US" b="1" dirty="0" err="1" smtClean="0">
                <a:solidFill>
                  <a:srgbClr val="000000"/>
                </a:solidFill>
              </a:rPr>
              <a:t>enrutamiento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1" indent="0" eaLnBrk="1" hangingPunct="1"/>
            <a:r>
              <a:rPr lang="en-US" sz="1800" dirty="0" smtClean="0">
                <a:solidFill>
                  <a:srgbClr val="000000"/>
                </a:solidFill>
              </a:rPr>
              <a:t>-</a:t>
            </a:r>
            <a:r>
              <a:rPr lang="en-US" sz="1800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Protocolos</a:t>
            </a:r>
            <a:r>
              <a:rPr lang="en-US" b="1" dirty="0" smtClean="0">
                <a:solidFill>
                  <a:srgbClr val="0000FF"/>
                </a:solidFill>
              </a:rPr>
              <a:t> de gateway </a:t>
            </a:r>
            <a:r>
              <a:rPr lang="en-US" b="1" dirty="0" err="1" smtClean="0">
                <a:solidFill>
                  <a:srgbClr val="0000FF"/>
                </a:solidFill>
              </a:rPr>
              <a:t>interiores</a:t>
            </a:r>
            <a:r>
              <a:rPr lang="en-US" dirty="0" smtClean="0">
                <a:solidFill>
                  <a:srgbClr val="000000"/>
                </a:solidFill>
              </a:rPr>
              <a:t> (IGP)</a:t>
            </a:r>
          </a:p>
          <a:p>
            <a:pPr lvl="1" indent="0" eaLnBrk="1" hangingPunct="1"/>
            <a:r>
              <a:rPr lang="en-US" dirty="0" smtClean="0">
                <a:solidFill>
                  <a:srgbClr val="000000"/>
                </a:solidFill>
              </a:rPr>
              <a:t>-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Protocolos</a:t>
            </a:r>
            <a:r>
              <a:rPr lang="en-US" b="1" dirty="0" smtClean="0">
                <a:solidFill>
                  <a:srgbClr val="0000FF"/>
                </a:solidFill>
              </a:rPr>
              <a:t> de gateway exterior</a:t>
            </a:r>
            <a:r>
              <a:rPr lang="en-US" dirty="0" smtClean="0">
                <a:solidFill>
                  <a:srgbClr val="000000"/>
                </a:solidFill>
              </a:rPr>
              <a:t> (EGP)</a:t>
            </a:r>
          </a:p>
          <a:p>
            <a:pPr lvl="1" indent="0" eaLnBrk="1" hangingPunct="1"/>
            <a:r>
              <a:rPr lang="en-US" sz="1800" dirty="0" smtClean="0">
                <a:solidFill>
                  <a:srgbClr val="000000"/>
                </a:solidFill>
              </a:rPr>
              <a:t>	</a:t>
            </a:r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2828925"/>
            <a:ext cx="495300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1598613"/>
            <a:ext cx="8123237" cy="5076825"/>
          </a:xfrm>
        </p:spPr>
        <p:txBody>
          <a:bodyPr/>
          <a:lstStyle/>
          <a:p>
            <a:pPr eaLnBrk="1" hangingPunct="1"/>
            <a:r>
              <a:rPr lang="en-US" b="1" smtClean="0"/>
              <a:t>Protocolos de enrutamiento de gateway interior (IGP)</a:t>
            </a:r>
            <a:endParaRPr lang="en-US" smtClean="0"/>
          </a:p>
          <a:p>
            <a:pPr lvl="1" indent="0" eaLnBrk="1" hangingPunct="1"/>
            <a:r>
              <a:rPr lang="en-US" smtClean="0"/>
              <a:t>- Se usan para el enrutamiento dentro de un sistema autónomo </a:t>
            </a:r>
            <a:r>
              <a:rPr lang="cs-CZ" smtClean="0"/>
              <a:t/>
            </a:r>
            <a:br>
              <a:rPr lang="cs-CZ" smtClean="0"/>
            </a:br>
            <a:r>
              <a:rPr lang="en-US" smtClean="0"/>
              <a:t>y dentro de redes individuales</a:t>
            </a:r>
          </a:p>
          <a:p>
            <a:pPr lvl="1" indent="0" eaLnBrk="1" hangingPunct="1"/>
            <a:r>
              <a:rPr lang="en-US" smtClean="0"/>
              <a:t>- Por ejemplo: RIP, EIGRP, OSPF</a:t>
            </a:r>
          </a:p>
          <a:p>
            <a:pPr eaLnBrk="1" hangingPunct="1"/>
            <a:r>
              <a:rPr lang="en-US" b="1" smtClean="0"/>
              <a:t>Protocolos de enrutamiento exterior (EGP)</a:t>
            </a:r>
            <a:endParaRPr lang="en-US" smtClean="0"/>
          </a:p>
          <a:p>
            <a:pPr lvl="1" indent="0" eaLnBrk="1" hangingPunct="1"/>
            <a:r>
              <a:rPr lang="en-US" smtClean="0"/>
              <a:t>- Se usan para el enrutamiento entre sistemas autónomos</a:t>
            </a:r>
          </a:p>
          <a:p>
            <a:pPr lvl="1" indent="0" eaLnBrk="1" hangingPunct="1"/>
            <a:r>
              <a:rPr lang="en-US" smtClean="0"/>
              <a:t>- Por ejemplo: BGPv4</a:t>
            </a:r>
          </a:p>
        </p:txBody>
      </p:sp>
      <p:sp>
        <p:nvSpPr>
          <p:cNvPr id="11267" name="Rectangle 2"/>
          <p:cNvSpPr txBox="1">
            <a:spLocks noChangeArrowheads="1"/>
          </p:cNvSpPr>
          <p:nvPr/>
        </p:nvSpPr>
        <p:spPr bwMode="auto">
          <a:xfrm>
            <a:off x="0" y="750888"/>
            <a:ext cx="91440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/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200" b="1">
                <a:solidFill>
                  <a:srgbClr val="708CA1"/>
                </a:solidFill>
              </a:rPr>
              <a:t>Clasificación de protocolos de enrutamiento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5886</TotalTime>
  <Pages>28</Pages>
  <Words>949</Words>
  <Application>Microsoft Office PowerPoint</Application>
  <PresentationFormat>Presentación en pantalla (4:3)</PresentationFormat>
  <Paragraphs>166</Paragraphs>
  <Slides>26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Wingdings</vt:lpstr>
      <vt:lpstr>PPT-TMPLT-WHT_C</vt:lpstr>
      <vt:lpstr>Tema de Office</vt:lpstr>
      <vt:lpstr>Introducción  a los protocolos de enrutamiento dinámico</vt:lpstr>
      <vt:lpstr>Protocolos de enrutamiento dinámico</vt:lpstr>
      <vt:lpstr>Protocolos de enrutamiento dinámico</vt:lpstr>
      <vt:lpstr>Protocolos de enrutamiento dinámico</vt:lpstr>
      <vt:lpstr>Presentación de PowerPoint</vt:lpstr>
      <vt:lpstr>Protocolos de enrutamiento dinámico</vt:lpstr>
      <vt:lpstr>Clasificación de protocolos de enrutamiento</vt:lpstr>
      <vt:lpstr>Clasificación de protocolos de  enrutamiento</vt:lpstr>
      <vt:lpstr>Presentación de PowerPoint</vt:lpstr>
      <vt:lpstr>Presentación de PowerPoint</vt:lpstr>
      <vt:lpstr>Presentación de PowerPoint</vt:lpstr>
      <vt:lpstr>Clasificación de protocolos de enrutamiento</vt:lpstr>
      <vt:lpstr>Clasificación de protocolos de enrutamiento</vt:lpstr>
      <vt:lpstr>Clasificación de protocolos de enrutamiento</vt:lpstr>
      <vt:lpstr>Clasificación de protocolos de enrutamiento</vt:lpstr>
      <vt:lpstr>Métricas de los protocolos de enrutamiento</vt:lpstr>
      <vt:lpstr>Métricas de los protocolos de enrutamiento</vt:lpstr>
      <vt:lpstr>Métricas de los protocolos de enrutamiento</vt:lpstr>
      <vt:lpstr>Métricas de los protocolos de enrutamiento</vt:lpstr>
      <vt:lpstr>Distancia administrativa de una ruta</vt:lpstr>
      <vt:lpstr>Distancia administrativa de una ruta</vt:lpstr>
      <vt:lpstr>Distancia administrativa de una ruta</vt:lpstr>
      <vt:lpstr>Distancia administrativa de una ruta</vt:lpstr>
      <vt:lpstr>Distancia administrativa de una ruta</vt:lpstr>
      <vt:lpstr>Resumen</vt:lpstr>
      <vt:lpstr>Resumen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Routing Protocol</dc:title>
  <dc:creator>CLI</dc:creator>
  <cp:lastModifiedBy>angelica</cp:lastModifiedBy>
  <cp:revision>360</cp:revision>
  <cp:lastPrinted>1999-01-27T00:54:54Z</cp:lastPrinted>
  <dcterms:created xsi:type="dcterms:W3CDTF">2002-08-27T12:04:17Z</dcterms:created>
  <dcterms:modified xsi:type="dcterms:W3CDTF">2012-03-12T23:19:36Z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