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Carlos%20Macias\Total2021CM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Carlos%20Macias\Total2021CM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Carlos%20Macias\Total2021CM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Carlos%20Macias\Total2021CM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Carlos%20Macias\Total2021C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92D050"/>
              </a:solidFill>
            </c:spPr>
          </c:dPt>
          <c:dPt>
            <c:idx val="1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2"/>
            <c:bubble3D val="0"/>
            <c:spPr>
              <a:solidFill>
                <a:srgbClr val="FF0000"/>
              </a:solidFill>
            </c:spPr>
          </c:dPt>
          <c:dPt>
            <c:idx val="3"/>
            <c:bubble3D val="0"/>
            <c:spPr>
              <a:solidFill>
                <a:srgbClr val="C00000"/>
              </a:solidFill>
            </c:spPr>
          </c:dPt>
          <c:dPt>
            <c:idx val="4"/>
            <c:bubble3D val="0"/>
            <c:spPr>
              <a:solidFill>
                <a:srgbClr val="7030A0"/>
              </a:solidFill>
            </c:spPr>
          </c:dPt>
          <c:dPt>
            <c:idx val="5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</c:spPr>
          </c:dPt>
          <c:dPt>
            <c:idx val="6"/>
            <c:bubble3D val="0"/>
            <c:spPr>
              <a:solidFill>
                <a:srgbClr val="FF0000"/>
              </a:solidFill>
            </c:spPr>
          </c:dPt>
          <c:dPt>
            <c:idx val="7"/>
            <c:bubble3D val="0"/>
            <c:spPr>
              <a:solidFill>
                <a:srgbClr val="00B0F0"/>
              </a:solidFill>
            </c:spPr>
          </c:dPt>
          <c:dPt>
            <c:idx val="8"/>
            <c:bubble3D val="0"/>
            <c:spPr>
              <a:solidFill>
                <a:srgbClr val="FFC000"/>
              </a:solidFill>
            </c:spPr>
          </c:dPt>
          <c:dPt>
            <c:idx val="9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10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11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12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13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14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15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16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17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18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19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20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21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22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23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24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25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26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27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28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29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30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31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32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33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34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35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36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37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38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39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40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41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42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Pt>
            <c:idx val="43"/>
            <c:bubble3D val="0"/>
            <c:spPr>
              <a:solidFill>
                <a:schemeClr val="bg1"/>
              </a:solidFill>
              <a:ln>
                <a:solidFill>
                  <a:schemeClr val="bg1"/>
                </a:solidFill>
              </a:ln>
            </c:spPr>
          </c:dPt>
          <c:dLbls>
            <c:dLbl>
              <c:idx val="8"/>
              <c:layout>
                <c:manualLayout>
                  <c:x val="0.25803723753280838"/>
                  <c:y val="-2.314433251126904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9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dLbl>
              <c:idx val="36"/>
              <c:delete val="1"/>
            </c:dLbl>
            <c:dLbl>
              <c:idx val="37"/>
              <c:delete val="1"/>
            </c:dLbl>
            <c:dLbl>
              <c:idx val="38"/>
              <c:delete val="1"/>
            </c:dLbl>
            <c:dLbl>
              <c:idx val="39"/>
              <c:delete val="1"/>
            </c:dLbl>
            <c:dLbl>
              <c:idx val="40"/>
              <c:delete val="1"/>
            </c:dLbl>
            <c:dLbl>
              <c:idx val="41"/>
              <c:delete val="1"/>
            </c:dLbl>
            <c:dLbl>
              <c:idx val="42"/>
              <c:delete val="1"/>
            </c:dLbl>
            <c:dLbl>
              <c:idx val="43"/>
              <c:delete val="1"/>
            </c:dLbl>
            <c:txPr>
              <a:bodyPr/>
              <a:lstStyle/>
              <a:p>
                <a:pPr>
                  <a:defRPr sz="1600"/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Hoja1!$O$2:$O$45</c:f>
              <c:strCache>
                <c:ptCount val="44"/>
                <c:pt idx="0">
                  <c:v>Spotify</c:v>
                </c:pt>
                <c:pt idx="1">
                  <c:v>Apple Music</c:v>
                </c:pt>
                <c:pt idx="2">
                  <c:v>YouTube</c:v>
                </c:pt>
                <c:pt idx="3">
                  <c:v>YouTube Subscription</c:v>
                </c:pt>
                <c:pt idx="4">
                  <c:v>Amazon Unlimited</c:v>
                </c:pt>
                <c:pt idx="5">
                  <c:v>iTunes</c:v>
                </c:pt>
                <c:pt idx="6">
                  <c:v>YouTube Red</c:v>
                </c:pt>
                <c:pt idx="7">
                  <c:v>Facebook</c:v>
                </c:pt>
                <c:pt idx="8">
                  <c:v>Deezer</c:v>
                </c:pt>
                <c:pt idx="9">
                  <c:v>Pandora</c:v>
                </c:pt>
                <c:pt idx="10">
                  <c:v>Amazon Music</c:v>
                </c:pt>
                <c:pt idx="11">
                  <c:v>TIDAL</c:v>
                </c:pt>
                <c:pt idx="12">
                  <c:v>iMusica</c:v>
                </c:pt>
                <c:pt idx="13">
                  <c:v>Trebel</c:v>
                </c:pt>
                <c:pt idx="14">
                  <c:v>Facebook (Video Streaming)</c:v>
                </c:pt>
                <c:pt idx="15">
                  <c:v>Napster</c:v>
                </c:pt>
                <c:pt idx="16">
                  <c:v>iTunes/Apple</c:v>
                </c:pt>
                <c:pt idx="17">
                  <c:v>SoundExchange</c:v>
                </c:pt>
                <c:pt idx="18">
                  <c:v>Kuack</c:v>
                </c:pt>
                <c:pt idx="19">
                  <c:v>TikTok</c:v>
                </c:pt>
                <c:pt idx="20">
                  <c:v>iHeartRadio (Reporting Only)</c:v>
                </c:pt>
                <c:pt idx="21">
                  <c:v>Slacker</c:v>
                </c:pt>
                <c:pt idx="22">
                  <c:v>Freegal Music (Library Ideas - Reporting Only)</c:v>
                </c:pt>
                <c:pt idx="23">
                  <c:v>Qobuz</c:v>
                </c:pt>
                <c:pt idx="24">
                  <c:v>KKBOX</c:v>
                </c:pt>
                <c:pt idx="25">
                  <c:v>AMI Entertainment</c:v>
                </c:pt>
                <c:pt idx="26">
                  <c:v>Anghami</c:v>
                </c:pt>
                <c:pt idx="27">
                  <c:v>MediaNet</c:v>
                </c:pt>
                <c:pt idx="28">
                  <c:v>NetEase</c:v>
                </c:pt>
                <c:pt idx="29">
                  <c:v>WYNK</c:v>
                </c:pt>
                <c:pt idx="30">
                  <c:v>Yandex LLC</c:v>
                </c:pt>
                <c:pt idx="31">
                  <c:v>Bugs Corporation</c:v>
                </c:pt>
                <c:pt idx="32">
                  <c:v>Neurotic Media</c:v>
                </c:pt>
                <c:pt idx="33">
                  <c:v>Google Play</c:v>
                </c:pt>
                <c:pt idx="34">
                  <c:v>JOOX</c:v>
                </c:pt>
                <c:pt idx="35">
                  <c:v>Soundtrack Your Brand</c:v>
                </c:pt>
                <c:pt idx="36">
                  <c:v>Performance Rights Societies</c:v>
                </c:pt>
                <c:pt idx="37">
                  <c:v>UMA</c:v>
                </c:pt>
                <c:pt idx="38">
                  <c:v>SoundCloud Go</c:v>
                </c:pt>
                <c:pt idx="39">
                  <c:v>VEVO</c:v>
                </c:pt>
                <c:pt idx="40">
                  <c:v>Gaana (Reporting Only)</c:v>
                </c:pt>
                <c:pt idx="41">
                  <c:v>Saavn</c:v>
                </c:pt>
                <c:pt idx="42">
                  <c:v>LOEN</c:v>
                </c:pt>
                <c:pt idx="43">
                  <c:v>Boomplay</c:v>
                </c:pt>
              </c:strCache>
            </c:strRef>
          </c:cat>
          <c:val>
            <c:numRef>
              <c:f>Hoja1!$P$2:$P$45</c:f>
              <c:numCache>
                <c:formatCode>"$"#,##0.00</c:formatCode>
                <c:ptCount val="44"/>
                <c:pt idx="0">
                  <c:v>181341.36559088199</c:v>
                </c:pt>
                <c:pt idx="1">
                  <c:v>46535.372628790894</c:v>
                </c:pt>
                <c:pt idx="2">
                  <c:v>32236.750049554154</c:v>
                </c:pt>
                <c:pt idx="3">
                  <c:v>19068.815211176709</c:v>
                </c:pt>
                <c:pt idx="4">
                  <c:v>18592.992378799958</c:v>
                </c:pt>
                <c:pt idx="5">
                  <c:v>13437.938938756328</c:v>
                </c:pt>
                <c:pt idx="6">
                  <c:v>9430.1372271699911</c:v>
                </c:pt>
                <c:pt idx="7">
                  <c:v>4030.4586079061291</c:v>
                </c:pt>
                <c:pt idx="8">
                  <c:v>3975.0135154319692</c:v>
                </c:pt>
                <c:pt idx="9">
                  <c:v>3214.9341189104089</c:v>
                </c:pt>
                <c:pt idx="10">
                  <c:v>3195.1062282142975</c:v>
                </c:pt>
                <c:pt idx="11">
                  <c:v>1373.123308986784</c:v>
                </c:pt>
                <c:pt idx="12">
                  <c:v>1126.7794209788892</c:v>
                </c:pt>
                <c:pt idx="13">
                  <c:v>829.65252092644948</c:v>
                </c:pt>
                <c:pt idx="14">
                  <c:v>458.73252299572033</c:v>
                </c:pt>
                <c:pt idx="15">
                  <c:v>243.50291537911397</c:v>
                </c:pt>
                <c:pt idx="16">
                  <c:v>118.23759311805333</c:v>
                </c:pt>
                <c:pt idx="17">
                  <c:v>68.481931161729165</c:v>
                </c:pt>
                <c:pt idx="18">
                  <c:v>36.972794350143488</c:v>
                </c:pt>
                <c:pt idx="19">
                  <c:v>31.256392003261862</c:v>
                </c:pt>
                <c:pt idx="20">
                  <c:v>16.914202270004889</c:v>
                </c:pt>
                <c:pt idx="21">
                  <c:v>16.732630206807531</c:v>
                </c:pt>
                <c:pt idx="22">
                  <c:v>14.160255780071029</c:v>
                </c:pt>
                <c:pt idx="23">
                  <c:v>11.940599350817497</c:v>
                </c:pt>
                <c:pt idx="24">
                  <c:v>11.146324018051381</c:v>
                </c:pt>
                <c:pt idx="25">
                  <c:v>10.967834159731865</c:v>
                </c:pt>
                <c:pt idx="26">
                  <c:v>6.9909149999322784</c:v>
                </c:pt>
                <c:pt idx="27">
                  <c:v>2.3355454536154858</c:v>
                </c:pt>
                <c:pt idx="28">
                  <c:v>2.1190861775423397</c:v>
                </c:pt>
                <c:pt idx="29">
                  <c:v>1.7156419262057172</c:v>
                </c:pt>
                <c:pt idx="30">
                  <c:v>1.2883825309691024</c:v>
                </c:pt>
                <c:pt idx="31">
                  <c:v>1.2636868813715414</c:v>
                </c:pt>
                <c:pt idx="32">
                  <c:v>1.2518894531007394</c:v>
                </c:pt>
                <c:pt idx="33">
                  <c:v>0.86684710343834037</c:v>
                </c:pt>
                <c:pt idx="34">
                  <c:v>0.62180719492025671</c:v>
                </c:pt>
                <c:pt idx="35">
                  <c:v>0.52917585040267967</c:v>
                </c:pt>
                <c:pt idx="36">
                  <c:v>0.2699686478299555</c:v>
                </c:pt>
                <c:pt idx="37">
                  <c:v>0.25494665044136611</c:v>
                </c:pt>
                <c:pt idx="38">
                  <c:v>0.21594123896211401</c:v>
                </c:pt>
                <c:pt idx="39">
                  <c:v>0.11560464984504501</c:v>
                </c:pt>
                <c:pt idx="40">
                  <c:v>2.9927450238028501E-2</c:v>
                </c:pt>
                <c:pt idx="41">
                  <c:v>2.53172498079948E-2</c:v>
                </c:pt>
                <c:pt idx="42">
                  <c:v>1.8388999818125699E-2</c:v>
                </c:pt>
                <c:pt idx="43">
                  <c:v>1.7611999931978099E-2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5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Hoja1!$R$2:$R$11</c:f>
              <c:strCache>
                <c:ptCount val="10"/>
                <c:pt idx="0">
                  <c:v>Spotify</c:v>
                </c:pt>
                <c:pt idx="1">
                  <c:v>YouTube</c:v>
                </c:pt>
                <c:pt idx="2">
                  <c:v>Apple Music</c:v>
                </c:pt>
                <c:pt idx="3">
                  <c:v>YouTube Subscription</c:v>
                </c:pt>
                <c:pt idx="4">
                  <c:v>TikTok</c:v>
                </c:pt>
                <c:pt idx="5">
                  <c:v>Amazon Unlimited</c:v>
                </c:pt>
                <c:pt idx="6">
                  <c:v>YouTube Red</c:v>
                </c:pt>
                <c:pt idx="7">
                  <c:v>Deezer</c:v>
                </c:pt>
                <c:pt idx="8">
                  <c:v>Amazon Music</c:v>
                </c:pt>
                <c:pt idx="9">
                  <c:v>Pandora</c:v>
                </c:pt>
              </c:strCache>
            </c:strRef>
          </c:cat>
          <c:val>
            <c:numRef>
              <c:f>Hoja1!$S$2:$S$11</c:f>
              <c:numCache>
                <c:formatCode>General</c:formatCode>
                <c:ptCount val="10"/>
                <c:pt idx="0">
                  <c:v>11430401</c:v>
                </c:pt>
                <c:pt idx="1">
                  <c:v>2525955</c:v>
                </c:pt>
                <c:pt idx="2">
                  <c:v>865254</c:v>
                </c:pt>
                <c:pt idx="3">
                  <c:v>476400</c:v>
                </c:pt>
                <c:pt idx="4">
                  <c:v>308772</c:v>
                </c:pt>
                <c:pt idx="5">
                  <c:v>291591</c:v>
                </c:pt>
                <c:pt idx="6">
                  <c:v>256637</c:v>
                </c:pt>
                <c:pt idx="7">
                  <c:v>217359</c:v>
                </c:pt>
                <c:pt idx="8">
                  <c:v>179007</c:v>
                </c:pt>
                <c:pt idx="9">
                  <c:v>127529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56561408"/>
        <c:axId val="53066496"/>
      </c:barChart>
      <c:catAx>
        <c:axId val="15656140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s-MX"/>
          </a:p>
        </c:txPr>
        <c:crossAx val="53066496"/>
        <c:crosses val="autoZero"/>
        <c:auto val="1"/>
        <c:lblAlgn val="ctr"/>
        <c:lblOffset val="100"/>
        <c:noMultiLvlLbl val="0"/>
      </c:catAx>
      <c:valAx>
        <c:axId val="53066496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565614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B0F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Hoja1!$U$2:$U$10</c:f>
              <c:strCache>
                <c:ptCount val="9"/>
                <c:pt idx="0">
                  <c:v>Mexico</c:v>
                </c:pt>
                <c:pt idx="1">
                  <c:v>USA</c:v>
                </c:pt>
                <c:pt idx="2">
                  <c:v>Spain</c:v>
                </c:pt>
                <c:pt idx="3">
                  <c:v>Canada</c:v>
                </c:pt>
                <c:pt idx="4">
                  <c:v>Chile</c:v>
                </c:pt>
                <c:pt idx="5">
                  <c:v>Guatemala</c:v>
                </c:pt>
                <c:pt idx="6">
                  <c:v>Argentina</c:v>
                </c:pt>
                <c:pt idx="7">
                  <c:v>Peru</c:v>
                </c:pt>
                <c:pt idx="8">
                  <c:v>Colombia</c:v>
                </c:pt>
              </c:strCache>
            </c:strRef>
          </c:cat>
          <c:val>
            <c:numRef>
              <c:f>Hoja1!$V$2:$V$10</c:f>
              <c:numCache>
                <c:formatCode>"$"#,##0.00</c:formatCode>
                <c:ptCount val="9"/>
                <c:pt idx="0">
                  <c:v>216168.60211642485</c:v>
                </c:pt>
                <c:pt idx="1">
                  <c:v>96852.786472670166</c:v>
                </c:pt>
                <c:pt idx="2">
                  <c:v>6183.1167584356681</c:v>
                </c:pt>
                <c:pt idx="3">
                  <c:v>2124.8787244639516</c:v>
                </c:pt>
                <c:pt idx="4">
                  <c:v>1943.4729862803511</c:v>
                </c:pt>
                <c:pt idx="5">
                  <c:v>1578.2373740466228</c:v>
                </c:pt>
                <c:pt idx="6">
                  <c:v>1301.027801400686</c:v>
                </c:pt>
                <c:pt idx="7">
                  <c:v>1237.5922238756841</c:v>
                </c:pt>
                <c:pt idx="8">
                  <c:v>1208.9609100276584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1058048"/>
        <c:axId val="53062464"/>
      </c:barChart>
      <c:catAx>
        <c:axId val="14105804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s-MX"/>
          </a:p>
        </c:txPr>
        <c:crossAx val="53062464"/>
        <c:crosses val="autoZero"/>
        <c:auto val="1"/>
        <c:lblAlgn val="ctr"/>
        <c:lblOffset val="100"/>
        <c:noMultiLvlLbl val="0"/>
      </c:catAx>
      <c:valAx>
        <c:axId val="53062464"/>
        <c:scaling>
          <c:orientation val="minMax"/>
        </c:scaling>
        <c:delete val="1"/>
        <c:axPos val="l"/>
        <c:numFmt formatCode="&quot;$&quot;#,##0.00" sourceLinked="1"/>
        <c:majorTickMark val="out"/>
        <c:minorTickMark val="none"/>
        <c:tickLblPos val="nextTo"/>
        <c:crossAx val="1410580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Hoja1!$X$2:$X$11</c:f>
              <c:strCache>
                <c:ptCount val="10"/>
                <c:pt idx="0">
                  <c:v>EL CARTERO (DIGITAL)</c:v>
                </c:pt>
                <c:pt idx="1">
                  <c:v>MI MUSICA (EN VIVO)</c:v>
                </c:pt>
                <c:pt idx="2">
                  <c:v>CON EL ALMA DESNUDA</c:v>
                </c:pt>
                <c:pt idx="3">
                  <c:v>MI PASION POR EL BOLERO</c:v>
                </c:pt>
                <c:pt idx="4">
                  <c:v>RAÍCES</c:v>
                </c:pt>
                <c:pt idx="5">
                  <c:v>LAS JOYAS DEL PRINCIPE</c:v>
                </c:pt>
                <c:pt idx="6">
                  <c:v>MIL VIDAS - SINGLE</c:v>
                </c:pt>
                <c:pt idx="7">
                  <c:v>LÁSTIMA QUE SEAN AJENAS (EDICIÓN ESPECIAL)</c:v>
                </c:pt>
                <c:pt idx="8">
                  <c:v>COMO YO</c:v>
                </c:pt>
                <c:pt idx="9">
                  <c:v>MI MUSICA</c:v>
                </c:pt>
              </c:strCache>
            </c:strRef>
          </c:cat>
          <c:val>
            <c:numRef>
              <c:f>Hoja1!$Y$2:$Y$11</c:f>
              <c:numCache>
                <c:formatCode>"$"#,##0.00</c:formatCode>
                <c:ptCount val="10"/>
                <c:pt idx="0">
                  <c:v>82151.317883179727</c:v>
                </c:pt>
                <c:pt idx="1">
                  <c:v>78925.788301418608</c:v>
                </c:pt>
                <c:pt idx="2">
                  <c:v>42656.833809468248</c:v>
                </c:pt>
                <c:pt idx="3">
                  <c:v>26852.930561370082</c:v>
                </c:pt>
                <c:pt idx="4">
                  <c:v>19229.602967236751</c:v>
                </c:pt>
                <c:pt idx="5">
                  <c:v>17977.654910129153</c:v>
                </c:pt>
                <c:pt idx="6">
                  <c:v>14568.99485807583</c:v>
                </c:pt>
                <c:pt idx="7">
                  <c:v>14424.835569317789</c:v>
                </c:pt>
                <c:pt idx="8">
                  <c:v>12943.674762052327</c:v>
                </c:pt>
                <c:pt idx="9">
                  <c:v>11832.692651934574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2682880"/>
        <c:axId val="160577728"/>
      </c:barChart>
      <c:catAx>
        <c:axId val="16268288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s-MX"/>
          </a:p>
        </c:txPr>
        <c:crossAx val="160577728"/>
        <c:crosses val="autoZero"/>
        <c:auto val="1"/>
        <c:lblAlgn val="ctr"/>
        <c:lblOffset val="100"/>
        <c:noMultiLvlLbl val="0"/>
      </c:catAx>
      <c:valAx>
        <c:axId val="160577728"/>
        <c:scaling>
          <c:orientation val="minMax"/>
        </c:scaling>
        <c:delete val="1"/>
        <c:axPos val="l"/>
        <c:numFmt formatCode="&quot;$&quot;#,##0.00" sourceLinked="1"/>
        <c:majorTickMark val="out"/>
        <c:minorTickMark val="none"/>
        <c:tickLblPos val="nextTo"/>
        <c:crossAx val="16268288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>
                <a:lumMod val="60000"/>
                <a:lumOff val="40000"/>
              </a:schemeClr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Hoja1!$AA$2:$AA$11</c:f>
              <c:strCache>
                <c:ptCount val="10"/>
                <c:pt idx="0">
                  <c:v>DIVINA TÚ</c:v>
                </c:pt>
                <c:pt idx="1">
                  <c:v>TU OLVIDO (FEAT. VICTOR GARCÍA) (EN VIVO)</c:v>
                </c:pt>
                <c:pt idx="2">
                  <c:v>MIL VIDAS FEAT. FERNANDA CASTILLO</c:v>
                </c:pt>
                <c:pt idx="3">
                  <c:v>AMARTE ASÍ</c:v>
                </c:pt>
                <c:pt idx="4">
                  <c:v>OLVIDARTE JAMAS</c:v>
                </c:pt>
                <c:pt idx="5">
                  <c:v>Ella</c:v>
                </c:pt>
                <c:pt idx="6">
                  <c:v>BASTA</c:v>
                </c:pt>
                <c:pt idx="7">
                  <c:v>BASTA (FEAT. ARMANDO MANZANERO)</c:v>
                </c:pt>
                <c:pt idx="8">
                  <c:v>YO NO SOY</c:v>
                </c:pt>
                <c:pt idx="9">
                  <c:v>MIL VIDAS</c:v>
                </c:pt>
              </c:strCache>
            </c:strRef>
          </c:cat>
          <c:val>
            <c:numRef>
              <c:f>Hoja1!$AB$2:$AB$11</c:f>
              <c:numCache>
                <c:formatCode>"$"#,##0.00</c:formatCode>
                <c:ptCount val="10"/>
                <c:pt idx="0">
                  <c:v>44185.297838604456</c:v>
                </c:pt>
                <c:pt idx="1">
                  <c:v>26073.525545725846</c:v>
                </c:pt>
                <c:pt idx="2">
                  <c:v>14568.99485807583</c:v>
                </c:pt>
                <c:pt idx="3">
                  <c:v>12734.032101883013</c:v>
                </c:pt>
                <c:pt idx="4">
                  <c:v>8201.7262740923634</c:v>
                </c:pt>
                <c:pt idx="5">
                  <c:v>7938.6612204478006</c:v>
                </c:pt>
                <c:pt idx="6">
                  <c:v>7335.2042308122755</c:v>
                </c:pt>
                <c:pt idx="7">
                  <c:v>6608.2685170515197</c:v>
                </c:pt>
                <c:pt idx="8">
                  <c:v>6548.0684641460948</c:v>
                </c:pt>
                <c:pt idx="9">
                  <c:v>6506.7192828534462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2869760"/>
        <c:axId val="140254528"/>
      </c:barChart>
      <c:catAx>
        <c:axId val="162869760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>
                <a:latin typeface="+mj-lt"/>
              </a:defRPr>
            </a:pPr>
            <a:endParaRPr lang="es-MX"/>
          </a:p>
        </c:txPr>
        <c:crossAx val="140254528"/>
        <c:crosses val="autoZero"/>
        <c:auto val="1"/>
        <c:lblAlgn val="ctr"/>
        <c:lblOffset val="100"/>
        <c:noMultiLvlLbl val="0"/>
      </c:catAx>
      <c:valAx>
        <c:axId val="140254528"/>
        <c:scaling>
          <c:orientation val="minMax"/>
        </c:scaling>
        <c:delete val="1"/>
        <c:axPos val="l"/>
        <c:numFmt formatCode="&quot;$&quot;#,##0.00" sourceLinked="1"/>
        <c:majorTickMark val="out"/>
        <c:minorTickMark val="none"/>
        <c:tickLblPos val="nextTo"/>
        <c:crossAx val="1628697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ADA3-B562-44F5-B2AC-941705D4420E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0E94-5439-4CB2-893E-02B32F72DD83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ADA3-B562-44F5-B2AC-941705D4420E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0E94-5439-4CB2-893E-02B32F72DD8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ADA3-B562-44F5-B2AC-941705D4420E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0E94-5439-4CB2-893E-02B32F72DD8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ADA3-B562-44F5-B2AC-941705D4420E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0E94-5439-4CB2-893E-02B32F72DD8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ADA3-B562-44F5-B2AC-941705D4420E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0E94-5439-4CB2-893E-02B32F72DD83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ADA3-B562-44F5-B2AC-941705D4420E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0E94-5439-4CB2-893E-02B32F72DD8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ADA3-B562-44F5-B2AC-941705D4420E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0E94-5439-4CB2-893E-02B32F72DD8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ADA3-B562-44F5-B2AC-941705D4420E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FA0E94-5439-4CB2-893E-02B32F72DD8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ADA3-B562-44F5-B2AC-941705D4420E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0E94-5439-4CB2-893E-02B32F72DD8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EADA3-B562-44F5-B2AC-941705D4420E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F3FA0E94-5439-4CB2-893E-02B32F72DD8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6D8EADA3-B562-44F5-B2AC-941705D4420E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0E94-5439-4CB2-893E-02B32F72DD8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D8EADA3-B562-44F5-B2AC-941705D4420E}" type="datetimeFigureOut">
              <a:rPr lang="es-MX" smtClean="0"/>
              <a:t>02/12/2021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3FA0E94-5439-4CB2-893E-02B32F72DD83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Carlos Macías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Resumen 2021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863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Ingreso por plataforma</a:t>
            </a:r>
            <a:endParaRPr lang="es-MX" dirty="0"/>
          </a:p>
        </p:txBody>
      </p:sp>
      <p:graphicFrame>
        <p:nvGraphicFramePr>
          <p:cNvPr id="4" name="1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8160477"/>
              </p:ext>
            </p:extLst>
          </p:nvPr>
        </p:nvGraphicFramePr>
        <p:xfrm>
          <a:off x="0" y="548680"/>
          <a:ext cx="9144000" cy="630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591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Clics por plataforma</a:t>
            </a:r>
            <a:endParaRPr lang="es-MX" dirty="0"/>
          </a:p>
        </p:txBody>
      </p:sp>
      <p:graphicFrame>
        <p:nvGraphicFramePr>
          <p:cNvPr id="4" name="2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744212"/>
              </p:ext>
            </p:extLst>
          </p:nvPr>
        </p:nvGraphicFramePr>
        <p:xfrm>
          <a:off x="0" y="548680"/>
          <a:ext cx="9144000" cy="630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932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Ingresos por país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088563"/>
              </p:ext>
            </p:extLst>
          </p:nvPr>
        </p:nvGraphicFramePr>
        <p:xfrm>
          <a:off x="0" y="548680"/>
          <a:ext cx="9144000" cy="630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263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Ingresos por álbum</a:t>
            </a:r>
            <a:endParaRPr lang="es-MX" dirty="0"/>
          </a:p>
        </p:txBody>
      </p:sp>
      <p:graphicFrame>
        <p:nvGraphicFramePr>
          <p:cNvPr id="4" name="4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757755"/>
              </p:ext>
            </p:extLst>
          </p:nvPr>
        </p:nvGraphicFramePr>
        <p:xfrm>
          <a:off x="0" y="548680"/>
          <a:ext cx="9144000" cy="630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10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Ingresos por canción</a:t>
            </a:r>
            <a:endParaRPr lang="es-MX" dirty="0"/>
          </a:p>
        </p:txBody>
      </p:sp>
      <p:graphicFrame>
        <p:nvGraphicFramePr>
          <p:cNvPr id="4" name="5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245772"/>
              </p:ext>
            </p:extLst>
          </p:nvPr>
        </p:nvGraphicFramePr>
        <p:xfrm>
          <a:off x="0" y="548680"/>
          <a:ext cx="9144000" cy="630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6504040"/>
      </p:ext>
    </p:extLst>
  </p:cSld>
  <p:clrMapOvr>
    <a:masterClrMapping/>
  </p:clrMapOvr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18</TotalTime>
  <Words>23</Words>
  <Application>Microsoft Office PowerPoint</Application>
  <PresentationFormat>Presentación en pantalla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Técnico</vt:lpstr>
      <vt:lpstr>Carlos Macías</vt:lpstr>
      <vt:lpstr>Ingreso por plataforma</vt:lpstr>
      <vt:lpstr>Clics por plataforma</vt:lpstr>
      <vt:lpstr>Ingresos por país</vt:lpstr>
      <vt:lpstr>Ingresos por álbum</vt:lpstr>
      <vt:lpstr>Ingresos por canción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Carlos Macías</dc:title>
  <dc:creator>user</dc:creator>
  <cp:lastModifiedBy>user</cp:lastModifiedBy>
  <cp:revision>2</cp:revision>
  <dcterms:created xsi:type="dcterms:W3CDTF">2021-12-03T05:45:24Z</dcterms:created>
  <dcterms:modified xsi:type="dcterms:W3CDTF">2021-12-03T06:04:07Z</dcterms:modified>
</cp:coreProperties>
</file>