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sem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sem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sem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sem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sem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4"/>
            <c:bubble3D val="0"/>
            <c:spPr>
              <a:solidFill>
                <a:srgbClr val="00B0F0"/>
              </a:solidFill>
            </c:spPr>
          </c:dPt>
          <c:dPt>
            <c:idx val="5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Pt>
            <c:idx val="9"/>
            <c:bubble3D val="0"/>
            <c:spPr>
              <a:solidFill>
                <a:srgbClr val="FFC000"/>
              </a:solidFill>
            </c:spPr>
          </c:dPt>
          <c:dPt>
            <c:idx val="11"/>
            <c:bubble3D val="0"/>
            <c:spPr>
              <a:solidFill>
                <a:schemeClr val="tx1"/>
              </a:solidFill>
            </c:spPr>
          </c:dPt>
          <c:dPt>
            <c:idx val="12"/>
            <c:bubble3D val="0"/>
            <c:spPr>
              <a:solidFill>
                <a:schemeClr val="tx1"/>
              </a:solidFill>
            </c:spPr>
          </c:dPt>
          <c:dPt>
            <c:idx val="13"/>
            <c:bubble3D val="0"/>
            <c:spPr>
              <a:solidFill>
                <a:schemeClr val="tx1"/>
              </a:solidFill>
            </c:spPr>
          </c:dPt>
          <c:dPt>
            <c:idx val="14"/>
            <c:bubble3D val="0"/>
            <c:spPr>
              <a:solidFill>
                <a:schemeClr val="tx1"/>
              </a:solidFill>
            </c:spPr>
          </c:dPt>
          <c:dPt>
            <c:idx val="15"/>
            <c:bubble3D val="0"/>
            <c:spPr>
              <a:solidFill>
                <a:schemeClr val="tx1"/>
              </a:solidFill>
            </c:spPr>
          </c:dPt>
          <c:dPt>
            <c:idx val="16"/>
            <c:bubble3D val="0"/>
            <c:spPr>
              <a:solidFill>
                <a:schemeClr val="tx1"/>
              </a:solidFill>
            </c:spPr>
          </c:dPt>
          <c:dPt>
            <c:idx val="17"/>
            <c:bubble3D val="0"/>
            <c:spPr>
              <a:solidFill>
                <a:schemeClr val="tx1"/>
              </a:solidFill>
            </c:spPr>
          </c:dPt>
          <c:dPt>
            <c:idx val="18"/>
            <c:bubble3D val="0"/>
            <c:spPr>
              <a:solidFill>
                <a:schemeClr val="tx1"/>
              </a:solidFill>
            </c:spPr>
          </c:dPt>
          <c:dPt>
            <c:idx val="19"/>
            <c:bubble3D val="0"/>
            <c:spPr>
              <a:solidFill>
                <a:schemeClr val="tx1"/>
              </a:solidFill>
            </c:spPr>
          </c:dPt>
          <c:dPt>
            <c:idx val="20"/>
            <c:bubble3D val="0"/>
            <c:spPr>
              <a:solidFill>
                <a:schemeClr val="tx1"/>
              </a:solidFill>
            </c:spPr>
          </c:dPt>
          <c:dPt>
            <c:idx val="21"/>
            <c:bubble3D val="0"/>
            <c:spPr>
              <a:solidFill>
                <a:schemeClr val="tx1"/>
              </a:solidFill>
            </c:spPr>
          </c:dPt>
          <c:dPt>
            <c:idx val="22"/>
            <c:bubble3D val="0"/>
            <c:spPr>
              <a:solidFill>
                <a:schemeClr val="tx1"/>
              </a:solidFill>
            </c:spPr>
          </c:dPt>
          <c:dPt>
            <c:idx val="23"/>
            <c:bubble3D val="0"/>
            <c:spPr>
              <a:solidFill>
                <a:schemeClr val="tx1"/>
              </a:solidFill>
            </c:spPr>
          </c:dPt>
          <c:dPt>
            <c:idx val="24"/>
            <c:bubble3D val="0"/>
            <c:spPr>
              <a:solidFill>
                <a:schemeClr val="tx1"/>
              </a:solidFill>
            </c:spPr>
          </c:dPt>
          <c:dPt>
            <c:idx val="25"/>
            <c:bubble3D val="0"/>
            <c:spPr>
              <a:solidFill>
                <a:schemeClr val="tx1"/>
              </a:solidFill>
            </c:spPr>
          </c:dPt>
          <c:dPt>
            <c:idx val="26"/>
            <c:bubble3D val="0"/>
            <c:spPr>
              <a:solidFill>
                <a:schemeClr val="tx1"/>
              </a:solidFill>
            </c:spPr>
          </c:dPt>
          <c:dPt>
            <c:idx val="27"/>
            <c:bubble3D val="0"/>
            <c:spPr>
              <a:solidFill>
                <a:schemeClr val="tx1"/>
              </a:solidFill>
            </c:spPr>
          </c:dPt>
          <c:dPt>
            <c:idx val="28"/>
            <c:bubble3D val="0"/>
            <c:spPr>
              <a:solidFill>
                <a:schemeClr val="tx1"/>
              </a:solidFill>
            </c:spPr>
          </c:dPt>
          <c:dPt>
            <c:idx val="29"/>
            <c:bubble3D val="0"/>
            <c:spPr>
              <a:solidFill>
                <a:schemeClr val="tx1"/>
              </a:solidFill>
            </c:spPr>
          </c:dPt>
          <c:dPt>
            <c:idx val="30"/>
            <c:bubble3D val="0"/>
            <c:spPr>
              <a:solidFill>
                <a:schemeClr val="tx1"/>
              </a:solidFill>
            </c:spPr>
          </c:dPt>
          <c:dPt>
            <c:idx val="31"/>
            <c:bubble3D val="0"/>
            <c:spPr>
              <a:solidFill>
                <a:schemeClr val="tx1"/>
              </a:solidFill>
            </c:spPr>
          </c:dPt>
          <c:dPt>
            <c:idx val="32"/>
            <c:bubble3D val="0"/>
            <c:spPr>
              <a:solidFill>
                <a:schemeClr val="tx1"/>
              </a:solidFill>
            </c:spPr>
          </c:dPt>
          <c:dPt>
            <c:idx val="33"/>
            <c:bubble3D val="0"/>
            <c:spPr>
              <a:solidFill>
                <a:schemeClr val="tx1"/>
              </a:solidFill>
            </c:spPr>
          </c:dPt>
          <c:dPt>
            <c:idx val="34"/>
            <c:bubble3D val="0"/>
            <c:spPr>
              <a:solidFill>
                <a:schemeClr val="tx1"/>
              </a:solidFill>
            </c:spPr>
          </c:dPt>
          <c:dPt>
            <c:idx val="35"/>
            <c:bubble3D val="0"/>
            <c:spPr>
              <a:solidFill>
                <a:schemeClr val="tx1"/>
              </a:solidFill>
            </c:spPr>
          </c:dPt>
          <c:dPt>
            <c:idx val="36"/>
            <c:bubble3D val="0"/>
            <c:spPr>
              <a:solidFill>
                <a:schemeClr val="tx1"/>
              </a:solidFill>
            </c:spPr>
          </c:dPt>
          <c:dPt>
            <c:idx val="37"/>
            <c:bubble3D val="0"/>
            <c:spPr>
              <a:solidFill>
                <a:schemeClr val="tx1"/>
              </a:solidFill>
            </c:spPr>
          </c:dPt>
          <c:dLbls>
            <c:dLbl>
              <c:idx val="4"/>
              <c:layout>
                <c:manualLayout>
                  <c:x val="-8.5503390201224841E-2"/>
                  <c:y val="6.403739377652747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1685695538057743"/>
                  <c:y val="4.48769436186763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18276295931758529"/>
                  <c:y val="2.556986646562764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9.8541010498687659E-2"/>
                  <c:y val="6.9039580205615169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0.10479478346456693"/>
                  <c:y val="-3.635100556274272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4.5817913385826775E-2"/>
                  <c:y val="-2.949959969532726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0.20804385389326344"/>
                  <c:y val="-5.9688865301695242E-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Hoja1!$O$2:$O$39</c:f>
              <c:strCache>
                <c:ptCount val="38"/>
                <c:pt idx="0">
                  <c:v>Spotify</c:v>
                </c:pt>
                <c:pt idx="1">
                  <c:v>Apple Music</c:v>
                </c:pt>
                <c:pt idx="2">
                  <c:v>YouTube</c:v>
                </c:pt>
                <c:pt idx="3">
                  <c:v>YouTube Subscription</c:v>
                </c:pt>
                <c:pt idx="4">
                  <c:v>Amazon Unlimited</c:v>
                </c:pt>
                <c:pt idx="5">
                  <c:v>iTunes</c:v>
                </c:pt>
                <c:pt idx="6">
                  <c:v>Kuack</c:v>
                </c:pt>
                <c:pt idx="7">
                  <c:v>7 Digital</c:v>
                </c:pt>
                <c:pt idx="8">
                  <c:v>TIDAL</c:v>
                </c:pt>
                <c:pt idx="9">
                  <c:v>Deezer</c:v>
                </c:pt>
                <c:pt idx="10">
                  <c:v>iMusica</c:v>
                </c:pt>
                <c:pt idx="11">
                  <c:v>Performance Rights Societies</c:v>
                </c:pt>
                <c:pt idx="12">
                  <c:v>Amazon Music</c:v>
                </c:pt>
                <c:pt idx="13">
                  <c:v>Pandora</c:v>
                </c:pt>
                <c:pt idx="14">
                  <c:v>Trebel</c:v>
                </c:pt>
                <c:pt idx="15">
                  <c:v>Qobuz</c:v>
                </c:pt>
                <c:pt idx="16">
                  <c:v>SoundExchange</c:v>
                </c:pt>
                <c:pt idx="17">
                  <c:v>Napster</c:v>
                </c:pt>
                <c:pt idx="18">
                  <c:v>Freegal Music (Library Ideas - Reporting Only)</c:v>
                </c:pt>
                <c:pt idx="19">
                  <c:v>SoundCloud Go</c:v>
                </c:pt>
                <c:pt idx="20">
                  <c:v>MediaNet</c:v>
                </c:pt>
                <c:pt idx="21">
                  <c:v>TikTok</c:v>
                </c:pt>
                <c:pt idx="22">
                  <c:v>Slacker</c:v>
                </c:pt>
                <c:pt idx="23">
                  <c:v>LOEN</c:v>
                </c:pt>
                <c:pt idx="24">
                  <c:v>KKBOX</c:v>
                </c:pt>
                <c:pt idx="25">
                  <c:v>Neurotic Media</c:v>
                </c:pt>
                <c:pt idx="26">
                  <c:v>iHeartRadio (Reporting Only)</c:v>
                </c:pt>
                <c:pt idx="27">
                  <c:v>TDC Play</c:v>
                </c:pt>
                <c:pt idx="28">
                  <c:v>WYNK</c:v>
                </c:pt>
                <c:pt idx="29">
                  <c:v>Soundtrack Your Brand</c:v>
                </c:pt>
                <c:pt idx="30">
                  <c:v>Zed Russia</c:v>
                </c:pt>
                <c:pt idx="31">
                  <c:v>FLO</c:v>
                </c:pt>
                <c:pt idx="32">
                  <c:v>Saavn</c:v>
                </c:pt>
                <c:pt idx="33">
                  <c:v>Fizy</c:v>
                </c:pt>
                <c:pt idx="34">
                  <c:v>Gaana (Reporting Only)</c:v>
                </c:pt>
                <c:pt idx="35">
                  <c:v>UMA</c:v>
                </c:pt>
                <c:pt idx="36">
                  <c:v>NetEase</c:v>
                </c:pt>
                <c:pt idx="37">
                  <c:v>Bugs Corporation</c:v>
                </c:pt>
              </c:strCache>
            </c:strRef>
          </c:cat>
          <c:val>
            <c:numRef>
              <c:f>Hoja1!$P$2:$P$39</c:f>
              <c:numCache>
                <c:formatCode>"$"#,##0.00</c:formatCode>
                <c:ptCount val="38"/>
                <c:pt idx="0">
                  <c:v>20191.788642351297</c:v>
                </c:pt>
                <c:pt idx="1">
                  <c:v>5999.0514911300734</c:v>
                </c:pt>
                <c:pt idx="2">
                  <c:v>4940.5950234256743</c:v>
                </c:pt>
                <c:pt idx="3">
                  <c:v>4737.4280643647799</c:v>
                </c:pt>
                <c:pt idx="4">
                  <c:v>1387.1765074026594</c:v>
                </c:pt>
                <c:pt idx="5">
                  <c:v>1123.9619930092417</c:v>
                </c:pt>
                <c:pt idx="6">
                  <c:v>997.40550400428333</c:v>
                </c:pt>
                <c:pt idx="7">
                  <c:v>632.26527026295662</c:v>
                </c:pt>
                <c:pt idx="8">
                  <c:v>567.41679703445357</c:v>
                </c:pt>
                <c:pt idx="9">
                  <c:v>507.83399020932882</c:v>
                </c:pt>
                <c:pt idx="10">
                  <c:v>394.69521623423867</c:v>
                </c:pt>
                <c:pt idx="11">
                  <c:v>330.3051817235019</c:v>
                </c:pt>
                <c:pt idx="12">
                  <c:v>314.27961344384056</c:v>
                </c:pt>
                <c:pt idx="13">
                  <c:v>237.68861325486847</c:v>
                </c:pt>
                <c:pt idx="14">
                  <c:v>112.52416906702602</c:v>
                </c:pt>
                <c:pt idx="15">
                  <c:v>78.73184144841504</c:v>
                </c:pt>
                <c:pt idx="16">
                  <c:v>74.860712346673211</c:v>
                </c:pt>
                <c:pt idx="17">
                  <c:v>38.421678618283515</c:v>
                </c:pt>
                <c:pt idx="18">
                  <c:v>15.63116834685205</c:v>
                </c:pt>
                <c:pt idx="19">
                  <c:v>8.3219808734953311</c:v>
                </c:pt>
                <c:pt idx="20">
                  <c:v>8.3139521741773894</c:v>
                </c:pt>
                <c:pt idx="21">
                  <c:v>7.8468323363014036</c:v>
                </c:pt>
                <c:pt idx="22">
                  <c:v>6.4946451940573713</c:v>
                </c:pt>
                <c:pt idx="23">
                  <c:v>6.1470542747876573</c:v>
                </c:pt>
                <c:pt idx="24">
                  <c:v>5.0235251091071387</c:v>
                </c:pt>
                <c:pt idx="25">
                  <c:v>4.4836267097241906</c:v>
                </c:pt>
                <c:pt idx="26">
                  <c:v>3.3005147396121144</c:v>
                </c:pt>
                <c:pt idx="27">
                  <c:v>2.5967987830750654</c:v>
                </c:pt>
                <c:pt idx="28">
                  <c:v>0.90565824744990175</c:v>
                </c:pt>
                <c:pt idx="29">
                  <c:v>0.8479141942021674</c:v>
                </c:pt>
                <c:pt idx="30">
                  <c:v>0.81121390797197801</c:v>
                </c:pt>
                <c:pt idx="31">
                  <c:v>0.5345371588133272</c:v>
                </c:pt>
                <c:pt idx="32">
                  <c:v>0.42263620174198863</c:v>
                </c:pt>
                <c:pt idx="33">
                  <c:v>0.36759870101232051</c:v>
                </c:pt>
                <c:pt idx="34">
                  <c:v>0.26425769806373872</c:v>
                </c:pt>
                <c:pt idx="35">
                  <c:v>8.9834149895387058E-2</c:v>
                </c:pt>
                <c:pt idx="36">
                  <c:v>8.8668650902400142E-2</c:v>
                </c:pt>
                <c:pt idx="37">
                  <c:v>2.8347548760939398E-2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6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8"/>
            <c:invertIfNegative val="0"/>
            <c:bubble3D val="0"/>
            <c:spPr>
              <a:solidFill>
                <a:srgbClr val="00B0F0"/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Hoja1!$R$2:$R$11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Subscription</c:v>
                </c:pt>
                <c:pt idx="4">
                  <c:v>TikTok</c:v>
                </c:pt>
                <c:pt idx="5">
                  <c:v>Deezer</c:v>
                </c:pt>
                <c:pt idx="6">
                  <c:v>Amazon Unlimited</c:v>
                </c:pt>
                <c:pt idx="7">
                  <c:v>TIDAL</c:v>
                </c:pt>
                <c:pt idx="8">
                  <c:v>Amazon Music</c:v>
                </c:pt>
                <c:pt idx="9">
                  <c:v>Pandora</c:v>
                </c:pt>
              </c:strCache>
            </c:strRef>
          </c:cat>
          <c:val>
            <c:numRef>
              <c:f>Hoja1!$S$2:$S$11</c:f>
              <c:numCache>
                <c:formatCode>General</c:formatCode>
                <c:ptCount val="10"/>
                <c:pt idx="0">
                  <c:v>1214437</c:v>
                </c:pt>
                <c:pt idx="1">
                  <c:v>397621</c:v>
                </c:pt>
                <c:pt idx="2">
                  <c:v>114585</c:v>
                </c:pt>
                <c:pt idx="3">
                  <c:v>104175</c:v>
                </c:pt>
                <c:pt idx="4">
                  <c:v>73767</c:v>
                </c:pt>
                <c:pt idx="5">
                  <c:v>29030</c:v>
                </c:pt>
                <c:pt idx="6">
                  <c:v>19923</c:v>
                </c:pt>
                <c:pt idx="7">
                  <c:v>10740</c:v>
                </c:pt>
                <c:pt idx="8">
                  <c:v>10624</c:v>
                </c:pt>
                <c:pt idx="9">
                  <c:v>9860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09040640"/>
        <c:axId val="189383808"/>
      </c:barChart>
      <c:catAx>
        <c:axId val="3090406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89383808"/>
        <c:crosses val="autoZero"/>
        <c:auto val="1"/>
        <c:lblAlgn val="ctr"/>
        <c:lblOffset val="100"/>
        <c:noMultiLvlLbl val="0"/>
      </c:catAx>
      <c:valAx>
        <c:axId val="189383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09040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Bolivia</c:v>
                </c:pt>
                <c:pt idx="3">
                  <c:v>Germany</c:v>
                </c:pt>
                <c:pt idx="4">
                  <c:v>Spain</c:v>
                </c:pt>
                <c:pt idx="5">
                  <c:v>Costa Rica</c:v>
                </c:pt>
                <c:pt idx="6">
                  <c:v>Colombia</c:v>
                </c:pt>
                <c:pt idx="7">
                  <c:v>United Kingdom</c:v>
                </c:pt>
                <c:pt idx="8">
                  <c:v>Canada</c:v>
                </c:pt>
                <c:pt idx="9">
                  <c:v>Chile</c:v>
                </c:pt>
              </c:strCache>
            </c:strRef>
          </c:cat>
          <c:val>
            <c:numRef>
              <c:f>Hoja1!$V$2:$V$11</c:f>
              <c:numCache>
                <c:formatCode>"$"#,##0.00</c:formatCode>
                <c:ptCount val="10"/>
                <c:pt idx="0">
                  <c:v>25699.95388772498</c:v>
                </c:pt>
                <c:pt idx="1">
                  <c:v>12773.077035312253</c:v>
                </c:pt>
                <c:pt idx="2">
                  <c:v>1020.1024466835668</c:v>
                </c:pt>
                <c:pt idx="3">
                  <c:v>498.76068540526347</c:v>
                </c:pt>
                <c:pt idx="4">
                  <c:v>426.90678687220793</c:v>
                </c:pt>
                <c:pt idx="5">
                  <c:v>250.74035194572838</c:v>
                </c:pt>
                <c:pt idx="6">
                  <c:v>247.04719790793999</c:v>
                </c:pt>
                <c:pt idx="7">
                  <c:v>245.98007419548537</c:v>
                </c:pt>
                <c:pt idx="8">
                  <c:v>243.66958948446606</c:v>
                </c:pt>
                <c:pt idx="9">
                  <c:v>224.3308550914544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81436416"/>
        <c:axId val="189387264"/>
      </c:barChart>
      <c:catAx>
        <c:axId val="1814364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89387264"/>
        <c:crosses val="autoZero"/>
        <c:auto val="1"/>
        <c:lblAlgn val="ctr"/>
        <c:lblOffset val="100"/>
        <c:noMultiLvlLbl val="0"/>
      </c:catAx>
      <c:valAx>
        <c:axId val="189387264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81436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Hoja1!$X$2:$X$11</c:f>
              <c:strCache>
                <c:ptCount val="10"/>
                <c:pt idx="0">
                  <c:v>El Fuego De La Noche</c:v>
                </c:pt>
                <c:pt idx="1">
                  <c:v>LO ETERNO</c:v>
                </c:pt>
                <c:pt idx="2">
                  <c:v>ENTRE LA NIEBLA</c:v>
                </c:pt>
                <c:pt idx="3">
                  <c:v>Tempestad</c:v>
                </c:pt>
                <c:pt idx="4">
                  <c:v>LA BARRANCA - YouTube Exclusives</c:v>
                </c:pt>
                <c:pt idx="5">
                  <c:v>DENZURA</c:v>
                </c:pt>
                <c:pt idx="6">
                  <c:v>EL FLUIR</c:v>
                </c:pt>
                <c:pt idx="7">
                  <c:v>Providencia</c:v>
                </c:pt>
                <c:pt idx="8">
                  <c:v>ECLIPSE DE MEMORIA</c:v>
                </c:pt>
                <c:pt idx="9">
                  <c:v>Rueda De Los Tiempos</c:v>
                </c:pt>
              </c:strCache>
            </c:strRef>
          </c:cat>
          <c:val>
            <c:numRef>
              <c:f>Hoja1!$Y$2:$Y$11</c:f>
              <c:numCache>
                <c:formatCode>"$"#,##0.00</c:formatCode>
                <c:ptCount val="10"/>
                <c:pt idx="0">
                  <c:v>9027.4073392300961</c:v>
                </c:pt>
                <c:pt idx="1">
                  <c:v>4922.5900653173703</c:v>
                </c:pt>
                <c:pt idx="2">
                  <c:v>4207.3896450194288</c:v>
                </c:pt>
                <c:pt idx="3">
                  <c:v>3648.3357639732167</c:v>
                </c:pt>
                <c:pt idx="4">
                  <c:v>3436.5085875126019</c:v>
                </c:pt>
                <c:pt idx="5">
                  <c:v>2861.0943231774118</c:v>
                </c:pt>
                <c:pt idx="6">
                  <c:v>2715.5845897396594</c:v>
                </c:pt>
                <c:pt idx="7">
                  <c:v>2505.7738260149968</c:v>
                </c:pt>
                <c:pt idx="8">
                  <c:v>1961.5539521784499</c:v>
                </c:pt>
                <c:pt idx="9">
                  <c:v>1797.7706066357425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08929536"/>
        <c:axId val="264180224"/>
      </c:barChart>
      <c:catAx>
        <c:axId val="3089295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264180224"/>
        <c:crosses val="autoZero"/>
        <c:auto val="1"/>
        <c:lblAlgn val="ctr"/>
        <c:lblOffset val="100"/>
        <c:noMultiLvlLbl val="0"/>
      </c:catAx>
      <c:valAx>
        <c:axId val="264180224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308929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Hoja1!$AA$2:$AA$11</c:f>
              <c:strCache>
                <c:ptCount val="10"/>
                <c:pt idx="0">
                  <c:v>CUERVOS</c:v>
                </c:pt>
                <c:pt idx="1">
                  <c:v>El Alacran</c:v>
                </c:pt>
                <c:pt idx="2">
                  <c:v>Chan-Chan   (Bonus Track)</c:v>
                </c:pt>
                <c:pt idx="3">
                  <c:v>La Barranca - Cuervos</c:v>
                </c:pt>
                <c:pt idx="4">
                  <c:v>Quemate Lento</c:v>
                </c:pt>
                <c:pt idx="5">
                  <c:v>Dia Negro</c:v>
                </c:pt>
                <c:pt idx="6">
                  <c:v>BRECHA</c:v>
                </c:pt>
                <c:pt idx="7">
                  <c:v>El Sindrome</c:v>
                </c:pt>
                <c:pt idx="8">
                  <c:v>LA ROSA</c:v>
                </c:pt>
                <c:pt idx="9">
                  <c:v>ASTRONOMIA</c:v>
                </c:pt>
              </c:strCache>
            </c:strRef>
          </c:cat>
          <c:val>
            <c:numRef>
              <c:f>Hoja1!$AB$2:$AB$11</c:f>
              <c:numCache>
                <c:formatCode>"$"#,##0.00</c:formatCode>
                <c:ptCount val="10"/>
                <c:pt idx="0">
                  <c:v>2531.3825680744908</c:v>
                </c:pt>
                <c:pt idx="1">
                  <c:v>2241.2913505838301</c:v>
                </c:pt>
                <c:pt idx="2">
                  <c:v>1531.9391019928723</c:v>
                </c:pt>
                <c:pt idx="3">
                  <c:v>1083.0683348855478</c:v>
                </c:pt>
                <c:pt idx="4">
                  <c:v>1053.7081739881851</c:v>
                </c:pt>
                <c:pt idx="5">
                  <c:v>925.56172739511123</c:v>
                </c:pt>
                <c:pt idx="6">
                  <c:v>806.51423066145287</c:v>
                </c:pt>
                <c:pt idx="7">
                  <c:v>798.00614043734095</c:v>
                </c:pt>
                <c:pt idx="8">
                  <c:v>685.67964101296889</c:v>
                </c:pt>
                <c:pt idx="9">
                  <c:v>679.85840339753486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03091200"/>
        <c:axId val="294823616"/>
      </c:barChart>
      <c:catAx>
        <c:axId val="3030912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294823616"/>
        <c:crosses val="autoZero"/>
        <c:auto val="1"/>
        <c:lblAlgn val="ctr"/>
        <c:lblOffset val="100"/>
        <c:noMultiLvlLbl val="0"/>
      </c:catAx>
      <c:valAx>
        <c:axId val="294823616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303091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6B152CC-983C-466C-8329-E8C69F26026A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Barranca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2021-2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79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plataforma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906546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00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Clics por plataforma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31161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5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país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0359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592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Ingreso por Álbum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236567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4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canción</a:t>
            </a:r>
            <a:endParaRPr lang="es-MX" dirty="0"/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560060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742662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</TotalTime>
  <Words>48</Words>
  <Application>Microsoft Office PowerPoint</Application>
  <PresentationFormat>Presentación en pantalla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Técnico</vt:lpstr>
      <vt:lpstr>La Barranca</vt:lpstr>
      <vt:lpstr>Ingreso por plataforma</vt:lpstr>
      <vt:lpstr>Clics por plataforma</vt:lpstr>
      <vt:lpstr>Ingreso por país</vt:lpstr>
      <vt:lpstr>Ingreso por Álbum</vt:lpstr>
      <vt:lpstr>Ingreso por canción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Barranca</dc:title>
  <dc:creator>user</dc:creator>
  <cp:lastModifiedBy>user</cp:lastModifiedBy>
  <cp:revision>4</cp:revision>
  <dcterms:created xsi:type="dcterms:W3CDTF">2021-12-02T19:42:19Z</dcterms:created>
  <dcterms:modified xsi:type="dcterms:W3CDTF">2021-12-02T20:03:46Z</dcterms:modified>
</cp:coreProperties>
</file>