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egalias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Regalias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Regalias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Regalias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Regalias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Regalias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spPr>
              <a:solidFill>
                <a:schemeClr val="tx1">
                  <a:lumMod val="50000"/>
                </a:schemeClr>
              </a:solidFill>
            </c:spPr>
          </c:dPt>
          <c:dPt>
            <c:idx val="2"/>
            <c:bubble3D val="0"/>
            <c:spPr>
              <a:solidFill>
                <a:schemeClr val="tx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Pt>
            <c:idx val="4"/>
            <c:bubble3D val="0"/>
            <c:spPr>
              <a:solidFill>
                <a:srgbClr val="C00000"/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rgbClr val="00B0F0"/>
              </a:solidFill>
            </c:spPr>
          </c:dPt>
          <c:dPt>
            <c:idx val="7"/>
            <c:bubble3D val="0"/>
            <c:spPr>
              <a:solidFill>
                <a:srgbClr val="FFC000"/>
              </a:solidFill>
            </c:spPr>
          </c:dPt>
          <c:dPt>
            <c:idx val="8"/>
            <c:bubble3D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10"/>
            <c:bubble3D val="0"/>
            <c:spPr>
              <a:solidFill>
                <a:schemeClr val="bg1"/>
              </a:solidFill>
            </c:spPr>
          </c:dPt>
          <c:dPt>
            <c:idx val="11"/>
            <c:bubble3D val="0"/>
            <c:spPr>
              <a:solidFill>
                <a:schemeClr val="bg1"/>
              </a:solidFill>
            </c:spPr>
          </c:dPt>
          <c:dPt>
            <c:idx val="12"/>
            <c:bubble3D val="0"/>
            <c:spPr>
              <a:solidFill>
                <a:schemeClr val="bg1"/>
              </a:solidFill>
            </c:spPr>
          </c:dPt>
          <c:dPt>
            <c:idx val="13"/>
            <c:bubble3D val="0"/>
            <c:spPr>
              <a:solidFill>
                <a:schemeClr val="bg1"/>
              </a:solidFill>
            </c:spPr>
          </c:dPt>
          <c:dPt>
            <c:idx val="14"/>
            <c:bubble3D val="0"/>
            <c:spPr>
              <a:solidFill>
                <a:schemeClr val="bg1"/>
              </a:solidFill>
            </c:spPr>
          </c:dPt>
          <c:dPt>
            <c:idx val="15"/>
            <c:bubble3D val="0"/>
            <c:spPr>
              <a:solidFill>
                <a:schemeClr val="bg1"/>
              </a:solidFill>
            </c:spPr>
          </c:dPt>
          <c:dPt>
            <c:idx val="16"/>
            <c:bubble3D val="0"/>
            <c:spPr>
              <a:solidFill>
                <a:schemeClr val="bg1"/>
              </a:solidFill>
            </c:spPr>
          </c:dPt>
          <c:dPt>
            <c:idx val="17"/>
            <c:bubble3D val="0"/>
            <c:spPr>
              <a:solidFill>
                <a:schemeClr val="bg1"/>
              </a:solidFill>
            </c:spPr>
          </c:dPt>
          <c:dPt>
            <c:idx val="18"/>
            <c:bubble3D val="0"/>
            <c:spPr>
              <a:solidFill>
                <a:schemeClr val="bg1"/>
              </a:solidFill>
            </c:spPr>
          </c:dPt>
          <c:dPt>
            <c:idx val="19"/>
            <c:bubble3D val="0"/>
            <c:spPr>
              <a:solidFill>
                <a:schemeClr val="bg1"/>
              </a:solidFill>
            </c:spPr>
          </c:dPt>
          <c:dPt>
            <c:idx val="20"/>
            <c:bubble3D val="0"/>
            <c:spPr>
              <a:solidFill>
                <a:schemeClr val="bg1"/>
              </a:solidFill>
            </c:spPr>
          </c:dPt>
          <c:dPt>
            <c:idx val="21"/>
            <c:bubble3D val="0"/>
            <c:spPr>
              <a:solidFill>
                <a:schemeClr val="bg1"/>
              </a:solidFill>
            </c:spPr>
          </c:dPt>
          <c:dPt>
            <c:idx val="22"/>
            <c:bubble3D val="0"/>
            <c:spPr>
              <a:solidFill>
                <a:schemeClr val="bg1"/>
              </a:solidFill>
            </c:spPr>
          </c:dPt>
          <c:dPt>
            <c:idx val="23"/>
            <c:bubble3D val="0"/>
            <c:spPr>
              <a:solidFill>
                <a:schemeClr val="bg1"/>
              </a:solidFill>
            </c:spPr>
          </c:dPt>
          <c:dPt>
            <c:idx val="24"/>
            <c:bubble3D val="0"/>
            <c:spPr>
              <a:solidFill>
                <a:schemeClr val="bg1"/>
              </a:solidFill>
            </c:spPr>
          </c:dPt>
          <c:dPt>
            <c:idx val="25"/>
            <c:bubble3D val="0"/>
            <c:spPr>
              <a:solidFill>
                <a:schemeClr val="bg1"/>
              </a:solidFill>
            </c:spPr>
          </c:dPt>
          <c:dPt>
            <c:idx val="26"/>
            <c:bubble3D val="0"/>
            <c:spPr>
              <a:solidFill>
                <a:schemeClr val="bg1"/>
              </a:solidFill>
            </c:spPr>
          </c:dPt>
          <c:dPt>
            <c:idx val="27"/>
            <c:bubble3D val="0"/>
            <c:spPr>
              <a:solidFill>
                <a:schemeClr val="bg1"/>
              </a:solidFill>
            </c:spPr>
          </c:dPt>
          <c:dPt>
            <c:idx val="28"/>
            <c:bubble3D val="0"/>
            <c:spPr>
              <a:solidFill>
                <a:schemeClr val="bg1"/>
              </a:solidFill>
            </c:spPr>
          </c:dPt>
          <c:dPt>
            <c:idx val="29"/>
            <c:bubble3D val="0"/>
            <c:spPr>
              <a:solidFill>
                <a:schemeClr val="bg1"/>
              </a:solidFill>
            </c:spPr>
          </c:dPt>
          <c:dPt>
            <c:idx val="30"/>
            <c:bubble3D val="0"/>
            <c:spPr>
              <a:solidFill>
                <a:schemeClr val="bg1"/>
              </a:solidFill>
            </c:spPr>
          </c:dPt>
          <c:dPt>
            <c:idx val="31"/>
            <c:bubble3D val="0"/>
            <c:spPr>
              <a:solidFill>
                <a:schemeClr val="bg1"/>
              </a:solidFill>
            </c:spPr>
          </c:dPt>
          <c:dPt>
            <c:idx val="32"/>
            <c:bubble3D val="0"/>
            <c:spPr>
              <a:solidFill>
                <a:schemeClr val="bg1"/>
              </a:solidFill>
            </c:spPr>
          </c:dPt>
          <c:dPt>
            <c:idx val="33"/>
            <c:bubble3D val="0"/>
            <c:spPr>
              <a:solidFill>
                <a:schemeClr val="bg1"/>
              </a:solidFill>
            </c:spPr>
          </c:dPt>
          <c:dPt>
            <c:idx val="34"/>
            <c:bubble3D val="0"/>
            <c:spPr>
              <a:solidFill>
                <a:schemeClr val="bg1"/>
              </a:solidFill>
            </c:spPr>
          </c:dPt>
          <c:dPt>
            <c:idx val="35"/>
            <c:bubble3D val="0"/>
            <c:spPr>
              <a:solidFill>
                <a:schemeClr val="bg1"/>
              </a:solidFill>
            </c:spPr>
          </c:dPt>
          <c:dLbls>
            <c:dLbl>
              <c:idx val="4"/>
              <c:layout>
                <c:manualLayout>
                  <c:x val="-8.5647090988626426E-2"/>
                  <c:y val="0.1132923991808942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364162292213475"/>
                  <c:y val="0.119605599335586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17209973753280841"/>
                  <c:y val="4.79283028915952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0.16109601924759406"/>
                  <c:y val="-7.2286712355689679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13340627734033245"/>
                  <c:y val="-1.435622222363107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Hoja1!$O$2:$O$37</c:f>
              <c:strCache>
                <c:ptCount val="36"/>
                <c:pt idx="0">
                  <c:v>Spotify</c:v>
                </c:pt>
                <c:pt idx="1">
                  <c:v>Apple Music</c:v>
                </c:pt>
                <c:pt idx="2">
                  <c:v>iTunes</c:v>
                </c:pt>
                <c:pt idx="3">
                  <c:v>YouTube</c:v>
                </c:pt>
                <c:pt idx="4">
                  <c:v>YouTube Red</c:v>
                </c:pt>
                <c:pt idx="5">
                  <c:v>Amazon Unlimited</c:v>
                </c:pt>
                <c:pt idx="6">
                  <c:v>Facebook</c:v>
                </c:pt>
                <c:pt idx="7">
                  <c:v>Google Play</c:v>
                </c:pt>
                <c:pt idx="8">
                  <c:v>Amazon Music</c:v>
                </c:pt>
                <c:pt idx="9">
                  <c:v>Deezer</c:v>
                </c:pt>
                <c:pt idx="10">
                  <c:v>TIDAL</c:v>
                </c:pt>
                <c:pt idx="11">
                  <c:v>Pandora</c:v>
                </c:pt>
                <c:pt idx="12">
                  <c:v>Freegal Music (Library Ideas - Reporting Only)</c:v>
                </c:pt>
                <c:pt idx="13">
                  <c:v>SoundExchange</c:v>
                </c:pt>
                <c:pt idx="14">
                  <c:v>iMusica</c:v>
                </c:pt>
                <c:pt idx="15">
                  <c:v>Slacker</c:v>
                </c:pt>
                <c:pt idx="16">
                  <c:v>LOEN</c:v>
                </c:pt>
                <c:pt idx="17">
                  <c:v>Napster</c:v>
                </c:pt>
                <c:pt idx="18">
                  <c:v>Trebel</c:v>
                </c:pt>
                <c:pt idx="19">
                  <c:v>JOOX</c:v>
                </c:pt>
                <c:pt idx="20">
                  <c:v>Performance Rights Societies</c:v>
                </c:pt>
                <c:pt idx="21">
                  <c:v>SoundCloud Go</c:v>
                </c:pt>
                <c:pt idx="22">
                  <c:v>KKBOX</c:v>
                </c:pt>
                <c:pt idx="23">
                  <c:v>Soundtrack Your Brand</c:v>
                </c:pt>
                <c:pt idx="24">
                  <c:v>TikTok</c:v>
                </c:pt>
                <c:pt idx="25">
                  <c:v>MediaNet</c:v>
                </c:pt>
                <c:pt idx="26">
                  <c:v>Telecom Italia S.p.A</c:v>
                </c:pt>
                <c:pt idx="27">
                  <c:v>TDC Play</c:v>
                </c:pt>
                <c:pt idx="28">
                  <c:v>Bugs Corporation</c:v>
                </c:pt>
                <c:pt idx="29">
                  <c:v>Gaana (Reporting Only)</c:v>
                </c:pt>
                <c:pt idx="30">
                  <c:v>PCM Technologies</c:v>
                </c:pt>
                <c:pt idx="31">
                  <c:v>UMA</c:v>
                </c:pt>
                <c:pt idx="32">
                  <c:v>NetEase</c:v>
                </c:pt>
                <c:pt idx="33">
                  <c:v>Fizy</c:v>
                </c:pt>
                <c:pt idx="34">
                  <c:v>Anghami</c:v>
                </c:pt>
                <c:pt idx="35">
                  <c:v>Boomplay</c:v>
                </c:pt>
              </c:strCache>
            </c:strRef>
          </c:cat>
          <c:val>
            <c:numRef>
              <c:f>Hoja1!$P$2:$P$37</c:f>
              <c:numCache>
                <c:formatCode>"$"#,##0.00</c:formatCode>
                <c:ptCount val="36"/>
                <c:pt idx="0">
                  <c:v>20744.482592686854</c:v>
                </c:pt>
                <c:pt idx="1">
                  <c:v>9820.0359949080139</c:v>
                </c:pt>
                <c:pt idx="2">
                  <c:v>8271.9753556489468</c:v>
                </c:pt>
                <c:pt idx="3">
                  <c:v>4614.4702715763406</c:v>
                </c:pt>
                <c:pt idx="4">
                  <c:v>3248.1001509150765</c:v>
                </c:pt>
                <c:pt idx="5">
                  <c:v>1768.4476551352207</c:v>
                </c:pt>
                <c:pt idx="6">
                  <c:v>911.55206645379781</c:v>
                </c:pt>
                <c:pt idx="7">
                  <c:v>818.0489840643861</c:v>
                </c:pt>
                <c:pt idx="8">
                  <c:v>740.80048308775338</c:v>
                </c:pt>
                <c:pt idx="9">
                  <c:v>527.61191014406904</c:v>
                </c:pt>
                <c:pt idx="10">
                  <c:v>336.69111213218042</c:v>
                </c:pt>
                <c:pt idx="11">
                  <c:v>247.08524697384874</c:v>
                </c:pt>
                <c:pt idx="12">
                  <c:v>246.30952420145337</c:v>
                </c:pt>
                <c:pt idx="13">
                  <c:v>101.1352842991281</c:v>
                </c:pt>
                <c:pt idx="14">
                  <c:v>83.85147445594194</c:v>
                </c:pt>
                <c:pt idx="15">
                  <c:v>20.65388538436498</c:v>
                </c:pt>
                <c:pt idx="16">
                  <c:v>20.237432599001316</c:v>
                </c:pt>
                <c:pt idx="17">
                  <c:v>18.574306819650218</c:v>
                </c:pt>
                <c:pt idx="18">
                  <c:v>16.278205684991594</c:v>
                </c:pt>
                <c:pt idx="19">
                  <c:v>14.154511371755513</c:v>
                </c:pt>
                <c:pt idx="20">
                  <c:v>7.4531194155360589</c:v>
                </c:pt>
                <c:pt idx="21">
                  <c:v>3.3616750461235547</c:v>
                </c:pt>
                <c:pt idx="22">
                  <c:v>2.396710883136838</c:v>
                </c:pt>
                <c:pt idx="23">
                  <c:v>0.74506419952958847</c:v>
                </c:pt>
                <c:pt idx="24">
                  <c:v>0.57975966743129681</c:v>
                </c:pt>
                <c:pt idx="25">
                  <c:v>0.57948993944563043</c:v>
                </c:pt>
                <c:pt idx="26">
                  <c:v>0.52226720239967062</c:v>
                </c:pt>
                <c:pt idx="27">
                  <c:v>0.43395561844110497</c:v>
                </c:pt>
                <c:pt idx="28">
                  <c:v>0.36164797817822536</c:v>
                </c:pt>
                <c:pt idx="29">
                  <c:v>0.28566405272344103</c:v>
                </c:pt>
                <c:pt idx="30">
                  <c:v>0.23885090545256407</c:v>
                </c:pt>
                <c:pt idx="31">
                  <c:v>0.17291690927154374</c:v>
                </c:pt>
                <c:pt idx="32">
                  <c:v>8.5884031962632307E-2</c:v>
                </c:pt>
                <c:pt idx="33">
                  <c:v>7.7572352201677894E-2</c:v>
                </c:pt>
                <c:pt idx="34">
                  <c:v>2.37761996174231E-2</c:v>
                </c:pt>
                <c:pt idx="35">
                  <c:v>2.0379599339794378E-2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Hoja1!$R$2:$R$11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Red</c:v>
                </c:pt>
                <c:pt idx="4">
                  <c:v>Amazon Music</c:v>
                </c:pt>
                <c:pt idx="5">
                  <c:v>Amazon Unlimited</c:v>
                </c:pt>
                <c:pt idx="6">
                  <c:v>Deezer</c:v>
                </c:pt>
                <c:pt idx="7">
                  <c:v>Google Play</c:v>
                </c:pt>
                <c:pt idx="8">
                  <c:v>Pandora</c:v>
                </c:pt>
                <c:pt idx="9">
                  <c:v>TIDAL</c:v>
                </c:pt>
              </c:strCache>
            </c:strRef>
          </c:cat>
          <c:val>
            <c:numRef>
              <c:f>Hoja1!$S$2:$S$11</c:f>
              <c:numCache>
                <c:formatCode>General</c:formatCode>
                <c:ptCount val="10"/>
                <c:pt idx="0">
                  <c:v>1763001</c:v>
                </c:pt>
                <c:pt idx="1">
                  <c:v>709905</c:v>
                </c:pt>
                <c:pt idx="2">
                  <c:v>209588</c:v>
                </c:pt>
                <c:pt idx="3">
                  <c:v>117503</c:v>
                </c:pt>
                <c:pt idx="4">
                  <c:v>52474</c:v>
                </c:pt>
                <c:pt idx="5">
                  <c:v>37619</c:v>
                </c:pt>
                <c:pt idx="6">
                  <c:v>35432</c:v>
                </c:pt>
                <c:pt idx="7">
                  <c:v>29885</c:v>
                </c:pt>
                <c:pt idx="8">
                  <c:v>17210</c:v>
                </c:pt>
                <c:pt idx="9">
                  <c:v>11594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427072"/>
        <c:axId val="142218880"/>
      </c:barChart>
      <c:catAx>
        <c:axId val="474270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142218880"/>
        <c:crosses val="autoZero"/>
        <c:auto val="1"/>
        <c:lblAlgn val="ctr"/>
        <c:lblOffset val="100"/>
        <c:noMultiLvlLbl val="0"/>
      </c:catAx>
      <c:valAx>
        <c:axId val="142218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427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Spain</c:v>
                </c:pt>
                <c:pt idx="3">
                  <c:v>Canada</c:v>
                </c:pt>
                <c:pt idx="4">
                  <c:v>Colombia</c:v>
                </c:pt>
                <c:pt idx="5">
                  <c:v>Germany</c:v>
                </c:pt>
                <c:pt idx="6">
                  <c:v>Chile</c:v>
                </c:pt>
                <c:pt idx="7">
                  <c:v>Costa Rica</c:v>
                </c:pt>
                <c:pt idx="8">
                  <c:v>United Kingdom</c:v>
                </c:pt>
                <c:pt idx="9">
                  <c:v>Argentina</c:v>
                </c:pt>
              </c:strCache>
            </c:strRef>
          </c:cat>
          <c:val>
            <c:numRef>
              <c:f>Hoja1!$V$2:$V$11</c:f>
              <c:numCache>
                <c:formatCode>"$"#,##0.00</c:formatCode>
                <c:ptCount val="10"/>
                <c:pt idx="0">
                  <c:v>31773.332845976078</c:v>
                </c:pt>
                <c:pt idx="1">
                  <c:v>17764.101188857043</c:v>
                </c:pt>
                <c:pt idx="2">
                  <c:v>403.42849112460772</c:v>
                </c:pt>
                <c:pt idx="3">
                  <c:v>311.13129870739067</c:v>
                </c:pt>
                <c:pt idx="4">
                  <c:v>278.0164456011467</c:v>
                </c:pt>
                <c:pt idx="5">
                  <c:v>226.44679333225653</c:v>
                </c:pt>
                <c:pt idx="6">
                  <c:v>224.59253127662575</c:v>
                </c:pt>
                <c:pt idx="7">
                  <c:v>194.08381813480045</c:v>
                </c:pt>
                <c:pt idx="8">
                  <c:v>149.14478268219372</c:v>
                </c:pt>
                <c:pt idx="9">
                  <c:v>142.06908625259302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424000"/>
        <c:axId val="133870080"/>
      </c:barChart>
      <c:catAx>
        <c:axId val="474240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133870080"/>
        <c:crosses val="autoZero"/>
        <c:auto val="1"/>
        <c:lblAlgn val="ctr"/>
        <c:lblOffset val="100"/>
        <c:noMultiLvlLbl val="0"/>
      </c:catAx>
      <c:valAx>
        <c:axId val="13387008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47424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Hoja1!$X$2:$X$12</c:f>
              <c:strCache>
                <c:ptCount val="11"/>
                <c:pt idx="0">
                  <c:v>El Fuego De La Noche</c:v>
                </c:pt>
                <c:pt idx="1">
                  <c:v>LO ETERNO</c:v>
                </c:pt>
                <c:pt idx="2">
                  <c:v>Tempestad</c:v>
                </c:pt>
                <c:pt idx="3">
                  <c:v>ENTRE LA NIEBLA</c:v>
                </c:pt>
                <c:pt idx="4">
                  <c:v>FRAGOR (FEAT. BANDA SINFÓNICA MUNICIPAL DE AGUASCALIENTES)</c:v>
                </c:pt>
                <c:pt idx="5">
                  <c:v>DENZURA</c:v>
                </c:pt>
                <c:pt idx="6">
                  <c:v>EL FLUIR</c:v>
                </c:pt>
                <c:pt idx="7">
                  <c:v>Providencia</c:v>
                </c:pt>
                <c:pt idx="8">
                  <c:v>LA BARRANCA - YouTube Exclusives</c:v>
                </c:pt>
                <c:pt idx="9">
                  <c:v>ECLIPSE DE MEMORIA</c:v>
                </c:pt>
                <c:pt idx="10">
                  <c:v>Rueda De Los Tiempos</c:v>
                </c:pt>
              </c:strCache>
            </c:strRef>
          </c:cat>
          <c:val>
            <c:numRef>
              <c:f>Hoja1!$Y$2:$Y$12</c:f>
              <c:numCache>
                <c:formatCode>"$"#,##0.00</c:formatCode>
                <c:ptCount val="11"/>
                <c:pt idx="0">
                  <c:v>9852.8906304501652</c:v>
                </c:pt>
                <c:pt idx="1">
                  <c:v>5890.3726880197828</c:v>
                </c:pt>
                <c:pt idx="2">
                  <c:v>4750.4207657063926</c:v>
                </c:pt>
                <c:pt idx="3">
                  <c:v>4469.3193569228788</c:v>
                </c:pt>
                <c:pt idx="4">
                  <c:v>3958.8421296090046</c:v>
                </c:pt>
                <c:pt idx="5">
                  <c:v>3456.9716333386505</c:v>
                </c:pt>
                <c:pt idx="6">
                  <c:v>3341.6629835321828</c:v>
                </c:pt>
                <c:pt idx="7">
                  <c:v>3170.4930280884541</c:v>
                </c:pt>
                <c:pt idx="8">
                  <c:v>3028.5236782411898</c:v>
                </c:pt>
                <c:pt idx="9">
                  <c:v>2608.2481543825593</c:v>
                </c:pt>
                <c:pt idx="10">
                  <c:v>2403.772813623345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3739008"/>
        <c:axId val="133869504"/>
      </c:barChart>
      <c:catAx>
        <c:axId val="1337390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133869504"/>
        <c:crosses val="autoZero"/>
        <c:auto val="1"/>
        <c:lblAlgn val="ctr"/>
        <c:lblOffset val="100"/>
        <c:noMultiLvlLbl val="0"/>
      </c:catAx>
      <c:valAx>
        <c:axId val="133869504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33739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Dia Negro</c:v>
                </c:pt>
                <c:pt idx="4">
                  <c:v>Quemate Lento</c:v>
                </c:pt>
                <c:pt idx="5">
                  <c:v>La Barranca - Cuervos</c:v>
                </c:pt>
                <c:pt idx="6">
                  <c:v>Providencia</c:v>
                </c:pt>
                <c:pt idx="7">
                  <c:v>ASTRONOMIA</c:v>
                </c:pt>
                <c:pt idx="8">
                  <c:v>El Sindrome</c:v>
                </c:pt>
                <c:pt idx="9">
                  <c:v>LA ROSA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2378.3104763852029</c:v>
                </c:pt>
                <c:pt idx="1">
                  <c:v>2374.8084791164702</c:v>
                </c:pt>
                <c:pt idx="2">
                  <c:v>1523.8386274875884</c:v>
                </c:pt>
                <c:pt idx="3">
                  <c:v>1180.7574992807754</c:v>
                </c:pt>
                <c:pt idx="4">
                  <c:v>1047.8633372670915</c:v>
                </c:pt>
                <c:pt idx="5">
                  <c:v>986.12710740135583</c:v>
                </c:pt>
                <c:pt idx="6">
                  <c:v>939.21766595457939</c:v>
                </c:pt>
                <c:pt idx="7">
                  <c:v>839.0416917119245</c:v>
                </c:pt>
                <c:pt idx="8">
                  <c:v>838.98499810138821</c:v>
                </c:pt>
                <c:pt idx="9">
                  <c:v>779.32010967739677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920640"/>
        <c:axId val="142217728"/>
      </c:barChart>
      <c:catAx>
        <c:axId val="479206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42217728"/>
        <c:crosses val="autoZero"/>
        <c:auto val="1"/>
        <c:lblAlgn val="ctr"/>
        <c:lblOffset val="100"/>
        <c:noMultiLvlLbl val="0"/>
      </c:catAx>
      <c:valAx>
        <c:axId val="14221772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47920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Hoja1!$AD$2:$AD$5</c:f>
              <c:strCache>
                <c:ptCount val="4"/>
                <c:pt idx="0">
                  <c:v>LA BARRANCA</c:v>
                </c:pt>
                <c:pt idx="1">
                  <c:v>JOSE MANUEL AGUILERA Y JAIME LOPEZ</c:v>
                </c:pt>
                <c:pt idx="2">
                  <c:v>AGUILERA / REZC</c:v>
                </c:pt>
                <c:pt idx="3">
                  <c:v>JOSE MANUEL AGUILERA</c:v>
                </c:pt>
              </c:strCache>
            </c:strRef>
          </c:cat>
          <c:val>
            <c:numRef>
              <c:f>Hoja1!$AE$2:$AE$5</c:f>
              <c:numCache>
                <c:formatCode>"$"#,##0.00</c:formatCode>
                <c:ptCount val="4"/>
                <c:pt idx="0">
                  <c:v>50735.809349739058</c:v>
                </c:pt>
                <c:pt idx="1">
                  <c:v>1089.9600863836179</c:v>
                </c:pt>
                <c:pt idx="2">
                  <c:v>384.12294681793105</c:v>
                </c:pt>
                <c:pt idx="3">
                  <c:v>377.94279960235156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7240064"/>
        <c:axId val="142256384"/>
      </c:barChart>
      <c:catAx>
        <c:axId val="1372400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42256384"/>
        <c:crosses val="autoZero"/>
        <c:auto val="1"/>
        <c:lblAlgn val="ctr"/>
        <c:lblOffset val="100"/>
        <c:noMultiLvlLbl val="0"/>
      </c:catAx>
      <c:valAx>
        <c:axId val="142256384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37240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B152CC-983C-466C-8329-E8C69F26026A}" type="datetimeFigureOut">
              <a:rPr lang="es-MX" smtClean="0"/>
              <a:t>07/04/2022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barranca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2021</a:t>
            </a:r>
            <a:r>
              <a:rPr lang="es-MX" dirty="0" smtClean="0"/>
              <a:t>-2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9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94664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918270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5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país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325529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92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Ingreso por Álbum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76628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4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canción</a:t>
            </a:r>
            <a:endParaRPr lang="es-MX" dirty="0"/>
          </a:p>
        </p:txBody>
      </p:sp>
      <p:graphicFrame>
        <p:nvGraphicFramePr>
          <p:cNvPr id="4" name="6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63034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74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7467600" cy="1143000"/>
          </a:xfrm>
        </p:spPr>
        <p:txBody>
          <a:bodyPr/>
          <a:lstStyle/>
          <a:p>
            <a:r>
              <a:rPr lang="es-MX" dirty="0" smtClean="0"/>
              <a:t>Ingreso por Artista</a:t>
            </a:r>
            <a:endParaRPr lang="es-MX" dirty="0"/>
          </a:p>
        </p:txBody>
      </p:sp>
      <p:graphicFrame>
        <p:nvGraphicFramePr>
          <p:cNvPr id="4" name="7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75051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334209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informe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informe</Template>
  <TotalTime>35</TotalTime>
  <Words>44</Words>
  <Application>Microsoft Office PowerPoint</Application>
  <PresentationFormat>Presentación en pantalla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Plantilla informe</vt:lpstr>
      <vt:lpstr>La barranca</vt:lpstr>
      <vt:lpstr>Ingreso por plataforma</vt:lpstr>
      <vt:lpstr>Clics por plataforma</vt:lpstr>
      <vt:lpstr>Ingreso por país</vt:lpstr>
      <vt:lpstr>Ingreso por Álbum</vt:lpstr>
      <vt:lpstr>Ingreso por canción</vt:lpstr>
      <vt:lpstr>Ingreso por Artista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barranca</dc:title>
  <dc:creator>user</dc:creator>
  <cp:lastModifiedBy>user</cp:lastModifiedBy>
  <cp:revision>4</cp:revision>
  <dcterms:created xsi:type="dcterms:W3CDTF">2022-04-07T16:18:02Z</dcterms:created>
  <dcterms:modified xsi:type="dcterms:W3CDTF">2022-04-07T16:53:03Z</dcterms:modified>
</cp:coreProperties>
</file>