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%202021%20orchard%20v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%202021%20orchard%20v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%202021%20orchard%20v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%202021%20orchard%20v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%202021%20orchard%20v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%202021%20orchard%20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</c:spPr>
          </c:dPt>
          <c:dPt>
            <c:idx val="1"/>
            <c:bubble3D val="0"/>
            <c:spPr>
              <a:solidFill>
                <a:schemeClr val="tx1">
                  <a:lumMod val="85000"/>
                </a:schemeClr>
              </a:solidFill>
            </c:spPr>
          </c:dPt>
          <c:dPt>
            <c:idx val="2"/>
            <c:bubble3D val="0"/>
            <c:spPr>
              <a:solidFill>
                <a:srgbClr val="C00000"/>
              </a:solidFill>
            </c:spPr>
          </c:dPt>
          <c:dPt>
            <c:idx val="3"/>
            <c:bubble3D val="0"/>
            <c:spPr>
              <a:solidFill>
                <a:srgbClr val="FF0000"/>
              </a:solidFill>
            </c:spPr>
          </c:dPt>
          <c:dPt>
            <c:idx val="4"/>
            <c:bubble3D val="0"/>
            <c:spPr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c:spPr>
          </c:dPt>
          <c:dPt>
            <c:idx val="5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</c:spPr>
          </c:dPt>
          <c:dPt>
            <c:idx val="6"/>
            <c:bubble3D val="0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7"/>
            <c:bubble3D val="0"/>
            <c:spPr>
              <a:solidFill>
                <a:schemeClr val="accent4">
                  <a:lumMod val="75000"/>
                </a:schemeClr>
              </a:solidFill>
            </c:spPr>
          </c:dPt>
          <c:dPt>
            <c:idx val="8"/>
            <c:bubble3D val="0"/>
            <c:spPr>
              <a:solidFill>
                <a:srgbClr val="002060"/>
              </a:solidFill>
            </c:spPr>
          </c:dPt>
          <c:dPt>
            <c:idx val="9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dPt>
            <c:idx val="11"/>
            <c:bubble3D val="0"/>
            <c:spPr>
              <a:solidFill>
                <a:schemeClr val="tx1"/>
              </a:solidFill>
            </c:spPr>
          </c:dPt>
          <c:dPt>
            <c:idx val="12"/>
            <c:bubble3D val="0"/>
            <c:spPr>
              <a:solidFill>
                <a:schemeClr val="tx1"/>
              </a:solidFill>
            </c:spPr>
          </c:dPt>
          <c:dPt>
            <c:idx val="13"/>
            <c:bubble3D val="0"/>
            <c:spPr>
              <a:solidFill>
                <a:schemeClr val="tx1"/>
              </a:solidFill>
            </c:spPr>
          </c:dPt>
          <c:dPt>
            <c:idx val="14"/>
            <c:bubble3D val="0"/>
            <c:spPr>
              <a:solidFill>
                <a:schemeClr val="tx1"/>
              </a:solidFill>
            </c:spPr>
          </c:dPt>
          <c:dPt>
            <c:idx val="15"/>
            <c:bubble3D val="0"/>
            <c:spPr>
              <a:solidFill>
                <a:schemeClr val="tx1"/>
              </a:solidFill>
            </c:spPr>
          </c:dPt>
          <c:dPt>
            <c:idx val="16"/>
            <c:bubble3D val="0"/>
            <c:spPr>
              <a:solidFill>
                <a:schemeClr val="tx1"/>
              </a:solidFill>
            </c:spPr>
          </c:dPt>
          <c:dPt>
            <c:idx val="17"/>
            <c:bubble3D val="0"/>
            <c:spPr>
              <a:solidFill>
                <a:schemeClr val="tx1"/>
              </a:solidFill>
            </c:spPr>
          </c:dPt>
          <c:dPt>
            <c:idx val="18"/>
            <c:bubble3D val="0"/>
            <c:spPr>
              <a:solidFill>
                <a:schemeClr val="tx1"/>
              </a:solidFill>
            </c:spPr>
          </c:dPt>
          <c:dPt>
            <c:idx val="19"/>
            <c:bubble3D val="0"/>
            <c:spPr>
              <a:solidFill>
                <a:schemeClr val="tx1"/>
              </a:solidFill>
            </c:spPr>
          </c:dPt>
          <c:dPt>
            <c:idx val="20"/>
            <c:bubble3D val="0"/>
            <c:spPr>
              <a:solidFill>
                <a:schemeClr val="tx1"/>
              </a:solidFill>
            </c:spPr>
          </c:dPt>
          <c:dPt>
            <c:idx val="21"/>
            <c:bubble3D val="0"/>
            <c:spPr>
              <a:solidFill>
                <a:schemeClr val="tx1"/>
              </a:solidFill>
            </c:spPr>
          </c:dPt>
          <c:dPt>
            <c:idx val="22"/>
            <c:bubble3D val="0"/>
            <c:spPr>
              <a:solidFill>
                <a:schemeClr val="tx1"/>
              </a:solidFill>
            </c:spPr>
          </c:dPt>
          <c:dPt>
            <c:idx val="23"/>
            <c:bubble3D val="0"/>
            <c:spPr>
              <a:solidFill>
                <a:schemeClr val="tx1"/>
              </a:solidFill>
            </c:spPr>
          </c:dPt>
          <c:dPt>
            <c:idx val="24"/>
            <c:bubble3D val="0"/>
            <c:spPr>
              <a:solidFill>
                <a:schemeClr val="tx1"/>
              </a:solidFill>
            </c:spPr>
          </c:dPt>
          <c:dPt>
            <c:idx val="25"/>
            <c:bubble3D val="0"/>
            <c:spPr>
              <a:solidFill>
                <a:schemeClr val="tx1"/>
              </a:solidFill>
            </c:spPr>
          </c:dPt>
          <c:dPt>
            <c:idx val="26"/>
            <c:bubble3D val="0"/>
            <c:spPr>
              <a:solidFill>
                <a:schemeClr val="tx1"/>
              </a:solidFill>
            </c:spPr>
          </c:dPt>
          <c:dPt>
            <c:idx val="27"/>
            <c:bubble3D val="0"/>
            <c:spPr>
              <a:solidFill>
                <a:schemeClr val="tx1"/>
              </a:solidFill>
            </c:spPr>
          </c:dPt>
          <c:dPt>
            <c:idx val="28"/>
            <c:bubble3D val="0"/>
            <c:spPr>
              <a:solidFill>
                <a:schemeClr val="tx1"/>
              </a:solidFill>
            </c:spPr>
          </c:dPt>
          <c:dPt>
            <c:idx val="29"/>
            <c:bubble3D val="0"/>
            <c:spPr>
              <a:solidFill>
                <a:schemeClr val="tx1"/>
              </a:solidFill>
            </c:spPr>
          </c:dPt>
          <c:dPt>
            <c:idx val="30"/>
            <c:bubble3D val="0"/>
            <c:spPr>
              <a:solidFill>
                <a:schemeClr val="tx1"/>
              </a:solidFill>
            </c:spPr>
          </c:dPt>
          <c:dPt>
            <c:idx val="31"/>
            <c:bubble3D val="0"/>
            <c:spPr>
              <a:solidFill>
                <a:schemeClr val="tx1"/>
              </a:solidFill>
            </c:spPr>
          </c:dPt>
          <c:dPt>
            <c:idx val="32"/>
            <c:bubble3D val="0"/>
            <c:spPr>
              <a:solidFill>
                <a:schemeClr val="tx1"/>
              </a:solidFill>
            </c:spPr>
          </c:dPt>
          <c:dPt>
            <c:idx val="33"/>
            <c:bubble3D val="0"/>
            <c:spPr>
              <a:solidFill>
                <a:schemeClr val="tx1"/>
              </a:solidFill>
            </c:spPr>
          </c:dPt>
          <c:dPt>
            <c:idx val="34"/>
            <c:bubble3D val="0"/>
            <c:spPr>
              <a:solidFill>
                <a:schemeClr val="tx1"/>
              </a:solidFill>
            </c:spPr>
          </c:dPt>
          <c:dPt>
            <c:idx val="35"/>
            <c:bubble3D val="0"/>
            <c:spPr>
              <a:solidFill>
                <a:schemeClr val="tx1"/>
              </a:solidFill>
            </c:spPr>
          </c:dPt>
          <c:dLbls>
            <c:dLbl>
              <c:idx val="1"/>
              <c:spPr/>
              <c:txPr>
                <a:bodyPr/>
                <a:lstStyle/>
                <a:p>
                  <a:pPr>
                    <a:defRPr sz="1500">
                      <a:solidFill>
                        <a:sysClr val="windowText" lastClr="000000"/>
                      </a:solidFill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5.4861675205487188E-2"/>
                  <c:y val="8.573419091000471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4.644833406488532E-2"/>
                  <c:y val="6.273575422836616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0.15104628629605818"/>
                  <c:y val="-2.694608006517794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4.8705881495862934E-3"/>
                  <c:y val="-5.672914649695007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0.11645427375100399"/>
                  <c:y val="-4.14074362107913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0.20999590664789522"/>
                  <c:y val="1.0394017066886747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txPr>
              <a:bodyPr/>
              <a:lstStyle/>
              <a:p>
                <a:pPr>
                  <a:defRPr sz="15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'[La Barranca 2021 orchard v2.xlsx]Sheet1'!$P$2:$P$37</c:f>
              <c:strCache>
                <c:ptCount val="36"/>
                <c:pt idx="0">
                  <c:v>Spotify</c:v>
                </c:pt>
                <c:pt idx="1">
                  <c:v>Apple Music</c:v>
                </c:pt>
                <c:pt idx="2">
                  <c:v>YouTube</c:v>
                </c:pt>
                <c:pt idx="3">
                  <c:v>YouTube Red</c:v>
                </c:pt>
                <c:pt idx="4">
                  <c:v>iTunes</c:v>
                </c:pt>
                <c:pt idx="5">
                  <c:v>Amazon Unlimited</c:v>
                </c:pt>
                <c:pt idx="6">
                  <c:v>YouTube Subscription</c:v>
                </c:pt>
                <c:pt idx="7">
                  <c:v>Amazon Music</c:v>
                </c:pt>
                <c:pt idx="8">
                  <c:v>Facebook</c:v>
                </c:pt>
                <c:pt idx="9">
                  <c:v>TIDAL</c:v>
                </c:pt>
                <c:pt idx="10">
                  <c:v>Deezer</c:v>
                </c:pt>
                <c:pt idx="11">
                  <c:v>Pandora</c:v>
                </c:pt>
                <c:pt idx="12">
                  <c:v>SoundExchange</c:v>
                </c:pt>
                <c:pt idx="13">
                  <c:v>HD Tracks</c:v>
                </c:pt>
                <c:pt idx="14">
                  <c:v>iMusica</c:v>
                </c:pt>
                <c:pt idx="15">
                  <c:v>Napster</c:v>
                </c:pt>
                <c:pt idx="16">
                  <c:v>Trebel</c:v>
                </c:pt>
                <c:pt idx="17">
                  <c:v>Kuack</c:v>
                </c:pt>
                <c:pt idx="18">
                  <c:v>Performance Rights Societies</c:v>
                </c:pt>
                <c:pt idx="19">
                  <c:v>Slacker</c:v>
                </c:pt>
                <c:pt idx="20">
                  <c:v>iHeartRadio (Reporting Only)</c:v>
                </c:pt>
                <c:pt idx="21">
                  <c:v>SoundCloud Go</c:v>
                </c:pt>
                <c:pt idx="22">
                  <c:v>WYNK</c:v>
                </c:pt>
                <c:pt idx="23">
                  <c:v>JOOX</c:v>
                </c:pt>
                <c:pt idx="24">
                  <c:v>MediaNet</c:v>
                </c:pt>
                <c:pt idx="25">
                  <c:v>Soundtrack Your Brand</c:v>
                </c:pt>
                <c:pt idx="26">
                  <c:v>Yandex LLC</c:v>
                </c:pt>
                <c:pt idx="27">
                  <c:v>TikTok</c:v>
                </c:pt>
                <c:pt idx="28">
                  <c:v>AllSaints Music Group</c:v>
                </c:pt>
                <c:pt idx="29">
                  <c:v>TDC Play</c:v>
                </c:pt>
                <c:pt idx="30">
                  <c:v>Fizy</c:v>
                </c:pt>
                <c:pt idx="31">
                  <c:v>NetEase</c:v>
                </c:pt>
                <c:pt idx="32">
                  <c:v>Google Play</c:v>
                </c:pt>
                <c:pt idx="33">
                  <c:v>Bugs Corporation</c:v>
                </c:pt>
                <c:pt idx="34">
                  <c:v>UMA</c:v>
                </c:pt>
                <c:pt idx="35">
                  <c:v>Boomplay</c:v>
                </c:pt>
              </c:strCache>
            </c:strRef>
          </c:cat>
          <c:val>
            <c:numRef>
              <c:f>'[La Barranca 2021 orchard v2.xlsx]Sheet1'!$R$2:$R$37</c:f>
              <c:numCache>
                <c:formatCode>"$"#,##0.00</c:formatCode>
                <c:ptCount val="36"/>
                <c:pt idx="0">
                  <c:v>35012.969528590867</c:v>
                </c:pt>
                <c:pt idx="1">
                  <c:v>9433.0679095051473</c:v>
                </c:pt>
                <c:pt idx="2">
                  <c:v>9126.574885671027</c:v>
                </c:pt>
                <c:pt idx="3">
                  <c:v>5407.9003325722533</c:v>
                </c:pt>
                <c:pt idx="4">
                  <c:v>4685.9183672703584</c:v>
                </c:pt>
                <c:pt idx="5">
                  <c:v>2553.2915157227244</c:v>
                </c:pt>
                <c:pt idx="6">
                  <c:v>2399.1820208679251</c:v>
                </c:pt>
                <c:pt idx="7">
                  <c:v>1739.0950622769749</c:v>
                </c:pt>
                <c:pt idx="8">
                  <c:v>1444.9202053995011</c:v>
                </c:pt>
                <c:pt idx="9">
                  <c:v>1263.3897088910385</c:v>
                </c:pt>
                <c:pt idx="10">
                  <c:v>1024.6603837903551</c:v>
                </c:pt>
                <c:pt idx="11">
                  <c:v>594.70851164202077</c:v>
                </c:pt>
                <c:pt idx="12">
                  <c:v>251.1584133356406</c:v>
                </c:pt>
                <c:pt idx="13">
                  <c:v>237.54185533523599</c:v>
                </c:pt>
                <c:pt idx="14">
                  <c:v>111.33547538807692</c:v>
                </c:pt>
                <c:pt idx="15">
                  <c:v>102.75044099176294</c:v>
                </c:pt>
                <c:pt idx="16">
                  <c:v>100.18445098776175</c:v>
                </c:pt>
                <c:pt idx="17">
                  <c:v>32.957309858500977</c:v>
                </c:pt>
                <c:pt idx="18">
                  <c:v>23.718754161725474</c:v>
                </c:pt>
                <c:pt idx="19">
                  <c:v>19.177227572433186</c:v>
                </c:pt>
                <c:pt idx="20">
                  <c:v>16.693780061742295</c:v>
                </c:pt>
                <c:pt idx="21">
                  <c:v>16.318372556800032</c:v>
                </c:pt>
                <c:pt idx="22">
                  <c:v>10.281173507182396</c:v>
                </c:pt>
                <c:pt idx="23">
                  <c:v>8.6970905354565495</c:v>
                </c:pt>
                <c:pt idx="24">
                  <c:v>5.4487124433391756</c:v>
                </c:pt>
                <c:pt idx="25">
                  <c:v>2.8547497785941203</c:v>
                </c:pt>
                <c:pt idx="26">
                  <c:v>1.3512936426559456</c:v>
                </c:pt>
                <c:pt idx="27">
                  <c:v>1.2772714563889564</c:v>
                </c:pt>
                <c:pt idx="28">
                  <c:v>0.71509902405305159</c:v>
                </c:pt>
                <c:pt idx="29">
                  <c:v>0.38879785262979583</c:v>
                </c:pt>
                <c:pt idx="30">
                  <c:v>0.3633122575702144</c:v>
                </c:pt>
                <c:pt idx="31">
                  <c:v>0.2973708522069502</c:v>
                </c:pt>
                <c:pt idx="32">
                  <c:v>0.24426289920957064</c:v>
                </c:pt>
                <c:pt idx="33">
                  <c:v>0.18697210054378952</c:v>
                </c:pt>
                <c:pt idx="34">
                  <c:v>6.081320070625227E-2</c:v>
                </c:pt>
                <c:pt idx="35">
                  <c:v>6.6044997860444698E-3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tx1">
                  <a:lumMod val="95000"/>
                </a:schemeClr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5"/>
              </a:solidFill>
            </c:spPr>
          </c:dPt>
          <c:dLbls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'[La Barranca 2021 orchard v2.xlsx]Sheet1'!$P$2:$P$11</c:f>
              <c:strCache>
                <c:ptCount val="10"/>
                <c:pt idx="0">
                  <c:v>Spotify</c:v>
                </c:pt>
                <c:pt idx="1">
                  <c:v>YouTube</c:v>
                </c:pt>
                <c:pt idx="2">
                  <c:v>Apple Music</c:v>
                </c:pt>
                <c:pt idx="3">
                  <c:v>YouTube Red</c:v>
                </c:pt>
                <c:pt idx="4">
                  <c:v>YouTube Subscription</c:v>
                </c:pt>
                <c:pt idx="5">
                  <c:v>Deezer</c:v>
                </c:pt>
                <c:pt idx="6">
                  <c:v>Amazon Unlimited</c:v>
                </c:pt>
                <c:pt idx="7">
                  <c:v>Amazon Music</c:v>
                </c:pt>
                <c:pt idx="8">
                  <c:v>TIDAL</c:v>
                </c:pt>
                <c:pt idx="9">
                  <c:v>Pandora</c:v>
                </c:pt>
              </c:strCache>
            </c:strRef>
          </c:cat>
          <c:val>
            <c:numRef>
              <c:f>'[La Barranca 2021 orchard v2.xlsx]Sheet1'!$Q$2:$Q$11</c:f>
              <c:numCache>
                <c:formatCode>General</c:formatCode>
                <c:ptCount val="10"/>
                <c:pt idx="0">
                  <c:v>2102260</c:v>
                </c:pt>
                <c:pt idx="1">
                  <c:v>781771</c:v>
                </c:pt>
                <c:pt idx="2">
                  <c:v>174750</c:v>
                </c:pt>
                <c:pt idx="3">
                  <c:v>126242</c:v>
                </c:pt>
                <c:pt idx="4">
                  <c:v>57338</c:v>
                </c:pt>
                <c:pt idx="5">
                  <c:v>55826</c:v>
                </c:pt>
                <c:pt idx="6">
                  <c:v>46118</c:v>
                </c:pt>
                <c:pt idx="7">
                  <c:v>41557</c:v>
                </c:pt>
                <c:pt idx="8">
                  <c:v>25347</c:v>
                </c:pt>
                <c:pt idx="9">
                  <c:v>21254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4936704"/>
        <c:axId val="124047296"/>
      </c:barChart>
      <c:catAx>
        <c:axId val="12493670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124047296"/>
        <c:crosses val="autoZero"/>
        <c:auto val="1"/>
        <c:lblAlgn val="ctr"/>
        <c:lblOffset val="100"/>
        <c:noMultiLvlLbl val="0"/>
      </c:catAx>
      <c:valAx>
        <c:axId val="124047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936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'[La Barranca 2021 orchard v2.xlsx]Sheet1'!$U$2:$U$11</c:f>
              <c:strCache>
                <c:ptCount val="10"/>
                <c:pt idx="0">
                  <c:v>Mexico</c:v>
                </c:pt>
                <c:pt idx="1">
                  <c:v>USA</c:v>
                </c:pt>
                <c:pt idx="2">
                  <c:v>Spain</c:v>
                </c:pt>
                <c:pt idx="3">
                  <c:v>Canada</c:v>
                </c:pt>
                <c:pt idx="4">
                  <c:v>Chile</c:v>
                </c:pt>
                <c:pt idx="5">
                  <c:v>United Kingdom</c:v>
                </c:pt>
                <c:pt idx="6">
                  <c:v>Colombia</c:v>
                </c:pt>
                <c:pt idx="7">
                  <c:v>Germany</c:v>
                </c:pt>
                <c:pt idx="8">
                  <c:v>Costa Rica</c:v>
                </c:pt>
                <c:pt idx="9">
                  <c:v>Argentina</c:v>
                </c:pt>
              </c:strCache>
            </c:strRef>
          </c:cat>
          <c:val>
            <c:numRef>
              <c:f>'[La Barranca 2021 orchard v2.xlsx]Sheet1'!$W$2:$W$11</c:f>
              <c:numCache>
                <c:formatCode>"$"#,##0.00</c:formatCode>
                <c:ptCount val="10"/>
                <c:pt idx="0">
                  <c:v>46757.374781252256</c:v>
                </c:pt>
                <c:pt idx="1">
                  <c:v>23821.753370206679</c:v>
                </c:pt>
                <c:pt idx="2">
                  <c:v>738.71589001706127</c:v>
                </c:pt>
                <c:pt idx="3">
                  <c:v>491.27773627134252</c:v>
                </c:pt>
                <c:pt idx="4">
                  <c:v>409.53292442377125</c:v>
                </c:pt>
                <c:pt idx="5">
                  <c:v>396.62308509647181</c:v>
                </c:pt>
                <c:pt idx="6">
                  <c:v>390.42145374321984</c:v>
                </c:pt>
                <c:pt idx="7">
                  <c:v>340.99675194004755</c:v>
                </c:pt>
                <c:pt idx="8">
                  <c:v>248.64633574286282</c:v>
                </c:pt>
                <c:pt idx="9">
                  <c:v>211.04536251743758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7670784"/>
        <c:axId val="124049600"/>
      </c:barChart>
      <c:catAx>
        <c:axId val="12767078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MX"/>
          </a:p>
        </c:txPr>
        <c:crossAx val="124049600"/>
        <c:crosses val="autoZero"/>
        <c:auto val="1"/>
        <c:lblAlgn val="ctr"/>
        <c:lblOffset val="100"/>
        <c:noMultiLvlLbl val="0"/>
      </c:catAx>
      <c:valAx>
        <c:axId val="124049600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276707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'[La Barranca 2021 orchard v2.xlsx]Sheet1'!$U$2:$U$11</c:f>
              <c:strCache>
                <c:ptCount val="10"/>
                <c:pt idx="0">
                  <c:v>Mexico</c:v>
                </c:pt>
                <c:pt idx="1">
                  <c:v>USA</c:v>
                </c:pt>
                <c:pt idx="2">
                  <c:v>Colombia</c:v>
                </c:pt>
                <c:pt idx="3">
                  <c:v>Spain</c:v>
                </c:pt>
                <c:pt idx="4">
                  <c:v>Argentina</c:v>
                </c:pt>
                <c:pt idx="5">
                  <c:v>Chile</c:v>
                </c:pt>
                <c:pt idx="6">
                  <c:v>Costa Rica</c:v>
                </c:pt>
                <c:pt idx="7">
                  <c:v>Canada</c:v>
                </c:pt>
                <c:pt idx="8">
                  <c:v>Guatemala</c:v>
                </c:pt>
                <c:pt idx="9">
                  <c:v>Ecuador</c:v>
                </c:pt>
              </c:strCache>
            </c:strRef>
          </c:cat>
          <c:val>
            <c:numRef>
              <c:f>'[La Barranca 2021 orchard v2.xlsx]Sheet1'!$V$2:$V$11</c:f>
              <c:numCache>
                <c:formatCode>General</c:formatCode>
                <c:ptCount val="10"/>
                <c:pt idx="0">
                  <c:v>2935747</c:v>
                </c:pt>
                <c:pt idx="1">
                  <c:v>314372</c:v>
                </c:pt>
                <c:pt idx="2">
                  <c:v>31287</c:v>
                </c:pt>
                <c:pt idx="3">
                  <c:v>23837</c:v>
                </c:pt>
                <c:pt idx="4">
                  <c:v>23582</c:v>
                </c:pt>
                <c:pt idx="5">
                  <c:v>22747</c:v>
                </c:pt>
                <c:pt idx="6">
                  <c:v>11054</c:v>
                </c:pt>
                <c:pt idx="7">
                  <c:v>10803</c:v>
                </c:pt>
                <c:pt idx="8">
                  <c:v>10461</c:v>
                </c:pt>
                <c:pt idx="9">
                  <c:v>8527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5963264"/>
        <c:axId val="124099328"/>
      </c:barChart>
      <c:catAx>
        <c:axId val="12596326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MX"/>
          </a:p>
        </c:txPr>
        <c:crossAx val="124099328"/>
        <c:crosses val="autoZero"/>
        <c:auto val="1"/>
        <c:lblAlgn val="ctr"/>
        <c:lblOffset val="100"/>
        <c:noMultiLvlLbl val="0"/>
      </c:catAx>
      <c:valAx>
        <c:axId val="124099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59632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'[La Barranca 2021 orchard v2.xlsx]Sheet1'!$Y$2:$Y$11</c:f>
              <c:strCache>
                <c:ptCount val="10"/>
                <c:pt idx="0">
                  <c:v>ENTRE LA NIEBLA</c:v>
                </c:pt>
                <c:pt idx="1">
                  <c:v>El Fuego De La Noche</c:v>
                </c:pt>
                <c:pt idx="2">
                  <c:v>LO ETERNO</c:v>
                </c:pt>
                <c:pt idx="3">
                  <c:v>LA BARRANCA - YouTube Exclusives</c:v>
                </c:pt>
                <c:pt idx="4">
                  <c:v>Tempestad</c:v>
                </c:pt>
                <c:pt idx="5">
                  <c:v>DENZURA</c:v>
                </c:pt>
                <c:pt idx="6">
                  <c:v>Providencia</c:v>
                </c:pt>
                <c:pt idx="7">
                  <c:v>EL FLUIR</c:v>
                </c:pt>
                <c:pt idx="8">
                  <c:v>ECLIPSE DE MEMORIA</c:v>
                </c:pt>
                <c:pt idx="9">
                  <c:v>Rueda De Los Tiempos</c:v>
                </c:pt>
              </c:strCache>
            </c:strRef>
          </c:cat>
          <c:val>
            <c:numRef>
              <c:f>'[La Barranca 2021 orchard v2.xlsx]Sheet1'!$AA$2:$AA$11</c:f>
              <c:numCache>
                <c:formatCode>"$"#,##0.00</c:formatCode>
                <c:ptCount val="10"/>
                <c:pt idx="0">
                  <c:v>14234.174024013353</c:v>
                </c:pt>
                <c:pt idx="1">
                  <c:v>12992.163071465508</c:v>
                </c:pt>
                <c:pt idx="2">
                  <c:v>8808.0839304385809</c:v>
                </c:pt>
                <c:pt idx="3">
                  <c:v>6569.7251112840713</c:v>
                </c:pt>
                <c:pt idx="4">
                  <c:v>5630.318219057157</c:v>
                </c:pt>
                <c:pt idx="5">
                  <c:v>4512.0328293075827</c:v>
                </c:pt>
                <c:pt idx="6">
                  <c:v>4242.0406426703566</c:v>
                </c:pt>
                <c:pt idx="7">
                  <c:v>3879.0107925855455</c:v>
                </c:pt>
                <c:pt idx="8">
                  <c:v>3431.0244953044603</c:v>
                </c:pt>
                <c:pt idx="9">
                  <c:v>2612.3374062183716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3646464"/>
        <c:axId val="126751808"/>
      </c:barChart>
      <c:catAx>
        <c:axId val="20364646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126751808"/>
        <c:crosses val="autoZero"/>
        <c:auto val="1"/>
        <c:lblAlgn val="ctr"/>
        <c:lblOffset val="100"/>
        <c:noMultiLvlLbl val="0"/>
      </c:catAx>
      <c:valAx>
        <c:axId val="126751808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203646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'[La Barranca 2021 orchard v2.xlsx]Sheet1'!$AC$2:$AC$11</c:f>
              <c:strCache>
                <c:ptCount val="10"/>
                <c:pt idx="0">
                  <c:v>CUERVOS</c:v>
                </c:pt>
                <c:pt idx="1">
                  <c:v>El Alacran</c:v>
                </c:pt>
                <c:pt idx="2">
                  <c:v>Chan-Chan   (Bonus Track)</c:v>
                </c:pt>
                <c:pt idx="3">
                  <c:v>SUEÑO DE ORQUÍDEA</c:v>
                </c:pt>
                <c:pt idx="4">
                  <c:v>MÁSCARA DE RELÁMPAGO</c:v>
                </c:pt>
                <c:pt idx="5">
                  <c:v>La Barranca - Entre la Niebla (Full Album) [Official Audio]</c:v>
                </c:pt>
                <c:pt idx="6">
                  <c:v>La Barranca - Cuervos</c:v>
                </c:pt>
                <c:pt idx="7">
                  <c:v>Quemate Lento</c:v>
                </c:pt>
                <c:pt idx="8">
                  <c:v>Dia Negro</c:v>
                </c:pt>
                <c:pt idx="9">
                  <c:v>NADA TIENE PAZ</c:v>
                </c:pt>
              </c:strCache>
            </c:strRef>
          </c:cat>
          <c:val>
            <c:numRef>
              <c:f>'[La Barranca 2021 orchard v2.xlsx]Sheet1'!$AE$2:$AE$11</c:f>
              <c:numCache>
                <c:formatCode>"$"#,##0.00</c:formatCode>
                <c:ptCount val="10"/>
                <c:pt idx="0">
                  <c:v>4315.4884035609311</c:v>
                </c:pt>
                <c:pt idx="1">
                  <c:v>3312.9407622243548</c:v>
                </c:pt>
                <c:pt idx="2">
                  <c:v>2339.2715677916799</c:v>
                </c:pt>
                <c:pt idx="3">
                  <c:v>1938.4351431425923</c:v>
                </c:pt>
                <c:pt idx="4">
                  <c:v>1903.4897740214021</c:v>
                </c:pt>
                <c:pt idx="5">
                  <c:v>1775.8902331433039</c:v>
                </c:pt>
                <c:pt idx="6">
                  <c:v>1537.3005942490702</c:v>
                </c:pt>
                <c:pt idx="7">
                  <c:v>1497.3977966805899</c:v>
                </c:pt>
                <c:pt idx="8">
                  <c:v>1485.3202379917573</c:v>
                </c:pt>
                <c:pt idx="9">
                  <c:v>1273.3603102266463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4864640"/>
        <c:axId val="126752960"/>
      </c:barChart>
      <c:catAx>
        <c:axId val="1548646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126752960"/>
        <c:crosses val="autoZero"/>
        <c:auto val="1"/>
        <c:lblAlgn val="ctr"/>
        <c:lblOffset val="100"/>
        <c:noMultiLvlLbl val="0"/>
      </c:catAx>
      <c:valAx>
        <c:axId val="126752960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548646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CC6C-ADF5-4E94-AD69-E0391AC9DC86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829-FF88-4D87-ABAD-D090B3EB2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08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CC6C-ADF5-4E94-AD69-E0391AC9DC86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829-FF88-4D87-ABAD-D090B3EB2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712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CC6C-ADF5-4E94-AD69-E0391AC9DC86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829-FF88-4D87-ABAD-D090B3EB2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83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CC6C-ADF5-4E94-AD69-E0391AC9DC86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829-FF88-4D87-ABAD-D090B3EB2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5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CC6C-ADF5-4E94-AD69-E0391AC9DC86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829-FF88-4D87-ABAD-D090B3EB2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37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CC6C-ADF5-4E94-AD69-E0391AC9DC86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829-FF88-4D87-ABAD-D090B3EB2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2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CC6C-ADF5-4E94-AD69-E0391AC9DC86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829-FF88-4D87-ABAD-D090B3EB2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02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CC6C-ADF5-4E94-AD69-E0391AC9DC86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829-FF88-4D87-ABAD-D090B3EB2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02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CC6C-ADF5-4E94-AD69-E0391AC9DC86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829-FF88-4D87-ABAD-D090B3EB2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7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CC6C-ADF5-4E94-AD69-E0391AC9DC86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829-FF88-4D87-ABAD-D090B3EB2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8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CC6C-ADF5-4E94-AD69-E0391AC9DC86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829-FF88-4D87-ABAD-D090B3EB2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4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CC6C-ADF5-4E94-AD69-E0391AC9DC86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A829-FF88-4D87-ABAD-D090B3EB22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369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La Barranca</a:t>
            </a:r>
            <a:endParaRPr lang="es-MX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08337" y="6165304"/>
            <a:ext cx="3816424" cy="622920"/>
          </a:xfrm>
        </p:spPr>
        <p:txBody>
          <a:bodyPr/>
          <a:lstStyle/>
          <a:p>
            <a:r>
              <a:rPr lang="es-MX" dirty="0" smtClean="0">
                <a:solidFill>
                  <a:schemeClr val="tx1">
                    <a:lumMod val="65000"/>
                  </a:schemeClr>
                </a:solidFill>
              </a:rPr>
              <a:t>Informe 2021 - 1</a:t>
            </a:r>
            <a:endParaRPr lang="es-MX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6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8540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Ingreso por plataforma</a:t>
            </a:r>
            <a:endParaRPr lang="es-MX" dirty="0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019976"/>
              </p:ext>
            </p:extLst>
          </p:nvPr>
        </p:nvGraphicFramePr>
        <p:xfrm>
          <a:off x="179512" y="620688"/>
          <a:ext cx="8784976" cy="60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899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s-MX" dirty="0" smtClean="0"/>
              <a:t>Clics por plataforma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519190"/>
              </p:ext>
            </p:extLst>
          </p:nvPr>
        </p:nvGraphicFramePr>
        <p:xfrm>
          <a:off x="107504" y="764704"/>
          <a:ext cx="892899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87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Regalías Promedio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58925"/>
              </p:ext>
            </p:extLst>
          </p:nvPr>
        </p:nvGraphicFramePr>
        <p:xfrm>
          <a:off x="457200" y="1600200"/>
          <a:ext cx="8229600" cy="412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Plataforma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Regalía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Spotify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0.016655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Apple </a:t>
                      </a:r>
                      <a:r>
                        <a:rPr lang="es-MX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Music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0.05398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YouTube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0.011674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YouTube 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0.042838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Amazon </a:t>
                      </a:r>
                      <a:r>
                        <a:rPr lang="es-MX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Unlimited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0.055364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YouTube Subscription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0.041843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Amazon Music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0.041848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TIDAL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0.049844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Deezer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0.018355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Pandora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0.027981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5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Ingreso por </a:t>
            </a:r>
            <a:r>
              <a:rPr lang="es-MX" dirty="0" smtClean="0"/>
              <a:t>país</a:t>
            </a:r>
            <a:endParaRPr lang="es-MX" dirty="0"/>
          </a:p>
        </p:txBody>
      </p:sp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00295"/>
              </p:ext>
            </p:extLst>
          </p:nvPr>
        </p:nvGraphicFramePr>
        <p:xfrm>
          <a:off x="0" y="692696"/>
          <a:ext cx="91440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0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Clics por </a:t>
            </a:r>
            <a:r>
              <a:rPr lang="es-MX" dirty="0" smtClean="0"/>
              <a:t>país</a:t>
            </a:r>
            <a:endParaRPr lang="es-MX" dirty="0"/>
          </a:p>
        </p:txBody>
      </p:sp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9301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36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Ingreso por </a:t>
            </a:r>
            <a:r>
              <a:rPr lang="es-MX" dirty="0" smtClean="0"/>
              <a:t>Álbum</a:t>
            </a:r>
            <a:endParaRPr lang="es-MX" dirty="0"/>
          </a:p>
        </p:txBody>
      </p:sp>
      <p:graphicFrame>
        <p:nvGraphicFramePr>
          <p:cNvPr id="5" name="5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974386"/>
              </p:ext>
            </p:extLst>
          </p:nvPr>
        </p:nvGraphicFramePr>
        <p:xfrm>
          <a:off x="0" y="764704"/>
          <a:ext cx="9144000" cy="609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09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Ingreso por canción</a:t>
            </a:r>
            <a:r>
              <a:rPr lang="es-MX" dirty="0" smtClean="0"/>
              <a:t> </a:t>
            </a:r>
            <a:endParaRPr lang="es-MX" dirty="0"/>
          </a:p>
        </p:txBody>
      </p:sp>
      <p:graphicFrame>
        <p:nvGraphicFramePr>
          <p:cNvPr id="4" name="6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190624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59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80</Words>
  <Application>Microsoft Office PowerPoint</Application>
  <PresentationFormat>Presentación en pantalla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La Barranca</vt:lpstr>
      <vt:lpstr>Ingreso por plataforma</vt:lpstr>
      <vt:lpstr>Clics por plataforma</vt:lpstr>
      <vt:lpstr>Regalías Promedio</vt:lpstr>
      <vt:lpstr>Ingreso por país</vt:lpstr>
      <vt:lpstr>Clics por país</vt:lpstr>
      <vt:lpstr>Ingreso por Álbum</vt:lpstr>
      <vt:lpstr>Ingreso por canción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Barranca</dc:title>
  <dc:creator>user</dc:creator>
  <cp:lastModifiedBy>user</cp:lastModifiedBy>
  <cp:revision>5</cp:revision>
  <dcterms:created xsi:type="dcterms:W3CDTF">2021-09-04T04:44:44Z</dcterms:created>
  <dcterms:modified xsi:type="dcterms:W3CDTF">2021-09-04T05:28:44Z</dcterms:modified>
</cp:coreProperties>
</file>