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Rude%20Boys\total202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Rude%20Boys\total202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Rude%20Boys\total202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Rude%20Boys\total2021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Rude%20Boys\total202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2D050"/>
              </a:solidFill>
            </c:spPr>
          </c:dPt>
          <c:dPt>
            <c:idx val="1"/>
            <c:bubble3D val="0"/>
            <c:spPr>
              <a:solidFill>
                <a:srgbClr val="FF0000"/>
              </a:solidFill>
            </c:spPr>
          </c:dPt>
          <c:dPt>
            <c:idx val="2"/>
            <c:bubble3D val="0"/>
            <c:spPr>
              <a:solidFill>
                <a:srgbClr val="C00000"/>
              </a:solidFill>
            </c:spPr>
          </c:dPt>
          <c:dPt>
            <c:idx val="3"/>
            <c:bubble3D val="0"/>
            <c:spPr>
              <a:solidFill>
                <a:srgbClr val="FF0000"/>
              </a:solidFill>
            </c:spPr>
          </c:dPt>
          <c:dPt>
            <c:idx val="4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5"/>
            <c:bubble3D val="0"/>
            <c:spPr>
              <a:solidFill>
                <a:srgbClr val="7030A0"/>
              </a:solidFill>
            </c:spPr>
          </c:dPt>
          <c:dPt>
            <c:idx val="6"/>
            <c:bubble3D val="0"/>
            <c:spPr>
              <a:solidFill>
                <a:srgbClr val="FFC000"/>
              </a:solidFill>
            </c:spPr>
          </c:dPt>
          <c:dPt>
            <c:idx val="7"/>
            <c:bubble3D val="0"/>
            <c:spPr>
              <a:solidFill>
                <a:srgbClr val="00B0F0"/>
              </a:solidFill>
            </c:spPr>
          </c:dPt>
          <c:dPt>
            <c:idx val="8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9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0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1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2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3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4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5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6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7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8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9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0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1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2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3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4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5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6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7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8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9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0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1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2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3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4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5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6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3"/>
              <c:layout>
                <c:manualLayout>
                  <c:x val="-3.0421150481189853E-2"/>
                  <c:y val="2.347469550986065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9.9969105424321955E-2"/>
                  <c:y val="6.039284230129902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13443066491688538"/>
                  <c:y val="-3.0049803505099635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2.4628171478565178E-4"/>
                  <c:y val="-3.727919975784440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0.14239063867016627"/>
                  <c:y val="-1.637275800857805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Hoja1!$O$2:$O$38</c:f>
              <c:strCache>
                <c:ptCount val="37"/>
                <c:pt idx="0">
                  <c:v>Spotify</c:v>
                </c:pt>
                <c:pt idx="1">
                  <c:v>YouTube</c:v>
                </c:pt>
                <c:pt idx="2">
                  <c:v>YouTube Subscription</c:v>
                </c:pt>
                <c:pt idx="3">
                  <c:v>YouTube Red</c:v>
                </c:pt>
                <c:pt idx="4">
                  <c:v>Apple Music</c:v>
                </c:pt>
                <c:pt idx="5">
                  <c:v>Amazon Unlimited</c:v>
                </c:pt>
                <c:pt idx="6">
                  <c:v>Deezer</c:v>
                </c:pt>
                <c:pt idx="7">
                  <c:v>Facebook</c:v>
                </c:pt>
                <c:pt idx="8">
                  <c:v>iMusica</c:v>
                </c:pt>
                <c:pt idx="9">
                  <c:v>iTunes</c:v>
                </c:pt>
                <c:pt idx="10">
                  <c:v>TIDAL</c:v>
                </c:pt>
                <c:pt idx="11">
                  <c:v>Trebel</c:v>
                </c:pt>
                <c:pt idx="12">
                  <c:v>TikTok</c:v>
                </c:pt>
                <c:pt idx="13">
                  <c:v>Napster</c:v>
                </c:pt>
                <c:pt idx="14">
                  <c:v>Pandora</c:v>
                </c:pt>
                <c:pt idx="15">
                  <c:v>Amazon Music</c:v>
                </c:pt>
                <c:pt idx="16">
                  <c:v>Performance Rights Societies</c:v>
                </c:pt>
                <c:pt idx="17">
                  <c:v>Telecom Italia S.p.A</c:v>
                </c:pt>
                <c:pt idx="18">
                  <c:v>SoundCloud Go</c:v>
                </c:pt>
                <c:pt idx="19">
                  <c:v>Facebook (Video Streaming)</c:v>
                </c:pt>
                <c:pt idx="20">
                  <c:v>WYNK</c:v>
                </c:pt>
                <c:pt idx="21">
                  <c:v>Yandex LLC</c:v>
                </c:pt>
                <c:pt idx="22">
                  <c:v>SoundExchange</c:v>
                </c:pt>
                <c:pt idx="23">
                  <c:v>Soundtrack Your Brand</c:v>
                </c:pt>
                <c:pt idx="24">
                  <c:v>Qobuz</c:v>
                </c:pt>
                <c:pt idx="25">
                  <c:v>LOEN</c:v>
                </c:pt>
                <c:pt idx="26">
                  <c:v>Kuack</c:v>
                </c:pt>
                <c:pt idx="27">
                  <c:v>Neurotic Media</c:v>
                </c:pt>
                <c:pt idx="28">
                  <c:v>Google Play</c:v>
                </c:pt>
                <c:pt idx="29">
                  <c:v>UMA</c:v>
                </c:pt>
                <c:pt idx="30">
                  <c:v>iHeartRadio (Reporting Only)</c:v>
                </c:pt>
                <c:pt idx="31">
                  <c:v>JOOX</c:v>
                </c:pt>
                <c:pt idx="32">
                  <c:v>AWA</c:v>
                </c:pt>
                <c:pt idx="33">
                  <c:v>Gaana (Reporting Only)</c:v>
                </c:pt>
                <c:pt idx="34">
                  <c:v>NetEase</c:v>
                </c:pt>
                <c:pt idx="35">
                  <c:v>Boomplay</c:v>
                </c:pt>
                <c:pt idx="36">
                  <c:v>AllSaints Music Group</c:v>
                </c:pt>
              </c:strCache>
            </c:strRef>
          </c:cat>
          <c:val>
            <c:numRef>
              <c:f>Hoja1!$P$2:$P$38</c:f>
              <c:numCache>
                <c:formatCode>"$"#,##0.00</c:formatCode>
                <c:ptCount val="37"/>
                <c:pt idx="0">
                  <c:v>46262.765070763904</c:v>
                </c:pt>
                <c:pt idx="1">
                  <c:v>27004.115291872156</c:v>
                </c:pt>
                <c:pt idx="2">
                  <c:v>14216.830517503688</c:v>
                </c:pt>
                <c:pt idx="3">
                  <c:v>7746.4783519494313</c:v>
                </c:pt>
                <c:pt idx="4">
                  <c:v>5875.4869359667464</c:v>
                </c:pt>
                <c:pt idx="5">
                  <c:v>2187.3465018994671</c:v>
                </c:pt>
                <c:pt idx="6">
                  <c:v>2153.4828114786956</c:v>
                </c:pt>
                <c:pt idx="7">
                  <c:v>1415.6269731779603</c:v>
                </c:pt>
                <c:pt idx="8">
                  <c:v>850.5326624591122</c:v>
                </c:pt>
                <c:pt idx="9">
                  <c:v>362.13526930825651</c:v>
                </c:pt>
                <c:pt idx="10">
                  <c:v>343.85900576898439</c:v>
                </c:pt>
                <c:pt idx="11">
                  <c:v>245.44764381851405</c:v>
                </c:pt>
                <c:pt idx="12">
                  <c:v>182.05255152665055</c:v>
                </c:pt>
                <c:pt idx="13">
                  <c:v>102.22885378079947</c:v>
                </c:pt>
                <c:pt idx="14">
                  <c:v>87.864830796552226</c:v>
                </c:pt>
                <c:pt idx="15">
                  <c:v>14.959464861455487</c:v>
                </c:pt>
                <c:pt idx="16">
                  <c:v>11.490094444155698</c:v>
                </c:pt>
                <c:pt idx="17">
                  <c:v>10.137635642383248</c:v>
                </c:pt>
                <c:pt idx="18">
                  <c:v>5.567412067251273</c:v>
                </c:pt>
                <c:pt idx="19">
                  <c:v>2.3977571906289059</c:v>
                </c:pt>
                <c:pt idx="20">
                  <c:v>2.1839656740659841</c:v>
                </c:pt>
                <c:pt idx="21">
                  <c:v>2.1359082350274554</c:v>
                </c:pt>
                <c:pt idx="22">
                  <c:v>1.5131298143707681</c:v>
                </c:pt>
                <c:pt idx="23">
                  <c:v>1.1001413426216458</c:v>
                </c:pt>
                <c:pt idx="24">
                  <c:v>1.089341056114062</c:v>
                </c:pt>
                <c:pt idx="25">
                  <c:v>0.96691175857558798</c:v>
                </c:pt>
                <c:pt idx="26">
                  <c:v>0.92110760955838455</c:v>
                </c:pt>
                <c:pt idx="27">
                  <c:v>0.63596154566039309</c:v>
                </c:pt>
                <c:pt idx="28">
                  <c:v>0.59213875070599886</c:v>
                </c:pt>
                <c:pt idx="29">
                  <c:v>0.47052529894453965</c:v>
                </c:pt>
                <c:pt idx="30">
                  <c:v>0.35319829387590201</c:v>
                </c:pt>
                <c:pt idx="31">
                  <c:v>0.28839650270219869</c:v>
                </c:pt>
                <c:pt idx="32">
                  <c:v>0.2810020398814233</c:v>
                </c:pt>
                <c:pt idx="33">
                  <c:v>4.4768150174059003E-2</c:v>
                </c:pt>
                <c:pt idx="34">
                  <c:v>4.0339248674718033E-2</c:v>
                </c:pt>
                <c:pt idx="35">
                  <c:v>6.6044997860444698E-3</c:v>
                </c:pt>
                <c:pt idx="36">
                  <c:v>1.7223499235115001E-3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Hoja1!$R$2:$R$11</c:f>
              <c:strCache>
                <c:ptCount val="10"/>
                <c:pt idx="0">
                  <c:v>YouTube</c:v>
                </c:pt>
                <c:pt idx="1">
                  <c:v>Spotify</c:v>
                </c:pt>
                <c:pt idx="2">
                  <c:v>TikTok</c:v>
                </c:pt>
                <c:pt idx="3">
                  <c:v>YouTube Subscription</c:v>
                </c:pt>
                <c:pt idx="4">
                  <c:v>YouTube Red</c:v>
                </c:pt>
                <c:pt idx="5">
                  <c:v>Deezer</c:v>
                </c:pt>
                <c:pt idx="6">
                  <c:v>Apple Music</c:v>
                </c:pt>
                <c:pt idx="7">
                  <c:v>Amazon Unlimited</c:v>
                </c:pt>
                <c:pt idx="8">
                  <c:v>Trebel</c:v>
                </c:pt>
                <c:pt idx="9">
                  <c:v>iMusica</c:v>
                </c:pt>
              </c:strCache>
            </c:strRef>
          </c:cat>
          <c:val>
            <c:numRef>
              <c:f>Hoja1!$S$2:$S$11</c:f>
              <c:numCache>
                <c:formatCode>General</c:formatCode>
                <c:ptCount val="10"/>
                <c:pt idx="0">
                  <c:v>3996632</c:v>
                </c:pt>
                <c:pt idx="1">
                  <c:v>3113247</c:v>
                </c:pt>
                <c:pt idx="2">
                  <c:v>1170015</c:v>
                </c:pt>
                <c:pt idx="3">
                  <c:v>373963</c:v>
                </c:pt>
                <c:pt idx="4">
                  <c:v>208955</c:v>
                </c:pt>
                <c:pt idx="5">
                  <c:v>152298</c:v>
                </c:pt>
                <c:pt idx="6">
                  <c:v>98262</c:v>
                </c:pt>
                <c:pt idx="7">
                  <c:v>38635</c:v>
                </c:pt>
                <c:pt idx="8">
                  <c:v>14260</c:v>
                </c:pt>
                <c:pt idx="9">
                  <c:v>7881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7598592"/>
        <c:axId val="257439936"/>
      </c:barChart>
      <c:catAx>
        <c:axId val="24759859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257439936"/>
        <c:crosses val="autoZero"/>
        <c:auto val="1"/>
        <c:lblAlgn val="ctr"/>
        <c:lblOffset val="100"/>
        <c:noMultiLvlLbl val="0"/>
      </c:catAx>
      <c:valAx>
        <c:axId val="25743993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475985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Hoja1!$U$2:$U$11</c:f>
              <c:strCache>
                <c:ptCount val="10"/>
                <c:pt idx="0">
                  <c:v>Mexico</c:v>
                </c:pt>
                <c:pt idx="1">
                  <c:v>USA</c:v>
                </c:pt>
                <c:pt idx="2">
                  <c:v>Colombia</c:v>
                </c:pt>
                <c:pt idx="3">
                  <c:v>Chile</c:v>
                </c:pt>
                <c:pt idx="4">
                  <c:v>Spain</c:v>
                </c:pt>
                <c:pt idx="5">
                  <c:v>France</c:v>
                </c:pt>
                <c:pt idx="6">
                  <c:v>Canada</c:v>
                </c:pt>
                <c:pt idx="7">
                  <c:v>United Kingdom</c:v>
                </c:pt>
                <c:pt idx="8">
                  <c:v>Costa Rica</c:v>
                </c:pt>
                <c:pt idx="9">
                  <c:v>Germany</c:v>
                </c:pt>
              </c:strCache>
            </c:strRef>
          </c:cat>
          <c:val>
            <c:numRef>
              <c:f>Hoja1!$V$2:$V$11</c:f>
              <c:numCache>
                <c:formatCode>"$"#,##0.00</c:formatCode>
                <c:ptCount val="10"/>
                <c:pt idx="0">
                  <c:v>72025.122154286742</c:v>
                </c:pt>
                <c:pt idx="1">
                  <c:v>27867.738440610672</c:v>
                </c:pt>
                <c:pt idx="2">
                  <c:v>2815.5491830794172</c:v>
                </c:pt>
                <c:pt idx="3">
                  <c:v>2097.5381613327054</c:v>
                </c:pt>
                <c:pt idx="4">
                  <c:v>840.19521025438689</c:v>
                </c:pt>
                <c:pt idx="5">
                  <c:v>424.15179598195095</c:v>
                </c:pt>
                <c:pt idx="6">
                  <c:v>315.71798560995416</c:v>
                </c:pt>
                <c:pt idx="7">
                  <c:v>302.19648761121073</c:v>
                </c:pt>
                <c:pt idx="8">
                  <c:v>290.20068812653187</c:v>
                </c:pt>
                <c:pt idx="9">
                  <c:v>282.01999206202714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4880896"/>
        <c:axId val="231389376"/>
      </c:barChart>
      <c:catAx>
        <c:axId val="24488089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231389376"/>
        <c:crosses val="autoZero"/>
        <c:auto val="1"/>
        <c:lblAlgn val="ctr"/>
        <c:lblOffset val="100"/>
        <c:noMultiLvlLbl val="0"/>
      </c:catAx>
      <c:valAx>
        <c:axId val="231389376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2448808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Hoja1!$X$2:$X$9</c:f>
              <c:strCache>
                <c:ptCount val="8"/>
                <c:pt idx="0">
                  <c:v>MEJORES TIEMPOS</c:v>
                </c:pt>
                <c:pt idx="1">
                  <c:v>EL PRECIO DEL SUDOR</c:v>
                </c:pt>
                <c:pt idx="2">
                  <c:v>JUSTICIA PARA EL PAIS</c:v>
                </c:pt>
                <c:pt idx="3">
                  <c:v>UNA VEZ MAS</c:v>
                </c:pt>
                <c:pt idx="4">
                  <c:v>DECIMOS LO QUE OTROS CALLAN</c:v>
                </c:pt>
                <c:pt idx="5">
                  <c:v>TIEMBLA LA TIERRA</c:v>
                </c:pt>
                <c:pt idx="6">
                  <c:v>Rude Boys - YouTube Exclusives</c:v>
                </c:pt>
                <c:pt idx="7">
                  <c:v>SOMOS DEL BARRIO (LYRICS VIDEO)</c:v>
                </c:pt>
              </c:strCache>
            </c:strRef>
          </c:cat>
          <c:val>
            <c:numRef>
              <c:f>Hoja1!$Y$2:$Y$9</c:f>
              <c:numCache>
                <c:formatCode>"$"#,##0.00</c:formatCode>
                <c:ptCount val="8"/>
                <c:pt idx="0">
                  <c:v>43937.171247754595</c:v>
                </c:pt>
                <c:pt idx="1">
                  <c:v>36490.51802233846</c:v>
                </c:pt>
                <c:pt idx="2">
                  <c:v>12522.751775452769</c:v>
                </c:pt>
                <c:pt idx="3">
                  <c:v>8371.3719152087342</c:v>
                </c:pt>
                <c:pt idx="4">
                  <c:v>3980.6869523878818</c:v>
                </c:pt>
                <c:pt idx="5">
                  <c:v>3295.4065276329638</c:v>
                </c:pt>
                <c:pt idx="6">
                  <c:v>493.12660048113258</c:v>
                </c:pt>
                <c:pt idx="7">
                  <c:v>2.3977571906289059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31920128"/>
        <c:axId val="257477440"/>
      </c:barChart>
      <c:catAx>
        <c:axId val="23192012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257477440"/>
        <c:crosses val="autoZero"/>
        <c:auto val="1"/>
        <c:lblAlgn val="ctr"/>
        <c:lblOffset val="100"/>
        <c:noMultiLvlLbl val="0"/>
      </c:catAx>
      <c:valAx>
        <c:axId val="257477440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231920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Hoja1!$AA$2:$AA$11</c:f>
              <c:strCache>
                <c:ptCount val="10"/>
                <c:pt idx="0">
                  <c:v>MEJORES TIEMPOS</c:v>
                </c:pt>
                <c:pt idx="1">
                  <c:v>SOMOS DEL BARRIO</c:v>
                </c:pt>
                <c:pt idx="2">
                  <c:v>LAS COSAS QUE PASAN</c:v>
                </c:pt>
                <c:pt idx="3">
                  <c:v>Soledad</c:v>
                </c:pt>
                <c:pt idx="4">
                  <c:v>SALI DE CASA</c:v>
                </c:pt>
                <c:pt idx="5">
                  <c:v>CUENTAME</c:v>
                </c:pt>
                <c:pt idx="6">
                  <c:v>MEXICO SIGO YO</c:v>
                </c:pt>
                <c:pt idx="7">
                  <c:v>POLICIAS NO</c:v>
                </c:pt>
                <c:pt idx="8">
                  <c:v>AQUÍ ESTOY</c:v>
                </c:pt>
                <c:pt idx="9">
                  <c:v>Miedo</c:v>
                </c:pt>
              </c:strCache>
            </c:strRef>
          </c:cat>
          <c:val>
            <c:numRef>
              <c:f>Hoja1!$AB$2:$AB$11</c:f>
              <c:numCache>
                <c:formatCode>"$"#,##0.00</c:formatCode>
                <c:ptCount val="10"/>
                <c:pt idx="0">
                  <c:v>24761.448350299746</c:v>
                </c:pt>
                <c:pt idx="1">
                  <c:v>15297.977735875915</c:v>
                </c:pt>
                <c:pt idx="2">
                  <c:v>4504.3106160583575</c:v>
                </c:pt>
                <c:pt idx="3">
                  <c:v>4343.9401894542834</c:v>
                </c:pt>
                <c:pt idx="4">
                  <c:v>4145.3097926142227</c:v>
                </c:pt>
                <c:pt idx="5">
                  <c:v>4064.01023326009</c:v>
                </c:pt>
                <c:pt idx="6">
                  <c:v>3647.5690578453832</c:v>
                </c:pt>
                <c:pt idx="7">
                  <c:v>3284.5473721062585</c:v>
                </c:pt>
                <c:pt idx="8">
                  <c:v>3277.914526306578</c:v>
                </c:pt>
                <c:pt idx="9">
                  <c:v>2406.5312974426729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48299008"/>
        <c:axId val="251688000"/>
      </c:barChart>
      <c:catAx>
        <c:axId val="2482990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251688000"/>
        <c:crosses val="autoZero"/>
        <c:auto val="1"/>
        <c:lblAlgn val="ctr"/>
        <c:lblOffset val="100"/>
        <c:noMultiLvlLbl val="0"/>
      </c:catAx>
      <c:valAx>
        <c:axId val="251688000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2482990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398-5399-438D-B4C4-6D1A8C1DB090}" type="datetimeFigureOut">
              <a:rPr lang="es-MX" smtClean="0"/>
              <a:t>03/12/2021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0244-55D2-44A7-AFC1-03DDBE4D9E6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398-5399-438D-B4C4-6D1A8C1DB090}" type="datetimeFigureOut">
              <a:rPr lang="es-MX" smtClean="0"/>
              <a:t>03/12/2021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0244-55D2-44A7-AFC1-03DDBE4D9E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398-5399-438D-B4C4-6D1A8C1DB090}" type="datetimeFigureOut">
              <a:rPr lang="es-MX" smtClean="0"/>
              <a:t>03/12/2021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0244-55D2-44A7-AFC1-03DDBE4D9E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398-5399-438D-B4C4-6D1A8C1DB090}" type="datetimeFigureOut">
              <a:rPr lang="es-MX" smtClean="0"/>
              <a:t>03/12/2021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0244-55D2-44A7-AFC1-03DDBE4D9E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398-5399-438D-B4C4-6D1A8C1DB090}" type="datetimeFigureOut">
              <a:rPr lang="es-MX" smtClean="0"/>
              <a:t>03/12/2021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0244-55D2-44A7-AFC1-03DDBE4D9E64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398-5399-438D-B4C4-6D1A8C1DB090}" type="datetimeFigureOut">
              <a:rPr lang="es-MX" smtClean="0"/>
              <a:t>03/12/2021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0244-55D2-44A7-AFC1-03DDBE4D9E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398-5399-438D-B4C4-6D1A8C1DB090}" type="datetimeFigureOut">
              <a:rPr lang="es-MX" smtClean="0"/>
              <a:t>03/12/2021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0244-55D2-44A7-AFC1-03DDBE4D9E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398-5399-438D-B4C4-6D1A8C1DB090}" type="datetimeFigureOut">
              <a:rPr lang="es-MX" smtClean="0"/>
              <a:t>03/12/2021</a:t>
            </a:fld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B0244-55D2-44A7-AFC1-03DDBE4D9E6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398-5399-438D-B4C4-6D1A8C1DB090}" type="datetimeFigureOut">
              <a:rPr lang="es-MX" smtClean="0"/>
              <a:t>03/12/2021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0244-55D2-44A7-AFC1-03DDBE4D9E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398-5399-438D-B4C4-6D1A8C1DB090}" type="datetimeFigureOut">
              <a:rPr lang="es-MX" smtClean="0"/>
              <a:t>03/12/2021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18B0244-55D2-44A7-AFC1-03DDBE4D9E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6B75398-5399-438D-B4C4-6D1A8C1DB090}" type="datetimeFigureOut">
              <a:rPr lang="es-MX" smtClean="0"/>
              <a:t>03/12/2021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B0244-55D2-44A7-AFC1-03DDBE4D9E64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6B75398-5399-438D-B4C4-6D1A8C1DB090}" type="datetimeFigureOut">
              <a:rPr lang="es-MX" smtClean="0"/>
              <a:t>03/12/2021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18B0244-55D2-44A7-AFC1-03DDBE4D9E64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Los </a:t>
            </a:r>
            <a:r>
              <a:rPr lang="es-MX" dirty="0" err="1" smtClean="0"/>
              <a:t>Rude</a:t>
            </a:r>
            <a:r>
              <a:rPr lang="es-MX" dirty="0" smtClean="0"/>
              <a:t> </a:t>
            </a:r>
            <a:r>
              <a:rPr lang="es-MX" dirty="0" err="1" smtClean="0"/>
              <a:t>Boys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Resumen 2021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696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Ingresos por plataforma</a:t>
            </a:r>
            <a:endParaRPr lang="es-MX" dirty="0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739339"/>
              </p:ext>
            </p:extLst>
          </p:nvPr>
        </p:nvGraphicFramePr>
        <p:xfrm>
          <a:off x="0" y="764704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467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s-MX" dirty="0" smtClean="0"/>
              <a:t>Clics por plataforma</a:t>
            </a:r>
            <a:endParaRPr lang="es-MX" dirty="0"/>
          </a:p>
        </p:txBody>
      </p:sp>
      <p:graphicFrame>
        <p:nvGraphicFramePr>
          <p:cNvPr id="4" name="2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503963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890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Ingresos por país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986946"/>
              </p:ext>
            </p:extLst>
          </p:nvPr>
        </p:nvGraphicFramePr>
        <p:xfrm>
          <a:off x="0" y="548680"/>
          <a:ext cx="9144000" cy="63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915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s-MX" dirty="0" smtClean="0"/>
              <a:t>Ingresos por álbum</a:t>
            </a:r>
            <a:endParaRPr lang="es-MX" dirty="0"/>
          </a:p>
        </p:txBody>
      </p:sp>
      <p:graphicFrame>
        <p:nvGraphicFramePr>
          <p:cNvPr id="4" name="4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667321"/>
              </p:ext>
            </p:extLst>
          </p:nvPr>
        </p:nvGraphicFramePr>
        <p:xfrm>
          <a:off x="0" y="692696"/>
          <a:ext cx="9144000" cy="616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667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s-MX" dirty="0" smtClean="0"/>
              <a:t>Ingresos por canción</a:t>
            </a:r>
            <a:endParaRPr lang="es-MX" dirty="0"/>
          </a:p>
        </p:txBody>
      </p:sp>
      <p:graphicFrame>
        <p:nvGraphicFramePr>
          <p:cNvPr id="4" name="5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801211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7703853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</TotalTime>
  <Words>43</Words>
  <Application>Microsoft Office PowerPoint</Application>
  <PresentationFormat>Presentación en pantalla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Técnico</vt:lpstr>
      <vt:lpstr>Los Rude Boys</vt:lpstr>
      <vt:lpstr>Ingresos por plataforma</vt:lpstr>
      <vt:lpstr>Clics por plataforma</vt:lpstr>
      <vt:lpstr>Ingresos por país</vt:lpstr>
      <vt:lpstr>Ingresos por álbum</vt:lpstr>
      <vt:lpstr>Ingresos por canción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Rude Boys</dc:title>
  <dc:creator>user</dc:creator>
  <cp:lastModifiedBy>user</cp:lastModifiedBy>
  <cp:revision>4</cp:revision>
  <dcterms:created xsi:type="dcterms:W3CDTF">2021-12-03T06:05:23Z</dcterms:created>
  <dcterms:modified xsi:type="dcterms:W3CDTF">2021-12-03T06:40:00Z</dcterms:modified>
</cp:coreProperties>
</file>