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RudeBoysOrchar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RudeBoysOrchar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RudeBoysOrchar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RudeBoysOrchar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RudeBoysOrchar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cuments\Fonarte%20Latino\RudeBoysOrchard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</c:spPr>
          </c:dPt>
          <c:dPt>
            <c:idx val="1"/>
            <c:bubble3D val="0"/>
            <c:spPr>
              <a:solidFill>
                <a:srgbClr val="92D050"/>
              </a:solidFill>
            </c:spPr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Pt>
            <c:idx val="3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2">
                    <a:lumMod val="40000"/>
                    <a:lumOff val="60000"/>
                  </a:schemeClr>
                </a:solidFill>
              </a:ln>
            </c:spPr>
          </c:dPt>
          <c:dPt>
            <c:idx val="4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</c:spPr>
          </c:dPt>
          <c:dPt>
            <c:idx val="5"/>
            <c:bubble3D val="0"/>
            <c:spPr>
              <a:solidFill>
                <a:srgbClr val="7030A0"/>
              </a:solidFill>
            </c:spPr>
          </c:dPt>
          <c:dLbls>
            <c:dLbl>
              <c:idx val="2"/>
              <c:layout>
                <c:manualLayout>
                  <c:x val="-0.14610928842228055"/>
                  <c:y val="0.1317194914850730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21159412365121028"/>
                  <c:y val="8.945004787827809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26059103723145716"/>
                  <c:y val="1.253184170012855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17549127539613102"/>
                  <c:y val="1.857432507499167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6.6049139690871977E-2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7"/>
              <c:layout>
                <c:manualLayout>
                  <c:x val="0.12016586468358111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0.26432110916690971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0.41338424710800026"/>
                  <c:y val="0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6"/>
              <c:delete val="1"/>
            </c:dLbl>
            <c:numFmt formatCode="&quot;$&quot;#,##0.00" sourceLinked="0"/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[RudeBoysOrchard.xlsx]Sheet1!$P$2:$P$28</c:f>
              <c:strCache>
                <c:ptCount val="27"/>
                <c:pt idx="0">
                  <c:v>YouTube</c:v>
                </c:pt>
                <c:pt idx="1">
                  <c:v>Spotify</c:v>
                </c:pt>
                <c:pt idx="2">
                  <c:v>Apple Music</c:v>
                </c:pt>
                <c:pt idx="3">
                  <c:v>Facebook</c:v>
                </c:pt>
                <c:pt idx="4">
                  <c:v>Deezer</c:v>
                </c:pt>
                <c:pt idx="5">
                  <c:v>Amazon </c:v>
                </c:pt>
                <c:pt idx="6">
                  <c:v>iMusica</c:v>
                </c:pt>
                <c:pt idx="7">
                  <c:v>iTunes</c:v>
                </c:pt>
                <c:pt idx="8">
                  <c:v>TIDAL</c:v>
                </c:pt>
                <c:pt idx="9">
                  <c:v>Trebel</c:v>
                </c:pt>
                <c:pt idx="10">
                  <c:v>Pandora</c:v>
                </c:pt>
                <c:pt idx="11">
                  <c:v>Napster</c:v>
                </c:pt>
                <c:pt idx="12">
                  <c:v>Performance Rights Societies</c:v>
                </c:pt>
                <c:pt idx="13">
                  <c:v>Telecom Italia S.p.A</c:v>
                </c:pt>
                <c:pt idx="14">
                  <c:v>SoundCloud Go</c:v>
                </c:pt>
                <c:pt idx="15">
                  <c:v>Yandex LLC</c:v>
                </c:pt>
                <c:pt idx="16">
                  <c:v>WYNK</c:v>
                </c:pt>
                <c:pt idx="17">
                  <c:v>Soundtrack Your Brand</c:v>
                </c:pt>
                <c:pt idx="18">
                  <c:v>Google Play</c:v>
                </c:pt>
                <c:pt idx="19">
                  <c:v>Kuack</c:v>
                </c:pt>
                <c:pt idx="20">
                  <c:v>SoundExchange</c:v>
                </c:pt>
                <c:pt idx="21">
                  <c:v>UMA</c:v>
                </c:pt>
                <c:pt idx="22">
                  <c:v>JOOX</c:v>
                </c:pt>
                <c:pt idx="23">
                  <c:v>AWA</c:v>
                </c:pt>
                <c:pt idx="24">
                  <c:v>TikTok</c:v>
                </c:pt>
                <c:pt idx="25">
                  <c:v>NetEase</c:v>
                </c:pt>
                <c:pt idx="26">
                  <c:v>Boomplay</c:v>
                </c:pt>
              </c:strCache>
            </c:strRef>
          </c:cat>
          <c:val>
            <c:numRef>
              <c:f>[RudeBoysOrchard.xlsx]Sheet1!$Q$2:$Q$28</c:f>
              <c:numCache>
                <c:formatCode>General</c:formatCode>
                <c:ptCount val="27"/>
                <c:pt idx="0">
                  <c:v>27851.360000000001</c:v>
                </c:pt>
                <c:pt idx="1">
                  <c:v>26975.885206425308</c:v>
                </c:pt>
                <c:pt idx="2">
                  <c:v>3464.8094071501318</c:v>
                </c:pt>
                <c:pt idx="3">
                  <c:v>1415.626973177956</c:v>
                </c:pt>
                <c:pt idx="4">
                  <c:v>1194.1488576548354</c:v>
                </c:pt>
                <c:pt idx="5">
                  <c:v>1112.829</c:v>
                </c:pt>
                <c:pt idx="6">
                  <c:v>325.43109030932999</c:v>
                </c:pt>
                <c:pt idx="7">
                  <c:v>263.08759639517564</c:v>
                </c:pt>
                <c:pt idx="8">
                  <c:v>225.78166977568225</c:v>
                </c:pt>
                <c:pt idx="9">
                  <c:v>123.16532612576853</c:v>
                </c:pt>
                <c:pt idx="10">
                  <c:v>56.735763276657771</c:v>
                </c:pt>
                <c:pt idx="11">
                  <c:v>50.455077377706722</c:v>
                </c:pt>
                <c:pt idx="12">
                  <c:v>11.490094444155698</c:v>
                </c:pt>
                <c:pt idx="13">
                  <c:v>10.13763564238325</c:v>
                </c:pt>
                <c:pt idx="14">
                  <c:v>5.3674122639931667</c:v>
                </c:pt>
                <c:pt idx="15">
                  <c:v>2.1359082350274559</c:v>
                </c:pt>
                <c:pt idx="16">
                  <c:v>2.0968769212486227</c:v>
                </c:pt>
                <c:pt idx="17">
                  <c:v>0.7080671497184079</c:v>
                </c:pt>
                <c:pt idx="18">
                  <c:v>0.59213875070599908</c:v>
                </c:pt>
                <c:pt idx="19">
                  <c:v>0.58526230308925775</c:v>
                </c:pt>
                <c:pt idx="20">
                  <c:v>0.34048139352817108</c:v>
                </c:pt>
                <c:pt idx="21">
                  <c:v>0.3299400976387914</c:v>
                </c:pt>
                <c:pt idx="22">
                  <c:v>0.28839650270219869</c:v>
                </c:pt>
                <c:pt idx="23">
                  <c:v>0.2810020398814233</c:v>
                </c:pt>
                <c:pt idx="24">
                  <c:v>6.4931300922580745E-2</c:v>
                </c:pt>
                <c:pt idx="25">
                  <c:v>4.0339248674718033E-2</c:v>
                </c:pt>
                <c:pt idx="26">
                  <c:v>6.6044997860444698E-3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</c:spPr>
          </c:dPt>
          <c:dPt>
            <c:idx val="1"/>
            <c:bubble3D val="0"/>
            <c:spPr>
              <a:solidFill>
                <a:srgbClr val="92D050"/>
              </a:solidFill>
            </c:spPr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</c:spPr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Lbls>
            <c:dLbl>
              <c:idx val="2"/>
              <c:layout>
                <c:manualLayout>
                  <c:x val="-0.30416921843102945"/>
                  <c:y val="0.1118741265637509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38127393797997472"/>
                  <c:y val="4.583310084952826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35942311898512685"/>
                  <c:y val="-1.1664469424378749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6"/>
              <c:layout>
                <c:manualLayout>
                  <c:x val="-0.20513044376397394"/>
                  <c:y val="-1.086369788091552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0.2553020802955186"/>
                  <c:y val="-1.134866991149179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0.42194019150383982"/>
                  <c:y val="-1.3949028304200409E-5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6"/>
              <c:delete val="1"/>
            </c:dLbl>
            <c:numFmt formatCode="#,##0" sourceLinked="0"/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[RudeBoysOrchard.xlsx]Sheet1!$P$2:$P$28</c:f>
              <c:strCache>
                <c:ptCount val="27"/>
                <c:pt idx="0">
                  <c:v>YouTube</c:v>
                </c:pt>
                <c:pt idx="1">
                  <c:v>Spotify</c:v>
                </c:pt>
                <c:pt idx="2">
                  <c:v>Deezer</c:v>
                </c:pt>
                <c:pt idx="3">
                  <c:v>Apple Music</c:v>
                </c:pt>
                <c:pt idx="4">
                  <c:v>Amazon </c:v>
                </c:pt>
                <c:pt idx="5">
                  <c:v>Trebel</c:v>
                </c:pt>
                <c:pt idx="6">
                  <c:v>TIDAL</c:v>
                </c:pt>
                <c:pt idx="7">
                  <c:v>iMusica</c:v>
                </c:pt>
                <c:pt idx="8">
                  <c:v>Facebook</c:v>
                </c:pt>
                <c:pt idx="9">
                  <c:v>Pandora</c:v>
                </c:pt>
                <c:pt idx="10">
                  <c:v>TikTok</c:v>
                </c:pt>
                <c:pt idx="11">
                  <c:v>Napster</c:v>
                </c:pt>
                <c:pt idx="12">
                  <c:v>WYNK</c:v>
                </c:pt>
                <c:pt idx="13">
                  <c:v>Yandex LLC</c:v>
                </c:pt>
                <c:pt idx="14">
                  <c:v>Google Play</c:v>
                </c:pt>
                <c:pt idx="15">
                  <c:v>UMA</c:v>
                </c:pt>
                <c:pt idx="16">
                  <c:v>Performance Rights Societies</c:v>
                </c:pt>
                <c:pt idx="17">
                  <c:v>SoundExchange</c:v>
                </c:pt>
                <c:pt idx="18">
                  <c:v>Soundtrack Your Brand</c:v>
                </c:pt>
                <c:pt idx="19">
                  <c:v>Telecom Italia S.p.A</c:v>
                </c:pt>
                <c:pt idx="20">
                  <c:v>JOOX</c:v>
                </c:pt>
                <c:pt idx="21">
                  <c:v>SoundCloud Go</c:v>
                </c:pt>
                <c:pt idx="22">
                  <c:v>AWA</c:v>
                </c:pt>
                <c:pt idx="23">
                  <c:v>Kuack</c:v>
                </c:pt>
                <c:pt idx="24">
                  <c:v>NetEase</c:v>
                </c:pt>
                <c:pt idx="25">
                  <c:v>iTunes</c:v>
                </c:pt>
                <c:pt idx="26">
                  <c:v>Boomplay</c:v>
                </c:pt>
              </c:strCache>
            </c:strRef>
          </c:cat>
          <c:val>
            <c:numRef>
              <c:f>[RudeBoysOrchard.xlsx]Sheet1!$R$2:$R$28</c:f>
              <c:numCache>
                <c:formatCode>#,##0</c:formatCode>
                <c:ptCount val="27"/>
                <c:pt idx="0">
                  <c:v>2721972</c:v>
                </c:pt>
                <c:pt idx="1">
                  <c:v>1832505</c:v>
                </c:pt>
                <c:pt idx="2">
                  <c:v>87952</c:v>
                </c:pt>
                <c:pt idx="3">
                  <c:v>57811</c:v>
                </c:pt>
                <c:pt idx="4">
                  <c:v>21420</c:v>
                </c:pt>
                <c:pt idx="5">
                  <c:v>6854</c:v>
                </c:pt>
                <c:pt idx="6">
                  <c:v>3334</c:v>
                </c:pt>
                <c:pt idx="7">
                  <c:v>2633</c:v>
                </c:pt>
                <c:pt idx="8">
                  <c:v>2267</c:v>
                </c:pt>
                <c:pt idx="9">
                  <c:v>1505</c:v>
                </c:pt>
                <c:pt idx="10">
                  <c:v>634</c:v>
                </c:pt>
                <c:pt idx="11">
                  <c:v>480</c:v>
                </c:pt>
                <c:pt idx="12">
                  <c:v>133</c:v>
                </c:pt>
                <c:pt idx="13">
                  <c:v>113</c:v>
                </c:pt>
                <c:pt idx="14">
                  <c:v>112</c:v>
                </c:pt>
                <c:pt idx="15">
                  <c:v>108</c:v>
                </c:pt>
                <c:pt idx="16">
                  <c:v>84</c:v>
                </c:pt>
                <c:pt idx="17">
                  <c:v>74</c:v>
                </c:pt>
                <c:pt idx="18">
                  <c:v>59</c:v>
                </c:pt>
                <c:pt idx="19">
                  <c:v>53</c:v>
                </c:pt>
                <c:pt idx="20">
                  <c:v>36</c:v>
                </c:pt>
                <c:pt idx="21">
                  <c:v>16</c:v>
                </c:pt>
                <c:pt idx="22">
                  <c:v>5</c:v>
                </c:pt>
                <c:pt idx="23">
                  <c:v>4</c:v>
                </c:pt>
                <c:pt idx="24">
                  <c:v>3</c:v>
                </c:pt>
                <c:pt idx="25">
                  <c:v>1</c:v>
                </c:pt>
                <c:pt idx="26">
                  <c:v>1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dLbl>
              <c:idx val="2"/>
              <c:layout>
                <c:manualLayout>
                  <c:x val="-0.28925940507436571"/>
                  <c:y val="0.10005386306283429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30188402230971129"/>
                  <c:y val="2.78586770782082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34618471128608924"/>
                  <c:y val="-1.136034488231466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0.24400601487314086"/>
                  <c:y val="1.0498172160765207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0.45092399387576554"/>
                  <c:y val="-2.068255643552832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[RudeBoysOrchard.xlsx]Sheet1!$U$2:$U$11</c:f>
              <c:strCache>
                <c:ptCount val="10"/>
                <c:pt idx="0">
                  <c:v>Mexico</c:v>
                </c:pt>
                <c:pt idx="1">
                  <c:v>USA</c:v>
                </c:pt>
                <c:pt idx="2">
                  <c:v>Colombia</c:v>
                </c:pt>
                <c:pt idx="3">
                  <c:v>Chile</c:v>
                </c:pt>
                <c:pt idx="4">
                  <c:v>Spain</c:v>
                </c:pt>
                <c:pt idx="5">
                  <c:v>France</c:v>
                </c:pt>
                <c:pt idx="6">
                  <c:v>Japan</c:v>
                </c:pt>
                <c:pt idx="7">
                  <c:v>Canada</c:v>
                </c:pt>
                <c:pt idx="8">
                  <c:v>United Kingdom</c:v>
                </c:pt>
                <c:pt idx="9">
                  <c:v>Costa Rica</c:v>
                </c:pt>
              </c:strCache>
            </c:strRef>
          </c:cat>
          <c:val>
            <c:numRef>
              <c:f>[RudeBoysOrchard.xlsx]Sheet1!$V$2:$V$11</c:f>
              <c:numCache>
                <c:formatCode>"$"#,##0.000</c:formatCode>
                <c:ptCount val="10"/>
                <c:pt idx="0">
                  <c:v>41660.402938424319</c:v>
                </c:pt>
                <c:pt idx="1">
                  <c:v>16130.95</c:v>
                </c:pt>
                <c:pt idx="2">
                  <c:v>1481.3193514047384</c:v>
                </c:pt>
                <c:pt idx="3">
                  <c:v>1247.2316942126827</c:v>
                </c:pt>
                <c:pt idx="4">
                  <c:v>515.41349257500156</c:v>
                </c:pt>
                <c:pt idx="5">
                  <c:v>227.96781018886446</c:v>
                </c:pt>
                <c:pt idx="6">
                  <c:v>188.38909421332019</c:v>
                </c:pt>
                <c:pt idx="7">
                  <c:v>188.06972810822822</c:v>
                </c:pt>
                <c:pt idx="8">
                  <c:v>180.7794974581505</c:v>
                </c:pt>
                <c:pt idx="9">
                  <c:v>177.66021898367157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dLbl>
              <c:idx val="2"/>
              <c:layout>
                <c:manualLayout>
                  <c:x val="-0.21301952099737534"/>
                  <c:y val="5.2194599211968236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-0.36029691601049868"/>
                  <c:y val="2.9855328705698864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0.38350054680664919"/>
                  <c:y val="-1.304424085246978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0.28672522965879266"/>
                  <c:y val="-2.194294593568511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0.45769581146106736"/>
                  <c:y val="-2.1912163444765952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[RudeBoysOrchard.xlsx]Sheet1!$U$2:$U$11</c:f>
              <c:strCache>
                <c:ptCount val="10"/>
                <c:pt idx="0">
                  <c:v>Mexico</c:v>
                </c:pt>
                <c:pt idx="1">
                  <c:v>USA</c:v>
                </c:pt>
                <c:pt idx="2">
                  <c:v>Colombia</c:v>
                </c:pt>
                <c:pt idx="3">
                  <c:v>Chile</c:v>
                </c:pt>
                <c:pt idx="4">
                  <c:v>Spain</c:v>
                </c:pt>
                <c:pt idx="5">
                  <c:v>Ecuador</c:v>
                </c:pt>
                <c:pt idx="6">
                  <c:v>Argentina</c:v>
                </c:pt>
                <c:pt idx="7">
                  <c:v>El Salvador</c:v>
                </c:pt>
                <c:pt idx="8">
                  <c:v>Costa Rica</c:v>
                </c:pt>
                <c:pt idx="9">
                  <c:v>Canada</c:v>
                </c:pt>
              </c:strCache>
            </c:strRef>
          </c:cat>
          <c:val>
            <c:numRef>
              <c:f>[RudeBoysOrchard.xlsx]Sheet1!$W$2:$W$11</c:f>
              <c:numCache>
                <c:formatCode>#,##0</c:formatCode>
                <c:ptCount val="10"/>
                <c:pt idx="0">
                  <c:v>4048674</c:v>
                </c:pt>
                <c:pt idx="1">
                  <c:v>276868</c:v>
                </c:pt>
                <c:pt idx="2">
                  <c:v>213570</c:v>
                </c:pt>
                <c:pt idx="3">
                  <c:v>97099</c:v>
                </c:pt>
                <c:pt idx="4">
                  <c:v>19693</c:v>
                </c:pt>
                <c:pt idx="5">
                  <c:v>13000</c:v>
                </c:pt>
                <c:pt idx="6">
                  <c:v>11846</c:v>
                </c:pt>
                <c:pt idx="7">
                  <c:v>9812</c:v>
                </c:pt>
                <c:pt idx="8">
                  <c:v>9424</c:v>
                </c:pt>
                <c:pt idx="9">
                  <c:v>4522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[RudeBoysOrchard.xlsx]Sheet1!$Y$2:$Y$8</c:f>
              <c:strCache>
                <c:ptCount val="7"/>
                <c:pt idx="0">
                  <c:v>MEJORES TIEMPOS</c:v>
                </c:pt>
                <c:pt idx="1">
                  <c:v>EL PRECIO DEL SUDOR</c:v>
                </c:pt>
                <c:pt idx="2">
                  <c:v>JUSTICIA PARA EL PAIS</c:v>
                </c:pt>
                <c:pt idx="3">
                  <c:v>UNA VEZ MAS</c:v>
                </c:pt>
                <c:pt idx="4">
                  <c:v>DECIMOS LO QUE OTROS CALLAN</c:v>
                </c:pt>
                <c:pt idx="5">
                  <c:v>TIEMBLA LA TIERRA</c:v>
                </c:pt>
                <c:pt idx="6">
                  <c:v>Rude Boys - YouTube Exclusives</c:v>
                </c:pt>
              </c:strCache>
            </c:strRef>
          </c:cat>
          <c:val>
            <c:numRef>
              <c:f>[RudeBoysOrchard.xlsx]Sheet1!$Z$2:$Z$8</c:f>
              <c:numCache>
                <c:formatCode>"$"#,##0.00</c:formatCode>
                <c:ptCount val="7"/>
                <c:pt idx="0">
                  <c:v>25026.710310256723</c:v>
                </c:pt>
                <c:pt idx="1">
                  <c:v>21064.171546616257</c:v>
                </c:pt>
                <c:pt idx="2">
                  <c:v>7254.4899740316978</c:v>
                </c:pt>
                <c:pt idx="3">
                  <c:v>5477.8356413034389</c:v>
                </c:pt>
                <c:pt idx="4">
                  <c:v>2259.7546412481684</c:v>
                </c:pt>
                <c:pt idx="5">
                  <c:v>1907.3934814309262</c:v>
                </c:pt>
                <c:pt idx="6">
                  <c:v>103.42223632788216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02500096"/>
        <c:axId val="201179712"/>
      </c:barChart>
      <c:catAx>
        <c:axId val="20250009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201179712"/>
        <c:crosses val="autoZero"/>
        <c:auto val="1"/>
        <c:lblAlgn val="ctr"/>
        <c:lblOffset val="100"/>
        <c:noMultiLvlLbl val="0"/>
      </c:catAx>
      <c:valAx>
        <c:axId val="201179712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2025000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Lbls>
            <c:txPr>
              <a:bodyPr/>
              <a:lstStyle/>
              <a:p>
                <a:pPr>
                  <a:defRPr sz="16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[RudeBoysOrchard.xlsx]Sheet1!$AC$2:$AC$11</c:f>
              <c:strCache>
                <c:ptCount val="10"/>
                <c:pt idx="0">
                  <c:v>MEJORES TIEMPOS</c:v>
                </c:pt>
                <c:pt idx="1">
                  <c:v>SOMOS DEL BARRIO</c:v>
                </c:pt>
                <c:pt idx="2">
                  <c:v>LAS COSAS QUE PASAN</c:v>
                </c:pt>
                <c:pt idx="3">
                  <c:v>Soledad</c:v>
                </c:pt>
                <c:pt idx="4">
                  <c:v>SALI DE CASA</c:v>
                </c:pt>
                <c:pt idx="5">
                  <c:v>CUENTAME</c:v>
                </c:pt>
                <c:pt idx="6">
                  <c:v>MEXICO SIGO YO</c:v>
                </c:pt>
                <c:pt idx="7">
                  <c:v>POLICIAS NO</c:v>
                </c:pt>
                <c:pt idx="8">
                  <c:v>AQUÍ ESTOY</c:v>
                </c:pt>
                <c:pt idx="9">
                  <c:v>Miedo</c:v>
                </c:pt>
              </c:strCache>
            </c:strRef>
          </c:cat>
          <c:val>
            <c:numRef>
              <c:f>[RudeBoysOrchard.xlsx]Sheet1!$AD$2:$AD$11</c:f>
              <c:numCache>
                <c:formatCode>"$"#,##0.00</c:formatCode>
                <c:ptCount val="10"/>
                <c:pt idx="0">
                  <c:v>13996.852292371288</c:v>
                </c:pt>
                <c:pt idx="1">
                  <c:v>8906.9440862734009</c:v>
                </c:pt>
                <c:pt idx="2">
                  <c:v>2510.2925626903893</c:v>
                </c:pt>
                <c:pt idx="3">
                  <c:v>2418.8544584023366</c:v>
                </c:pt>
                <c:pt idx="4">
                  <c:v>2341.2179896993703</c:v>
                </c:pt>
                <c:pt idx="5">
                  <c:v>2295.5867861175043</c:v>
                </c:pt>
                <c:pt idx="6">
                  <c:v>2078.1747269099324</c:v>
                </c:pt>
                <c:pt idx="7">
                  <c:v>1978.6723640558575</c:v>
                </c:pt>
                <c:pt idx="8">
                  <c:v>1839.7625768839853</c:v>
                </c:pt>
                <c:pt idx="9">
                  <c:v>1465.2597643311344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202498048"/>
        <c:axId val="159987328"/>
      </c:barChart>
      <c:catAx>
        <c:axId val="2024980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159987328"/>
        <c:crosses val="autoZero"/>
        <c:auto val="1"/>
        <c:lblAlgn val="ctr"/>
        <c:lblOffset val="100"/>
        <c:noMultiLvlLbl val="0"/>
      </c:catAx>
      <c:valAx>
        <c:axId val="159987328"/>
        <c:scaling>
          <c:orientation val="minMax"/>
        </c:scaling>
        <c:delete val="1"/>
        <c:axPos val="l"/>
        <c:numFmt formatCode="&quot;$&quot;#,##0.00" sourceLinked="1"/>
        <c:majorTickMark val="out"/>
        <c:minorTickMark val="none"/>
        <c:tickLblPos val="nextTo"/>
        <c:crossAx val="2024980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121-E5CF-4EEC-B957-2BC026740370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8B6-BFC3-4F59-9F7A-D116D0DB8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857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121-E5CF-4EEC-B957-2BC026740370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8B6-BFC3-4F59-9F7A-D116D0DB8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355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121-E5CF-4EEC-B957-2BC026740370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8B6-BFC3-4F59-9F7A-D116D0DB8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687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121-E5CF-4EEC-B957-2BC026740370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8B6-BFC3-4F59-9F7A-D116D0DB8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811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121-E5CF-4EEC-B957-2BC026740370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8B6-BFC3-4F59-9F7A-D116D0DB8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03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121-E5CF-4EEC-B957-2BC026740370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8B6-BFC3-4F59-9F7A-D116D0DB8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020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121-E5CF-4EEC-B957-2BC026740370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8B6-BFC3-4F59-9F7A-D116D0DB8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30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121-E5CF-4EEC-B957-2BC026740370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8B6-BFC3-4F59-9F7A-D116D0DB8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569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121-E5CF-4EEC-B957-2BC026740370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8B6-BFC3-4F59-9F7A-D116D0DB8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1018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121-E5CF-4EEC-B957-2BC026740370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8B6-BFC3-4F59-9F7A-D116D0DB8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8984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D121-E5CF-4EEC-B957-2BC026740370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6C8B6-BFC3-4F59-9F7A-D116D0DB8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26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4D121-E5CF-4EEC-B957-2BC026740370}" type="datetimeFigureOut">
              <a:rPr lang="es-MX" smtClean="0"/>
              <a:t>02/08/2021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6C8B6-BFC3-4F59-9F7A-D116D0DB8A1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987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Los Rude Boys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Reporte</a:t>
            </a:r>
            <a:r>
              <a:rPr lang="en-US" dirty="0" smtClean="0"/>
              <a:t> 2021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52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06288"/>
            <a:ext cx="8229600" cy="1143000"/>
          </a:xfrm>
        </p:spPr>
        <p:txBody>
          <a:bodyPr/>
          <a:lstStyle/>
          <a:p>
            <a:r>
              <a:rPr lang="en-US" dirty="0" err="1" smtClean="0"/>
              <a:t>Ingresos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endParaRPr lang="es-MX" dirty="0"/>
          </a:p>
        </p:txBody>
      </p:sp>
      <p:graphicFrame>
        <p:nvGraphicFramePr>
          <p:cNvPr id="4" name="2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2700315"/>
              </p:ext>
            </p:extLst>
          </p:nvPr>
        </p:nvGraphicFramePr>
        <p:xfrm>
          <a:off x="457200" y="692696"/>
          <a:ext cx="8229600" cy="6048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824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dirty="0" smtClean="0"/>
              <a:t>Clicks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563979"/>
              </p:ext>
            </p:extLst>
          </p:nvPr>
        </p:nvGraphicFramePr>
        <p:xfrm>
          <a:off x="457200" y="692696"/>
          <a:ext cx="8229600" cy="6165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7865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dirty="0" smtClean="0"/>
              <a:t>Top </a:t>
            </a:r>
            <a:r>
              <a:rPr lang="en-US" dirty="0" err="1" smtClean="0"/>
              <a:t>ingreso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pais</a:t>
            </a:r>
            <a:endParaRPr lang="es-MX" dirty="0"/>
          </a:p>
        </p:txBody>
      </p:sp>
      <p:graphicFrame>
        <p:nvGraphicFramePr>
          <p:cNvPr id="4" name="4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275834"/>
              </p:ext>
            </p:extLst>
          </p:nvPr>
        </p:nvGraphicFramePr>
        <p:xfrm>
          <a:off x="0" y="692696"/>
          <a:ext cx="9144000" cy="60486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55359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dirty="0" smtClean="0"/>
              <a:t>Top Clicks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Pais</a:t>
            </a:r>
            <a:endParaRPr lang="es-MX" dirty="0"/>
          </a:p>
        </p:txBody>
      </p:sp>
      <p:graphicFrame>
        <p:nvGraphicFramePr>
          <p:cNvPr id="4" name="4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984860"/>
              </p:ext>
            </p:extLst>
          </p:nvPr>
        </p:nvGraphicFramePr>
        <p:xfrm>
          <a:off x="0" y="620688"/>
          <a:ext cx="9144000" cy="623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9714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143000"/>
          </a:xfrm>
        </p:spPr>
        <p:txBody>
          <a:bodyPr/>
          <a:lstStyle/>
          <a:p>
            <a:r>
              <a:rPr lang="en-US" dirty="0" err="1" smtClean="0"/>
              <a:t>Ingreso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Album</a:t>
            </a:r>
            <a:endParaRPr lang="es-MX" dirty="0"/>
          </a:p>
        </p:txBody>
      </p:sp>
      <p:graphicFrame>
        <p:nvGraphicFramePr>
          <p:cNvPr id="4" name="5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1651204"/>
              </p:ext>
            </p:extLst>
          </p:nvPr>
        </p:nvGraphicFramePr>
        <p:xfrm>
          <a:off x="0" y="764704"/>
          <a:ext cx="9144000" cy="6093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808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 err="1" smtClean="0"/>
              <a:t>Ingresos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Canci</a:t>
            </a:r>
            <a:r>
              <a:rPr lang="es-MX" dirty="0"/>
              <a:t>ó</a:t>
            </a:r>
            <a:r>
              <a:rPr lang="en-US" dirty="0" smtClean="0"/>
              <a:t>n</a:t>
            </a:r>
            <a:endParaRPr lang="es-MX" dirty="0"/>
          </a:p>
        </p:txBody>
      </p:sp>
      <p:graphicFrame>
        <p:nvGraphicFramePr>
          <p:cNvPr id="4" name="6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644197"/>
              </p:ext>
            </p:extLst>
          </p:nvPr>
        </p:nvGraphicFramePr>
        <p:xfrm>
          <a:off x="0" y="764704"/>
          <a:ext cx="9144000" cy="60932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4635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117</Words>
  <Application>Microsoft Office PowerPoint</Application>
  <PresentationFormat>Presentación en pantalla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Los Rude Boys</vt:lpstr>
      <vt:lpstr>Ingresos por plataforma</vt:lpstr>
      <vt:lpstr>Clicks por plataforma</vt:lpstr>
      <vt:lpstr>Top ingreso por pais</vt:lpstr>
      <vt:lpstr>Top Clicks por Pais</vt:lpstr>
      <vt:lpstr>Ingreso por Album</vt:lpstr>
      <vt:lpstr>Ingresos por Canción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Rude Boys</dc:title>
  <dc:creator>user</dc:creator>
  <cp:lastModifiedBy>user</cp:lastModifiedBy>
  <cp:revision>4</cp:revision>
  <dcterms:created xsi:type="dcterms:W3CDTF">2021-08-02T18:47:43Z</dcterms:created>
  <dcterms:modified xsi:type="dcterms:W3CDTF">2021-08-02T19:27:24Z</dcterms:modified>
</cp:coreProperties>
</file>