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60" r:id="rId6"/>
    <p:sldId id="257" r:id="rId7"/>
    <p:sldId id="265" r:id="rId8"/>
    <p:sldId id="264" r:id="rId9"/>
    <p:sldId id="266" r:id="rId10"/>
    <p:sldId id="272" r:id="rId11"/>
    <p:sldId id="282" r:id="rId12"/>
    <p:sldId id="267" r:id="rId13"/>
    <p:sldId id="283" r:id="rId14"/>
    <p:sldId id="271" r:id="rId15"/>
    <p:sldId id="259" r:id="rId16"/>
    <p:sldId id="261" r:id="rId17"/>
    <p:sldId id="284" r:id="rId18"/>
    <p:sldId id="262" r:id="rId19"/>
    <p:sldId id="263" r:id="rId20"/>
    <p:sldId id="274" r:id="rId21"/>
    <p:sldId id="275" r:id="rId22"/>
    <p:sldId id="278" r:id="rId23"/>
    <p:sldId id="273" r:id="rId24"/>
    <p:sldId id="268" r:id="rId25"/>
    <p:sldId id="277" r:id="rId26"/>
    <p:sldId id="269" r:id="rId27"/>
    <p:sldId id="270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660"/>
  </p:normalViewPr>
  <p:slideViewPr>
    <p:cSldViewPr>
      <p:cViewPr>
        <p:scale>
          <a:sx n="60" d="100"/>
          <a:sy n="60" d="100"/>
        </p:scale>
        <p:origin x="-96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3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8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4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6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0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303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81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A2F9-24A1-41AD-A791-FB65E66FEC42}" type="datetimeFigureOut">
              <a:rPr lang="es-AR" smtClean="0"/>
              <a:t>27/11/2015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7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3.jpeg"/><Relationship Id="rId4" Type="http://schemas.openxmlformats.org/officeDocument/2006/relationships/image" Target="../media/image4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43.jpe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554"/>
            <a:ext cx="1296144" cy="178748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2188529" cy="16561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63688" y="564005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Instituto Politécnico Nacional Escuela Superior de Cómputo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19888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Trabajo Terminal 2015-A10</a:t>
            </a:r>
          </a:p>
          <a:p>
            <a:pPr algn="ctr"/>
            <a:r>
              <a:rPr lang="es-ES" sz="2000" dirty="0"/>
              <a:t>Aplicación de cifrado contra de </a:t>
            </a:r>
            <a:r>
              <a:rPr lang="es-ES" sz="2000" dirty="0" smtClean="0"/>
              <a:t>adversarios clasificadores</a:t>
            </a:r>
            <a:r>
              <a:rPr lang="es-ES" sz="2000" dirty="0"/>
              <a:t>, para el correo electrónico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915816" y="32849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Presentan</a:t>
            </a:r>
          </a:p>
          <a:p>
            <a:pPr algn="ctr"/>
            <a:r>
              <a:rPr lang="es-MX" b="1" dirty="0" smtClean="0"/>
              <a:t>Jonathan Arcos Ayala </a:t>
            </a:r>
          </a:p>
          <a:p>
            <a:pPr algn="ctr"/>
            <a:r>
              <a:rPr lang="es-MX" b="1" dirty="0"/>
              <a:t>Allan Ulises Zepeda Ibarra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051720" y="450912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Directores</a:t>
            </a:r>
          </a:p>
          <a:p>
            <a:pPr algn="ctr"/>
            <a:r>
              <a:rPr lang="es-MX" b="1" dirty="0" smtClean="0"/>
              <a:t>Dra. Sandra Díaz Santiago</a:t>
            </a:r>
          </a:p>
          <a:p>
            <a:pPr algn="ctr"/>
            <a:r>
              <a:rPr lang="es-MX" b="1" dirty="0" smtClean="0"/>
              <a:t>M. </a:t>
            </a:r>
            <a:r>
              <a:rPr lang="es-MX" b="1" dirty="0"/>
              <a:t>e</a:t>
            </a:r>
            <a:r>
              <a:rPr lang="es-MX" b="1" dirty="0" smtClean="0"/>
              <a:t>n C. Manuel Alejandro Soto Ramos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22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29" y="1351526"/>
            <a:ext cx="1380616" cy="11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032881"/>
            <a:ext cx="1043285" cy="104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8" y="3068960"/>
            <a:ext cx="1043619" cy="111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37" y="5207706"/>
            <a:ext cx="1138129" cy="113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88" y="3501556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3" y="3501556"/>
            <a:ext cx="571276" cy="57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1138" y="4216339"/>
            <a:ext cx="899839" cy="4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Alicia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92988" y="4175997"/>
            <a:ext cx="34184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Bob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188548" y="1013302"/>
            <a:ext cx="964325" cy="33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Clave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55847" y="4215744"/>
            <a:ext cx="53546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Cifrado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60239" y="4216339"/>
            <a:ext cx="742050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Descifrado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79015" y="6261447"/>
            <a:ext cx="790575" cy="4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Oscar</a:t>
            </a:r>
          </a:p>
          <a:p>
            <a:pPr>
              <a:buClrTx/>
              <a:buFontTx/>
              <a:buNone/>
            </a:pPr>
            <a:endParaRPr lang="es-ES" dirty="0"/>
          </a:p>
        </p:txBody>
      </p:sp>
      <p:sp>
        <p:nvSpPr>
          <p:cNvPr id="22" name="21 Flecha derecha"/>
          <p:cNvSpPr/>
          <p:nvPr/>
        </p:nvSpPr>
        <p:spPr>
          <a:xfrm>
            <a:off x="1357797" y="3666086"/>
            <a:ext cx="1098050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>
            <a:off x="3268868" y="3648024"/>
            <a:ext cx="2662145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>
            <a:off x="6561777" y="3648024"/>
            <a:ext cx="1178575" cy="305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derecha"/>
          <p:cNvSpPr/>
          <p:nvPr/>
        </p:nvSpPr>
        <p:spPr>
          <a:xfrm rot="2388177">
            <a:off x="4828249" y="2781627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derecha"/>
          <p:cNvSpPr/>
          <p:nvPr/>
        </p:nvSpPr>
        <p:spPr>
          <a:xfrm rot="8146640">
            <a:off x="3020297" y="2813456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derecha"/>
          <p:cNvSpPr/>
          <p:nvPr/>
        </p:nvSpPr>
        <p:spPr>
          <a:xfrm rot="5400000">
            <a:off x="4059779" y="4402609"/>
            <a:ext cx="1221864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Título"/>
          <p:cNvSpPr>
            <a:spLocks noGrp="1"/>
          </p:cNvSpPr>
          <p:nvPr>
            <p:ph type="title"/>
          </p:nvPr>
        </p:nvSpPr>
        <p:spPr>
          <a:xfrm>
            <a:off x="460737" y="47814"/>
            <a:ext cx="8229600" cy="1143000"/>
          </a:xfrm>
        </p:spPr>
        <p:txBody>
          <a:bodyPr/>
          <a:lstStyle/>
          <a:p>
            <a:r>
              <a:rPr lang="es-ES" dirty="0" smtClean="0"/>
              <a:t>Esquema de cifrado simétrico.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Planteamiento del problema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6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johnwoodcopywriting.com/wp-content/uploads/e_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4" y="116632"/>
            <a:ext cx="1845260" cy="19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technodyan.com/wp-content/uploads/2014/02/papelera-de-reciclaj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02" y="4826419"/>
            <a:ext cx="1210662" cy="12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44" y="4919275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2902342" y="836712"/>
            <a:ext cx="174166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Flecha abajo"/>
          <p:cNvSpPr/>
          <p:nvPr/>
        </p:nvSpPr>
        <p:spPr>
          <a:xfrm>
            <a:off x="6732240" y="3446876"/>
            <a:ext cx="288032" cy="1379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lecha abajo"/>
          <p:cNvSpPr/>
          <p:nvPr/>
        </p:nvSpPr>
        <p:spPr>
          <a:xfrm rot="3072926">
            <a:off x="3505688" y="2829262"/>
            <a:ext cx="352446" cy="2570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51520" y="2032446"/>
            <a:ext cx="284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Mensajes de correo electrónicos.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543755" y="2479969"/>
            <a:ext cx="396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Adversarios Clasificadores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415749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NO</a:t>
            </a:r>
            <a:endParaRPr lang="es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020272" y="36601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SI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0623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Descartados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853177" y="6037081"/>
            <a:ext cx="261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Perfiles de usuarios</a:t>
            </a:r>
          </a:p>
        </p:txBody>
      </p:sp>
      <p:pic>
        <p:nvPicPr>
          <p:cNvPr id="3074" name="Picture 2" descr="C:\Users\jonnyTest\Downloads\12318233_799649093479642_1610523854_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b="7206"/>
          <a:stretch/>
        </p:blipFill>
        <p:spPr bwMode="auto">
          <a:xfrm>
            <a:off x="4889000" y="221217"/>
            <a:ext cx="3686480" cy="31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Antecedentes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3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Esquema PGP</a:t>
            </a: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3545954"/>
            <a:ext cx="8229600" cy="2580209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/>
              <a:t>Esquema de clave publica y el paso mas difícil es el intercambio de claves</a:t>
            </a:r>
          </a:p>
          <a:p>
            <a:endParaRPr lang="es-ES" dirty="0"/>
          </a:p>
          <a:p>
            <a:pPr algn="ctr"/>
            <a:r>
              <a:rPr lang="es-ES" dirty="0" smtClean="0"/>
              <a:t>Brinda los servicios de Confidencialidad y Autenticación.</a:t>
            </a:r>
            <a:endParaRPr lang="es-ES" dirty="0"/>
          </a:p>
        </p:txBody>
      </p:sp>
      <p:pic>
        <p:nvPicPr>
          <p:cNvPr id="1037" name="Picture 13" descr="C:\Users\jonnyTest\Desktop\CriptografiaAsimetric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99" b="21523"/>
          <a:stretch/>
        </p:blipFill>
        <p:spPr bwMode="auto">
          <a:xfrm>
            <a:off x="190144" y="1255325"/>
            <a:ext cx="4571935" cy="22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3" descr="C:\Users\jonnyTest\Desktop\CriptografiaAsimetric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6" b="21905"/>
          <a:stretch/>
        </p:blipFill>
        <p:spPr bwMode="auto">
          <a:xfrm>
            <a:off x="3936475" y="1268760"/>
            <a:ext cx="5400600" cy="2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704628" y="260648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73633" y="5584443"/>
            <a:ext cx="2472678" cy="1156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3284161" y="626521"/>
            <a:ext cx="10516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r="6274" b="80884"/>
          <a:stretch/>
        </p:blipFill>
        <p:spPr>
          <a:xfrm>
            <a:off x="4394153" y="311617"/>
            <a:ext cx="3089887" cy="74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9 Flecha abajo"/>
          <p:cNvSpPr/>
          <p:nvPr/>
        </p:nvSpPr>
        <p:spPr>
          <a:xfrm>
            <a:off x="5988213" y="1101500"/>
            <a:ext cx="269769" cy="9402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12" y="2172989"/>
            <a:ext cx="468170" cy="578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9" y="3310141"/>
            <a:ext cx="638106" cy="698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12 Flecha abajo"/>
          <p:cNvSpPr/>
          <p:nvPr/>
        </p:nvSpPr>
        <p:spPr>
          <a:xfrm rot="16200000">
            <a:off x="2355714" y="2786746"/>
            <a:ext cx="524839" cy="17455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bajo"/>
          <p:cNvSpPr/>
          <p:nvPr/>
        </p:nvSpPr>
        <p:spPr>
          <a:xfrm rot="5400000">
            <a:off x="4864432" y="2663286"/>
            <a:ext cx="524839" cy="19924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Proceso"/>
          <p:cNvSpPr/>
          <p:nvPr/>
        </p:nvSpPr>
        <p:spPr>
          <a:xfrm rot="5400000">
            <a:off x="1027867" y="2846731"/>
            <a:ext cx="1680336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Proceso"/>
          <p:cNvSpPr/>
          <p:nvPr/>
        </p:nvSpPr>
        <p:spPr>
          <a:xfrm rot="5400000">
            <a:off x="5703014" y="3265299"/>
            <a:ext cx="84016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abajo"/>
          <p:cNvSpPr/>
          <p:nvPr/>
        </p:nvSpPr>
        <p:spPr>
          <a:xfrm>
            <a:off x="3621296" y="4015131"/>
            <a:ext cx="315487" cy="14381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abajo"/>
          <p:cNvSpPr/>
          <p:nvPr/>
        </p:nvSpPr>
        <p:spPr>
          <a:xfrm rot="16200000">
            <a:off x="6601487" y="4650850"/>
            <a:ext cx="524840" cy="31930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CuadroTexto"/>
          <p:cNvSpPr txBox="1"/>
          <p:nvPr/>
        </p:nvSpPr>
        <p:spPr>
          <a:xfrm>
            <a:off x="397088" y="-36443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617421" y="0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481778" y="1715494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87824" y="2751451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mensaje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335784" y="4876181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961605" y="5793573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Enviar Mensaje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7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3570927" y="263148"/>
            <a:ext cx="3162726" cy="1149628"/>
          </a:xfrm>
          <a:ln>
            <a:solidFill>
              <a:schemeClr val="tx1"/>
            </a:solidFill>
          </a:ln>
        </p:spPr>
      </p:pic>
      <p:grpSp>
        <p:nvGrpSpPr>
          <p:cNvPr id="22" name="21 Grupo"/>
          <p:cNvGrpSpPr/>
          <p:nvPr/>
        </p:nvGrpSpPr>
        <p:grpSpPr>
          <a:xfrm>
            <a:off x="3142154" y="1340768"/>
            <a:ext cx="3516814" cy="5472608"/>
            <a:chOff x="2278058" y="1340768"/>
            <a:chExt cx="3516814" cy="5472608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2706831" y="5627354"/>
              <a:ext cx="2131308" cy="11860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5 Flecha arriba"/>
            <p:cNvSpPr/>
            <p:nvPr/>
          </p:nvSpPr>
          <p:spPr>
            <a:xfrm>
              <a:off x="3583056" y="4616382"/>
              <a:ext cx="302147" cy="941569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" name="3 Marcador de contenido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80"/>
            <a:stretch/>
          </p:blipFill>
          <p:spPr>
            <a:xfrm>
              <a:off x="2278058" y="3526498"/>
              <a:ext cx="2797998" cy="1000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7 Flecha derecha"/>
            <p:cNvSpPr/>
            <p:nvPr/>
          </p:nvSpPr>
          <p:spPr>
            <a:xfrm>
              <a:off x="3945631" y="2598734"/>
              <a:ext cx="1178371" cy="2690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Flecha arriba"/>
            <p:cNvSpPr/>
            <p:nvPr/>
          </p:nvSpPr>
          <p:spPr>
            <a:xfrm>
              <a:off x="3673700" y="3098050"/>
              <a:ext cx="129000" cy="3309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171" y="2464754"/>
              <a:ext cx="365769" cy="53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20 Grupo"/>
            <p:cNvGrpSpPr/>
            <p:nvPr/>
          </p:nvGrpSpPr>
          <p:grpSpPr>
            <a:xfrm>
              <a:off x="4939452" y="2404253"/>
              <a:ext cx="855420" cy="4049918"/>
              <a:chOff x="4939452" y="2404253"/>
              <a:chExt cx="855420" cy="4049918"/>
            </a:xfrm>
          </p:grpSpPr>
          <p:pic>
            <p:nvPicPr>
              <p:cNvPr id="13" name="12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4862" y="2404253"/>
                <a:ext cx="550010" cy="7163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20" name="19 Grupo"/>
              <p:cNvGrpSpPr/>
              <p:nvPr/>
            </p:nvGrpSpPr>
            <p:grpSpPr>
              <a:xfrm>
                <a:off x="4939452" y="3163019"/>
                <a:ext cx="731488" cy="3291152"/>
                <a:chOff x="4939452" y="3163019"/>
                <a:chExt cx="731488" cy="3291152"/>
              </a:xfrm>
            </p:grpSpPr>
            <p:sp>
              <p:nvSpPr>
                <p:cNvPr id="15" name="14 Flecha arriba"/>
                <p:cNvSpPr/>
                <p:nvPr/>
              </p:nvSpPr>
              <p:spPr>
                <a:xfrm>
                  <a:off x="5368794" y="3163019"/>
                  <a:ext cx="302146" cy="3291152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6" name="15 Proceso"/>
                <p:cNvSpPr/>
                <p:nvPr/>
              </p:nvSpPr>
              <p:spPr>
                <a:xfrm>
                  <a:off x="4939452" y="6121172"/>
                  <a:ext cx="580415" cy="332999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12" name="11 Flecha arriba"/>
            <p:cNvSpPr/>
            <p:nvPr/>
          </p:nvSpPr>
          <p:spPr>
            <a:xfrm>
              <a:off x="5368794" y="1340768"/>
              <a:ext cx="302147" cy="96402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17 Flecha derecha"/>
          <p:cNvSpPr/>
          <p:nvPr/>
        </p:nvSpPr>
        <p:spPr>
          <a:xfrm>
            <a:off x="1154484" y="5905148"/>
            <a:ext cx="2160240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91919" y="5535816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de mensaje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09727" y="501317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619672" y="3703437"/>
            <a:ext cx="16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</a:t>
            </a:r>
          </a:p>
          <a:p>
            <a:r>
              <a:rPr lang="es-MX" dirty="0" smtClean="0"/>
              <a:t>del 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067944" y="1846565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619787" y="2420888"/>
            <a:ext cx="107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188067" y="-27384"/>
            <a:ext cx="39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 en claro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5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Propuesta de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8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704628" y="282836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4 Flecha derecha"/>
          <p:cNvSpPr/>
          <p:nvPr/>
        </p:nvSpPr>
        <p:spPr>
          <a:xfrm>
            <a:off x="3284161" y="648709"/>
            <a:ext cx="10516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97088" y="-14255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2" r="44589" b="52946"/>
          <a:stretch/>
        </p:blipFill>
        <p:spPr>
          <a:xfrm>
            <a:off x="4716015" y="522584"/>
            <a:ext cx="2879633" cy="530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abajo"/>
          <p:cNvSpPr/>
          <p:nvPr/>
        </p:nvSpPr>
        <p:spPr>
          <a:xfrm>
            <a:off x="5940152" y="1171842"/>
            <a:ext cx="360040" cy="88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19" y="2142431"/>
            <a:ext cx="710505" cy="7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abajo"/>
          <p:cNvSpPr/>
          <p:nvPr/>
        </p:nvSpPr>
        <p:spPr>
          <a:xfrm>
            <a:off x="7164288" y="2420888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lecha abajo"/>
          <p:cNvSpPr/>
          <p:nvPr/>
        </p:nvSpPr>
        <p:spPr>
          <a:xfrm>
            <a:off x="4716016" y="2420888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1" name="Picture 3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3"/>
          <a:stretch/>
        </p:blipFill>
        <p:spPr bwMode="auto">
          <a:xfrm>
            <a:off x="6403417" y="3502765"/>
            <a:ext cx="1985007" cy="5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896036" y="2420888"/>
            <a:ext cx="7560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6588224" y="2429272"/>
            <a:ext cx="7560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23" y="3502765"/>
            <a:ext cx="681025" cy="6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3356992"/>
            <a:ext cx="996466" cy="874595"/>
          </a:xfrm>
          <a:prstGeom prst="rect">
            <a:avLst/>
          </a:prstGeom>
        </p:spPr>
      </p:pic>
      <p:sp>
        <p:nvSpPr>
          <p:cNvPr id="17" name="16 Flecha abajo"/>
          <p:cNvSpPr/>
          <p:nvPr/>
        </p:nvSpPr>
        <p:spPr>
          <a:xfrm>
            <a:off x="1757865" y="2142431"/>
            <a:ext cx="360040" cy="121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abajo"/>
          <p:cNvSpPr/>
          <p:nvPr/>
        </p:nvSpPr>
        <p:spPr>
          <a:xfrm rot="5400000">
            <a:off x="3216852" y="2789747"/>
            <a:ext cx="576890" cy="2100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08560" y="5085184"/>
            <a:ext cx="3451672" cy="1294377"/>
          </a:xfrm>
          <a:prstGeom prst="rect">
            <a:avLst/>
          </a:prstGeom>
        </p:spPr>
      </p:pic>
      <p:sp>
        <p:nvSpPr>
          <p:cNvPr id="20" name="19 Proceso"/>
          <p:cNvSpPr/>
          <p:nvPr/>
        </p:nvSpPr>
        <p:spPr>
          <a:xfrm rot="5400000">
            <a:off x="1181801" y="4894634"/>
            <a:ext cx="1512168" cy="3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Flecha abajo"/>
          <p:cNvSpPr/>
          <p:nvPr/>
        </p:nvSpPr>
        <p:spPr>
          <a:xfrm rot="16200000">
            <a:off x="2111493" y="5295707"/>
            <a:ext cx="648895" cy="137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abajo"/>
          <p:cNvSpPr/>
          <p:nvPr/>
        </p:nvSpPr>
        <p:spPr>
          <a:xfrm rot="16200000">
            <a:off x="7389494" y="4787448"/>
            <a:ext cx="684077" cy="1889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Flecha abajo"/>
          <p:cNvSpPr/>
          <p:nvPr/>
        </p:nvSpPr>
        <p:spPr>
          <a:xfrm>
            <a:off x="7164288" y="4077072"/>
            <a:ext cx="431360" cy="1313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4380658" y="4078813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87139" y="3718773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89967" y="4798893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30911" y="116632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Asunto del mensaje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475424" y="1737682"/>
            <a:ext cx="204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cadena </a:t>
            </a:r>
          </a:p>
          <a:p>
            <a:r>
              <a:rPr lang="es-MX" dirty="0" smtClean="0"/>
              <a:t>de caracteres STR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7524328" y="2998693"/>
            <a:ext cx="135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</a:t>
            </a:r>
          </a:p>
          <a:p>
            <a:r>
              <a:rPr lang="es-MX" dirty="0" smtClean="0"/>
              <a:t>de CAPTCHA</a:t>
            </a: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794851" y="6056395"/>
            <a:ext cx="188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Envió de mensaje </a:t>
            </a:r>
          </a:p>
          <a:p>
            <a:r>
              <a:rPr lang="es-MX" dirty="0" smtClean="0"/>
              <a:t>y CAPTCHA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8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45504" y="5256325"/>
            <a:ext cx="3711213" cy="1391705"/>
          </a:xfrm>
          <a:prstGeom prst="rect">
            <a:avLst/>
          </a:prstGeom>
        </p:spPr>
      </p:pic>
      <p:pic>
        <p:nvPicPr>
          <p:cNvPr id="3074" name="Picture 2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/>
        </p:blipFill>
        <p:spPr bwMode="auto">
          <a:xfrm>
            <a:off x="2045504" y="4423784"/>
            <a:ext cx="2810644" cy="8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dor\Pictures\consistent-hash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58" y="298217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73" y="2997578"/>
            <a:ext cx="744472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05" y="2982173"/>
            <a:ext cx="991322" cy="870080"/>
          </a:xfrm>
          <a:prstGeom prst="rect">
            <a:avLst/>
          </a:prstGeom>
        </p:spPr>
      </p:pic>
      <p:pic>
        <p:nvPicPr>
          <p:cNvPr id="10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5384481" y="450093"/>
            <a:ext cx="3162726" cy="1149628"/>
          </a:xfrm>
          <a:ln>
            <a:solidFill>
              <a:schemeClr val="tx1"/>
            </a:solidFill>
          </a:ln>
        </p:spPr>
      </p:pic>
      <p:sp>
        <p:nvSpPr>
          <p:cNvPr id="11" name="10 CuadroTexto"/>
          <p:cNvSpPr txBox="1"/>
          <p:nvPr/>
        </p:nvSpPr>
        <p:spPr>
          <a:xfrm>
            <a:off x="5001621" y="159561"/>
            <a:ext cx="39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12" name="11 Flecha abajo"/>
          <p:cNvSpPr/>
          <p:nvPr/>
        </p:nvSpPr>
        <p:spPr>
          <a:xfrm rot="16200000">
            <a:off x="807775" y="5215492"/>
            <a:ext cx="648898" cy="1473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arriba"/>
          <p:cNvSpPr/>
          <p:nvPr/>
        </p:nvSpPr>
        <p:spPr>
          <a:xfrm>
            <a:off x="2483768" y="3734826"/>
            <a:ext cx="324036" cy="8463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3059832" y="3140968"/>
            <a:ext cx="1591241" cy="4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5460488" y="3216407"/>
            <a:ext cx="1343760" cy="428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rriba"/>
          <p:cNvSpPr/>
          <p:nvPr/>
        </p:nvSpPr>
        <p:spPr>
          <a:xfrm>
            <a:off x="7021602" y="1700808"/>
            <a:ext cx="43071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arriba"/>
          <p:cNvSpPr/>
          <p:nvPr/>
        </p:nvSpPr>
        <p:spPr>
          <a:xfrm>
            <a:off x="6989731" y="3861048"/>
            <a:ext cx="462589" cy="24155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Proceso"/>
          <p:cNvSpPr/>
          <p:nvPr/>
        </p:nvSpPr>
        <p:spPr>
          <a:xfrm>
            <a:off x="5853708" y="6021620"/>
            <a:ext cx="1383254" cy="252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4856148" y="4808983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57069" y="2278613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-36512" y="5132148"/>
            <a:ext cx="21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CAPTCHA </a:t>
            </a:r>
          </a:p>
          <a:p>
            <a:r>
              <a:rPr lang="es-MX" dirty="0" smtClean="0"/>
              <a:t>y mensaje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331640" y="2636912"/>
            <a:ext cx="149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Resolución de</a:t>
            </a:r>
          </a:p>
          <a:p>
            <a:r>
              <a:rPr lang="es-MX" dirty="0" smtClean="0"/>
              <a:t>CAPTCHA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524328" y="3070701"/>
            <a:ext cx="101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0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Introducción</a:t>
            </a:r>
          </a:p>
          <a:p>
            <a:pPr lvl="1"/>
            <a:r>
              <a:rPr lang="es-MX" dirty="0" smtClean="0"/>
              <a:t>El internet</a:t>
            </a:r>
          </a:p>
          <a:p>
            <a:pPr lvl="1"/>
            <a:r>
              <a:rPr lang="es-MX" dirty="0" smtClean="0"/>
              <a:t>El correo electrónico</a:t>
            </a:r>
          </a:p>
          <a:p>
            <a:pPr lvl="1"/>
            <a:r>
              <a:rPr lang="es-MX" dirty="0" smtClean="0"/>
              <a:t>Adversarios</a:t>
            </a:r>
          </a:p>
          <a:p>
            <a:pPr lvl="1"/>
            <a:r>
              <a:rPr lang="es-MX" dirty="0" smtClean="0"/>
              <a:t>Cifrado</a:t>
            </a:r>
          </a:p>
          <a:p>
            <a:r>
              <a:rPr lang="es-MX" dirty="0" smtClean="0"/>
              <a:t>Planteamiento del problema</a:t>
            </a:r>
          </a:p>
          <a:p>
            <a:pPr lvl="1"/>
            <a:r>
              <a:rPr lang="es-MX" dirty="0" smtClean="0"/>
              <a:t>Adversario Clasificador</a:t>
            </a:r>
          </a:p>
          <a:p>
            <a:r>
              <a:rPr lang="es-MX" dirty="0" smtClean="0"/>
              <a:t>Antecedentes</a:t>
            </a:r>
          </a:p>
          <a:p>
            <a:pPr lvl="1"/>
            <a:r>
              <a:rPr lang="es-MX" dirty="0" smtClean="0"/>
              <a:t>Esquema  PGP</a:t>
            </a:r>
          </a:p>
          <a:p>
            <a:pPr lvl="1"/>
            <a:r>
              <a:rPr lang="es-MX" dirty="0" smtClean="0"/>
              <a:t>Esquema de </a:t>
            </a:r>
            <a:r>
              <a:rPr lang="es-AR" dirty="0" err="1"/>
              <a:t>Philippe</a:t>
            </a:r>
            <a:r>
              <a:rPr lang="es-AR" dirty="0"/>
              <a:t> </a:t>
            </a:r>
            <a:r>
              <a:rPr lang="es-AR" dirty="0" err="1" smtClean="0"/>
              <a:t>Golle</a:t>
            </a:r>
            <a:r>
              <a:rPr lang="es-AR" dirty="0" smtClean="0"/>
              <a:t> y </a:t>
            </a:r>
            <a:r>
              <a:rPr lang="es-AR" dirty="0" err="1"/>
              <a:t>Ayman</a:t>
            </a:r>
            <a:r>
              <a:rPr lang="es-AR" dirty="0"/>
              <a:t> </a:t>
            </a:r>
            <a:r>
              <a:rPr lang="es-AR" dirty="0" err="1"/>
              <a:t>Farahat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1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 General</a:t>
            </a:r>
          </a:p>
          <a:p>
            <a:pPr lvl="1"/>
            <a:r>
              <a:rPr lang="es-ES" dirty="0"/>
              <a:t>Desarrollar una herramienta para un cliente de correo electrónico que permita cifrar el contenido de los mensajes para evitar su clasificación, haciendo uso de técnicas criptográficas simétricas y un servidor que verifique el envió y recepción de CAPTCHAS entre usuarios.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3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Objetivos Específicos</a:t>
            </a:r>
          </a:p>
          <a:p>
            <a:pPr lvl="1"/>
            <a:r>
              <a:rPr lang="es-ES" dirty="0"/>
              <a:t>Desarrollar una herramienta en un cliente de correo electrónico para el envío y recepción de los correos cifrados y la generación, envío y recepción de CAPTCHAS.</a:t>
            </a:r>
          </a:p>
          <a:p>
            <a:pPr lvl="1"/>
            <a:r>
              <a:rPr lang="es-ES" dirty="0"/>
              <a:t>Desarrollar un servidor de llaves que reciba, aloje y envíe los CAPTCHAS a los usuarios para descifrar los correos electrónicos.</a:t>
            </a:r>
          </a:p>
          <a:p>
            <a:pPr lvl="1"/>
            <a:r>
              <a:rPr lang="es-ES" dirty="0"/>
              <a:t>Desarrollar un algoritmo de cifrado y descifrado basado en el envío y recepción de </a:t>
            </a:r>
            <a:r>
              <a:rPr lang="es-AR" dirty="0"/>
              <a:t>CAPTCHAS.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170" name="Picture 2" descr="https://gun.io/static/uploads/HTML%3A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2" y="1700808"/>
            <a:ext cx="3379242" cy="20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velozityweb.com/blog/wp-content/uploads/2013/09/mysql-logo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9" y="4725144"/>
            <a:ext cx="2821669" cy="1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9" name="Picture 3" descr="C:\Users\jonnyTest\Dropbox\Allan\TT\UML\CU Gene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5698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C:\Users\jonnyTest\Dropbox\Allan\TT\UML\CU Enviar Correo Electrón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396"/>
            <a:ext cx="9182100" cy="520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C:\Users\jonnyTest\Dropbox\Allan\TT\UML\CU Abrir Correo Electrón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" y="1556791"/>
            <a:ext cx="9137621" cy="53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r>
              <a:rPr lang="es-ES" dirty="0" smtClean="0"/>
              <a:t>¿Qué esperamos en TT-2?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8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ES" dirty="0" smtClean="0"/>
              <a:t>Por su atención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s-MX" dirty="0" smtClean="0"/>
              <a:t>Propuesta de solución</a:t>
            </a:r>
          </a:p>
          <a:p>
            <a:pPr lvl="1"/>
            <a:r>
              <a:rPr lang="es-MX" dirty="0" smtClean="0"/>
              <a:t>Esquema de Sandra Díaz Santiago y </a:t>
            </a:r>
            <a:r>
              <a:rPr lang="es-AR" dirty="0" err="1"/>
              <a:t>Debrup</a:t>
            </a:r>
            <a:r>
              <a:rPr lang="es-AR" dirty="0"/>
              <a:t> </a:t>
            </a:r>
            <a:r>
              <a:rPr lang="es-AR" dirty="0" err="1" smtClean="0"/>
              <a:t>Chakraborty</a:t>
            </a:r>
            <a:endParaRPr lang="es-AR" dirty="0"/>
          </a:p>
          <a:p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Objetivos Específicos</a:t>
            </a:r>
            <a:endParaRPr lang="es-MX" dirty="0"/>
          </a:p>
          <a:p>
            <a:r>
              <a:rPr lang="es-MX" dirty="0" smtClean="0"/>
              <a:t>Tecnologías</a:t>
            </a:r>
          </a:p>
          <a:p>
            <a:r>
              <a:rPr lang="es-MX" dirty="0" smtClean="0"/>
              <a:t>Diagrama general</a:t>
            </a:r>
          </a:p>
          <a:p>
            <a:r>
              <a:rPr lang="es-MX" dirty="0" smtClean="0"/>
              <a:t>Prototipos</a:t>
            </a:r>
          </a:p>
          <a:p>
            <a:r>
              <a:rPr lang="es-MX" dirty="0" smtClean="0"/>
              <a:t>Que esperamos en TT-2</a:t>
            </a: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76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dor\Pictures\depositphotos_6271411-Computer-user-uses-3D-cartoon-PC-side-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9" y="4107582"/>
            <a:ext cx="2274540" cy="2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638435" y="2444383"/>
            <a:ext cx="5069709" cy="1268464"/>
            <a:chOff x="-3204864" y="-2261889"/>
            <a:chExt cx="16876240" cy="4809827"/>
          </a:xfrm>
        </p:grpSpPr>
        <p:pic>
          <p:nvPicPr>
            <p:cNvPr id="1027" name="Picture 3" descr="C:\Users\Administrador\Pictures\image-07-535x53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04864" y="-1785938"/>
              <a:ext cx="4333875" cy="433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dor\Pictures\Yahoo-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50" y="-2261889"/>
              <a:ext cx="5570938" cy="3602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dor\Pictures\New-Outlook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-1404938"/>
              <a:ext cx="5715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5853654" y="358935"/>
            <a:ext cx="3112054" cy="1594692"/>
            <a:chOff x="9612560" y="-423418"/>
            <a:chExt cx="7530727" cy="4539719"/>
          </a:xfrm>
        </p:grpSpPr>
        <p:pic>
          <p:nvPicPr>
            <p:cNvPr id="1034" name="Picture 10" descr="C:\Users\Administrador\Pictures\amazon_log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2887" y="390980"/>
              <a:ext cx="3200400" cy="1979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Administrador\Pictures\EBay_former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-423418"/>
              <a:ext cx="3915372" cy="16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Administrador\Pictures\mercad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1906023"/>
              <a:ext cx="3467100" cy="221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94232" y="176376"/>
            <a:ext cx="2844460" cy="2294014"/>
            <a:chOff x="-7957392" y="4651809"/>
            <a:chExt cx="6300167" cy="4412021"/>
          </a:xfrm>
        </p:grpSpPr>
        <p:pic>
          <p:nvPicPr>
            <p:cNvPr id="1037" name="Picture 13" descr="C:\Users\Administrador\Pictures\yt_1200-vfl4C3T0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57392" y="6597352"/>
              <a:ext cx="2466478" cy="246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Administrador\Pictures\descarga (1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6225" y="6858000"/>
              <a:ext cx="34290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Administrador\Pictures\vimeo_logo_white_on_blue-psd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70973" y="4651809"/>
              <a:ext cx="2769496" cy="166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6673520" y="3749017"/>
            <a:ext cx="2074944" cy="2013492"/>
            <a:chOff x="9628459" y="2979990"/>
            <a:chExt cx="6303887" cy="6432322"/>
          </a:xfrm>
        </p:grpSpPr>
        <p:pic>
          <p:nvPicPr>
            <p:cNvPr id="1040" name="Picture 16" descr="C:\Users\Administrador\Pictures\unnam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459" y="3001347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Administrador\Pictures\unnamed 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4846" y="297999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Administrador\Pictures\whatsapp-logo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4" r="15544"/>
            <a:stretch/>
          </p:blipFill>
          <p:spPr bwMode="auto">
            <a:xfrm>
              <a:off x="11233541" y="6237312"/>
              <a:ext cx="3446387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2555950" y="323619"/>
            <a:ext cx="3115980" cy="1003502"/>
            <a:chOff x="-189242" y="-3574324"/>
            <a:chExt cx="9001933" cy="3118198"/>
          </a:xfrm>
        </p:grpSpPr>
        <p:pic>
          <p:nvPicPr>
            <p:cNvPr id="1043" name="Picture 19" descr="C:\Users\Administrador\Pictures\xbox-live-1280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8" r="17751"/>
            <a:stretch/>
          </p:blipFill>
          <p:spPr bwMode="auto">
            <a:xfrm>
              <a:off x="-189242" y="-3352144"/>
              <a:ext cx="2784648" cy="242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Administrador\Pictures\Nintendo_Network_(Logo)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433" y="-3274273"/>
              <a:ext cx="2100808" cy="271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Administrador\Pictures\1187503_f520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93" y="-3574324"/>
              <a:ext cx="3118198" cy="311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10 Grupo"/>
          <p:cNvGrpSpPr/>
          <p:nvPr/>
        </p:nvGrpSpPr>
        <p:grpSpPr>
          <a:xfrm>
            <a:off x="5985346" y="2345900"/>
            <a:ext cx="2763118" cy="949878"/>
            <a:chOff x="-1657225" y="7965435"/>
            <a:chExt cx="7684391" cy="2145258"/>
          </a:xfrm>
        </p:grpSpPr>
        <p:pic>
          <p:nvPicPr>
            <p:cNvPr id="1032" name="Picture 8" descr="C:\Users\Administrador\Pictures\docs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64" y="7965435"/>
              <a:ext cx="3047502" cy="214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Administrador\Pictures\microsoft-office-logo-feb-2015-100566096-large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27" b="27792"/>
            <a:stretch/>
          </p:blipFill>
          <p:spPr bwMode="auto">
            <a:xfrm>
              <a:off x="-1657225" y="8191500"/>
              <a:ext cx="3993160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3519844" y="4073468"/>
            <a:ext cx="2840510" cy="2451876"/>
            <a:chOff x="-7212371" y="-2918729"/>
            <a:chExt cx="6385892" cy="4938408"/>
          </a:xfrm>
        </p:grpSpPr>
        <p:pic>
          <p:nvPicPr>
            <p:cNvPr id="1030" name="Picture 6" descr="C:\Users\Administrador\Pictures\new-skydrive-logo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12371" y="-2918729"/>
              <a:ext cx="3221512" cy="207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dministrador\Pictures\ADrive_dial_T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979" y="-123446"/>
              <a:ext cx="28575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Administrador\Pictures\glyph@2x-vflJ1vxbq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74404" y="-2496996"/>
              <a:ext cx="20383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Administrador\Pictures\google_drive_logo_3963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65509" y="-261580"/>
              <a:ext cx="2527788" cy="197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17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3 Marcador de contenido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" y="1241376"/>
            <a:ext cx="9119212" cy="5499992"/>
          </a:xfrm>
          <a:prstGeom prst="rect">
            <a:avLst/>
          </a:prstGeom>
        </p:spPr>
      </p:pic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 mil millones </a:t>
            </a:r>
            <a:r>
              <a:rPr lang="es-ES" dirty="0"/>
              <a:t>de usuario en </a:t>
            </a:r>
            <a:r>
              <a:rPr lang="es-ES" dirty="0" smtClean="0"/>
              <a:t>internet aproximadamente.</a:t>
            </a:r>
          </a:p>
          <a:p>
            <a:endParaRPr lang="es-ES" dirty="0"/>
          </a:p>
          <a:p>
            <a:r>
              <a:rPr lang="es-ES" dirty="0"/>
              <a:t>1.55 mil millones de </a:t>
            </a:r>
            <a:r>
              <a:rPr lang="es-ES" dirty="0" smtClean="0"/>
              <a:t>usuarios en </a:t>
            </a:r>
            <a:r>
              <a:rPr lang="es-ES" dirty="0" err="1" smtClean="0"/>
              <a:t>facebook</a:t>
            </a:r>
            <a:r>
              <a:rPr lang="es-ES" dirty="0" smtClean="0"/>
              <a:t> aproximadamente.</a:t>
            </a:r>
          </a:p>
          <a:p>
            <a:endParaRPr lang="es-ES" dirty="0"/>
          </a:p>
          <a:p>
            <a:r>
              <a:rPr lang="es-ES" dirty="0"/>
              <a:t>3.9 billones de cuantas de correo </a:t>
            </a:r>
            <a:r>
              <a:rPr lang="es-ES" dirty="0" smtClean="0"/>
              <a:t>electrónico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522" y="274638"/>
            <a:ext cx="9118478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Estimación de mensajes enviados y recibidos en un día en todo el mundo (en billones)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522" y="274638"/>
            <a:ext cx="9118478" cy="1143000"/>
          </a:xfrm>
          <a:noFill/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95000"/>
                  </a:schemeClr>
                </a:solidFill>
              </a:rPr>
              <a:t>Estimación de mensajes enviados y recibidos en un día en todo el mundo (en miles de millones)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2722" y="1052736"/>
            <a:ext cx="8229600" cy="5433467"/>
          </a:xfrm>
        </p:spPr>
        <p:txBody>
          <a:bodyPr>
            <a:normAutofit/>
          </a:bodyPr>
          <a:lstStyle/>
          <a:p>
            <a:r>
              <a:rPr lang="es-ES" dirty="0" smtClean="0"/>
              <a:t>205 mil millones de mensajes enviados y recibidos al día.</a:t>
            </a:r>
          </a:p>
          <a:p>
            <a:endParaRPr lang="es-ES" dirty="0"/>
          </a:p>
          <a:p>
            <a:r>
              <a:rPr lang="es-ES" dirty="0" smtClean="0"/>
              <a:t>Ingreso mundial del comerció por correo electrónico asciende a $13.6 mil millones de dólares</a:t>
            </a:r>
          </a:p>
          <a:p>
            <a:endParaRPr lang="es-ES" dirty="0"/>
          </a:p>
          <a:p>
            <a:r>
              <a:rPr lang="es-ES" dirty="0" smtClean="0"/>
              <a:t>Ingreso estimado al 2019 es de $38.9 mil millones de dólares. </a:t>
            </a:r>
          </a:p>
        </p:txBody>
      </p:sp>
    </p:spTree>
    <p:extLst>
      <p:ext uri="{BB962C8B-B14F-4D97-AF65-F5344CB8AC3E}">
        <p14:creationId xmlns:p14="http://schemas.microsoft.com/office/powerpoint/2010/main" val="12205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21"/>
            <a:ext cx="8229600" cy="1143000"/>
          </a:xfrm>
        </p:spPr>
        <p:txBody>
          <a:bodyPr/>
          <a:lstStyle/>
          <a:p>
            <a:r>
              <a:rPr lang="es-ES" dirty="0" smtClean="0"/>
              <a:t>Adversarios en internet.</a:t>
            </a:r>
            <a:endParaRPr lang="es-ES" dirty="0"/>
          </a:p>
        </p:txBody>
      </p:sp>
      <p:pic>
        <p:nvPicPr>
          <p:cNvPr id="3078" name="Picture 6" descr="http://4.bp.blogspot.com/-6NRlwmjuJls/U69vNgHWv_I/AAAAAAAAAqE/os_3X-LIbWk/s1600/tiposdemalw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6"/>
            <a:ext cx="6141368" cy="27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4947838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Personas o grupos de personas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02387" y="2057696"/>
            <a:ext cx="149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Software</a:t>
            </a:r>
          </a:p>
        </p:txBody>
      </p:sp>
      <p:pic>
        <p:nvPicPr>
          <p:cNvPr id="3080" name="Picture 8" descr="http://www.seguridadenamerica.com.mx/noticias/images/Redes-e-Infraestructura-TI/hacke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0" y="4005064"/>
            <a:ext cx="4540225" cy="25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473</Words>
  <Application>Microsoft Office PowerPoint</Application>
  <PresentationFormat>Presentación en pantalla (4:3)</PresentationFormat>
  <Paragraphs>121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Índice</vt:lpstr>
      <vt:lpstr>Presentación de PowerPoint</vt:lpstr>
      <vt:lpstr>Introducción</vt:lpstr>
      <vt:lpstr>Presentación de PowerPoint</vt:lpstr>
      <vt:lpstr>Presentación de PowerPoint</vt:lpstr>
      <vt:lpstr>Estimación de mensajes enviados y recibidos en un día en todo el mundo (en billones)</vt:lpstr>
      <vt:lpstr>Estimación de mensajes enviados y recibidos en un día en todo el mundo (en miles de millones)</vt:lpstr>
      <vt:lpstr>Adversarios en internet.</vt:lpstr>
      <vt:lpstr>Esquema de cifrado simétrico.</vt:lpstr>
      <vt:lpstr>Planteamiento del problema</vt:lpstr>
      <vt:lpstr>Presentación de PowerPoint</vt:lpstr>
      <vt:lpstr>Antecedentes</vt:lpstr>
      <vt:lpstr>Esquema PGP</vt:lpstr>
      <vt:lpstr>Presentación de PowerPoint</vt:lpstr>
      <vt:lpstr>Presentación de PowerPoint</vt:lpstr>
      <vt:lpstr>Propuesta de solución</vt:lpstr>
      <vt:lpstr>Presentación de PowerPoint</vt:lpstr>
      <vt:lpstr>Presentación de PowerPoint</vt:lpstr>
      <vt:lpstr>Objetivos</vt:lpstr>
      <vt:lpstr>Objetivos</vt:lpstr>
      <vt:lpstr>Tecnologías</vt:lpstr>
      <vt:lpstr>Diagrama general</vt:lpstr>
      <vt:lpstr>Prototipos</vt:lpstr>
      <vt:lpstr>Prototipos.</vt:lpstr>
      <vt:lpstr>¿Qué esperamos en TT-2?</vt:lpstr>
      <vt:lpstr>Por su atención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52</cp:revision>
  <dcterms:created xsi:type="dcterms:W3CDTF">2015-11-24T21:13:51Z</dcterms:created>
  <dcterms:modified xsi:type="dcterms:W3CDTF">2015-11-28T06:10:50Z</dcterms:modified>
</cp:coreProperties>
</file>