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media/image56.png" ContentType="image/png"/>
  <Override PartName="/ppt/media/image50.jpeg" ContentType="image/jpeg"/>
  <Override PartName="/ppt/media/image44.jpeg" ContentType="image/jpeg"/>
  <Override PartName="/ppt/media/image15.png" ContentType="image/png"/>
  <Override PartName="/ppt/media/image51.jpeg" ContentType="image/jpeg"/>
  <Override PartName="/ppt/media/image48.jpeg" ContentType="image/jpeg"/>
  <Override PartName="/ppt/media/image42.png" ContentType="image/png"/>
  <Override PartName="/ppt/media/image40.jpeg" ContentType="image/jpeg"/>
  <Override PartName="/ppt/media/image39.png" ContentType="image/png"/>
  <Override PartName="/ppt/media/image36.jpeg" ContentType="image/jpeg"/>
  <Override PartName="/ppt/media/image38.png" ContentType="image/png"/>
  <Override PartName="/ppt/media/image34.jpeg" ContentType="image/jpeg"/>
  <Override PartName="/ppt/media/image33.png" ContentType="image/png"/>
  <Override PartName="/ppt/media/image47.png" ContentType="image/png"/>
  <Override PartName="/ppt/media/image43.jpeg" ContentType="image/jpeg"/>
  <Override PartName="/ppt/media/image32.jpeg" ContentType="image/jpeg"/>
  <Override PartName="/ppt/media/image53.jpeg" ContentType="image/jpeg"/>
  <Override PartName="/ppt/media/image18.jpeg" ContentType="image/jpeg"/>
  <Override PartName="/ppt/media/image31.jpeg" ContentType="image/jpeg"/>
  <Override PartName="/ppt/media/image30.png" ContentType="image/png"/>
  <Override PartName="/ppt/media/image13.jpeg" ContentType="image/jpeg"/>
  <Override PartName="/ppt/media/image24.jpeg" ContentType="image/jpeg"/>
  <Override PartName="/ppt/media/image23.png" ContentType="image/png"/>
  <Override PartName="/ppt/media/image14.jpeg" ContentType="image/jpeg"/>
  <Override PartName="/ppt/media/image25.jpeg" ContentType="image/jpeg"/>
  <Override PartName="/ppt/media/image22.png" ContentType="image/png"/>
  <Override PartName="/ppt/media/image21.jpeg" ContentType="image/jpeg"/>
  <Override PartName="/ppt/media/image10.png" ContentType="image/png"/>
  <Override PartName="/ppt/media/image20.jpeg" ContentType="image/jpeg"/>
  <Override PartName="/ppt/media/image19.png" ContentType="image/png"/>
  <Override PartName="/ppt/media/image29.jpeg" ContentType="image/jpeg"/>
  <Override PartName="/ppt/media/image8.png" ContentType="image/png"/>
  <Override PartName="/ppt/media/image6.jpeg" ContentType="image/jpeg"/>
  <Override PartName="/ppt/media/image9.jpeg" ContentType="image/jpeg"/>
  <Override PartName="/ppt/media/image28.png" ContentType="image/png"/>
  <Override PartName="/ppt/media/image3.jpeg" ContentType="image/jpeg"/>
  <Override PartName="/ppt/media/image35.jpeg" ContentType="image/jpeg"/>
  <Override PartName="/ppt/media/image54.jpeg" ContentType="image/jpeg"/>
  <Override PartName="/ppt/media/image45.png" ContentType="image/png"/>
  <Override PartName="/ppt/media/image1.png" ContentType="image/png"/>
  <Override PartName="/ppt/media/image26.jpeg" ContentType="image/jpeg"/>
  <Override PartName="/ppt/media/image7.png" ContentType="image/png"/>
  <Override PartName="/ppt/media/image49.png" ContentType="image/png"/>
  <Override PartName="/ppt/media/image55.png" ContentType="image/png"/>
  <Override PartName="/ppt/media/image5.png" ContentType="image/png"/>
  <Override PartName="/ppt/media/image2.png" ContentType="image/png"/>
  <Override PartName="/ppt/media/image52.png" ContentType="image/png"/>
  <Override PartName="/ppt/media/image41.jpeg" ContentType="image/jpeg"/>
  <Override PartName="/ppt/media/image27.png" ContentType="image/png"/>
  <Override PartName="/ppt/media/image4.png" ContentType="image/png"/>
  <Override PartName="/ppt/media/image17.jpeg" ContentType="image/jpeg"/>
  <Override PartName="/ppt/media/image11.png" ContentType="image/png"/>
  <Override PartName="/ppt/media/image37.jpeg" ContentType="image/jpeg"/>
  <Override PartName="/ppt/media/image12.gif" ContentType="image/gif"/>
  <Override PartName="/ppt/media/image16.png" ContentType="image/png"/>
  <Override PartName="/ppt/media/image46.png" ContentType="image/png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.xml.rels" ContentType="application/vnd.openxmlformats-package.relationships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913400" y="1764000"/>
            <a:ext cx="6252480" cy="49888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913400" y="1764000"/>
            <a:ext cx="6252480" cy="4988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9071640" cy="584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1913400" y="1764000"/>
            <a:ext cx="6252480" cy="498888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1913400" y="1764000"/>
            <a:ext cx="6252480" cy="4988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9071640" cy="584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1913400" y="1764000"/>
            <a:ext cx="6252480" cy="498888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1913400" y="1764000"/>
            <a:ext cx="6252480" cy="4988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9071640" cy="584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1913400" y="1764000"/>
            <a:ext cx="6252480" cy="4988880"/>
          </a:xfrm>
          <a:prstGeom prst="rect">
            <a:avLst/>
          </a:prstGeom>
          <a:ln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1913400" y="1764000"/>
            <a:ext cx="6252480" cy="49888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2760"/>
            <a:ext cx="9071640" cy="584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49888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37004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4000"/>
            <a:ext cx="442692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370040"/>
            <a:ext cx="9071640" cy="2379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s-E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E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E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E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E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E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s-E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s-E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BE1475D5-B1D1-4740-AE65-B1BB2DDE3041}" type="slidenum">
              <a:rPr lang="es-E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56000" y="2348280"/>
            <a:ext cx="8567640" cy="162000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1512000" y="4284000"/>
            <a:ext cx="7055640" cy="193140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s-ES" sz="3200" strike="noStrike">
                <a:solidFill>
                  <a:srgbClr val="8b8b8b"/>
                </a:solidFill>
                <a:latin typeface="Calibri"/>
              </a:rPr>
              <a:t>Haga clic para modificar el estilo de subtítulo del patrón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4000" y="7007040"/>
            <a:ext cx="2351880" cy="402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s-ES" sz="1200" strike="noStrike">
                <a:solidFill>
                  <a:srgbClr val="8b8b8b"/>
                </a:solidFill>
                <a:latin typeface="Calibri"/>
              </a:rPr>
              <a:t>11/05/16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3760" y="7007040"/>
            <a:ext cx="3191400" cy="40212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3760" y="7007040"/>
            <a:ext cx="235188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F19431C-057A-4D15-8F7F-FF6F3BFF4A33}" type="slidenum">
              <a:rPr lang="es-E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AR" sz="3529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AR" sz="265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AR" sz="221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AR" sz="221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AR" sz="221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AR" sz="221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AR" sz="221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764000"/>
            <a:ext cx="9071640" cy="498888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es-AR" sz="32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AR" sz="32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AR" sz="32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AR" sz="32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AR" sz="32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AR" sz="32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AR" sz="3200" strike="noStrike">
                <a:solidFill>
                  <a:srgbClr val="000000"/>
                </a:solidFill>
                <a:latin typeface="Calibri"/>
              </a:rPr>
              <a:t>Seventh Outline LevelHaga clic para modificar el estilo de texto del patrón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s-AR" sz="2800" strike="noStrike">
                <a:solidFill>
                  <a:srgbClr val="000000"/>
                </a:solidFill>
                <a:latin typeface="Calibri"/>
              </a:rPr>
              <a:t>Segundo nivel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s-AR" sz="2400" strike="noStrike">
                <a:solidFill>
                  <a:srgbClr val="000000"/>
                </a:solidFill>
                <a:latin typeface="Calibri"/>
              </a:rPr>
              <a:t>Tercer nivel</a:t>
            </a:r>
            <a:endParaRPr/>
          </a:p>
          <a:p>
            <a:pPr lvl="9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AR" sz="2000" strike="noStrike">
                <a:solidFill>
                  <a:srgbClr val="000000"/>
                </a:solidFill>
                <a:latin typeface="Calibri"/>
              </a:rPr>
              <a:t>Cuarto nivel</a:t>
            </a:r>
            <a:endParaRPr/>
          </a:p>
          <a:p>
            <a:pPr lvl="9">
              <a:lnSpc>
                <a:spcPct val="100000"/>
              </a:lnSpc>
              <a:buSzPct val="45000"/>
              <a:buFont typeface="StarSymbol"/>
              <a:buChar char=""/>
            </a:pPr>
            <a:r>
              <a:rPr lang="es-AR" sz="2000" strike="noStrike">
                <a:solidFill>
                  <a:srgbClr val="000000"/>
                </a:solidFill>
                <a:latin typeface="Calibri"/>
              </a:rPr>
              <a:t>Quinto nivel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dt"/>
          </p:nvPr>
        </p:nvSpPr>
        <p:spPr>
          <a:xfrm>
            <a:off x="504000" y="7007040"/>
            <a:ext cx="2351880" cy="402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s-ES" sz="1200" strike="noStrike">
                <a:solidFill>
                  <a:srgbClr val="8b8b8b"/>
                </a:solidFill>
                <a:latin typeface="Calibri"/>
              </a:rPr>
              <a:t>11/05/16</a:t>
            </a:r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ftr"/>
          </p:nvPr>
        </p:nvSpPr>
        <p:spPr>
          <a:xfrm>
            <a:off x="3443760" y="7007040"/>
            <a:ext cx="3191400" cy="40212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sldNum"/>
          </p:nvPr>
        </p:nvSpPr>
        <p:spPr>
          <a:xfrm>
            <a:off x="7223760" y="7007040"/>
            <a:ext cx="235188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66D9E3E-4038-45FE-9B4B-8A095672C2AC}" type="slidenum">
              <a:rPr lang="es-E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302760"/>
            <a:ext cx="9071640" cy="1259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 strike="noStrike">
                <a:solidFill>
                  <a:srgbClr val="000000"/>
                </a:solidFill>
                <a:latin typeface="Calibri"/>
              </a:rPr>
              <a:t>Haga clic para modificar el estilo de título del patrón</a:t>
            </a:r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dt"/>
          </p:nvPr>
        </p:nvSpPr>
        <p:spPr>
          <a:xfrm>
            <a:off x="504000" y="7007040"/>
            <a:ext cx="2351880" cy="40212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s-ES" sz="1200" strike="noStrike">
                <a:solidFill>
                  <a:srgbClr val="8b8b8b"/>
                </a:solidFill>
                <a:latin typeface="Calibri"/>
              </a:rPr>
              <a:t>11/05/16</a:t>
            </a:r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ftr"/>
          </p:nvPr>
        </p:nvSpPr>
        <p:spPr>
          <a:xfrm>
            <a:off x="3443760" y="7007040"/>
            <a:ext cx="3191400" cy="40212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21" name="PlaceHolder 4"/>
          <p:cNvSpPr>
            <a:spLocks noGrp="1"/>
          </p:cNvSpPr>
          <p:nvPr>
            <p:ph type="sldNum"/>
          </p:nvPr>
        </p:nvSpPr>
        <p:spPr>
          <a:xfrm>
            <a:off x="7223760" y="7007040"/>
            <a:ext cx="2351880" cy="40212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6DEC88B2-74D7-4BB9-B4E8-908981EDC3D8}" type="slidenum">
              <a:rPr lang="es-ES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40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s-AR" sz="3529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s-AR" sz="265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s-AR" sz="221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s-AR" sz="221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s-AR" sz="221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s-AR" sz="221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s-AR" sz="221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2.gif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jpeg"/><Relationship Id="rId4" Type="http://schemas.openxmlformats.org/officeDocument/2006/relationships/image" Target="../media/image25.jpeg"/><Relationship Id="rId5" Type="http://schemas.openxmlformats.org/officeDocument/2006/relationships/image" Target="../media/image26.jpeg"/><Relationship Id="rId6" Type="http://schemas.openxmlformats.org/officeDocument/2006/relationships/image" Target="../media/image27.png"/><Relationship Id="rId7" Type="http://schemas.openxmlformats.org/officeDocument/2006/relationships/slideLayout" Target="../slideLayouts/slideLayout4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jpeg"/><Relationship Id="rId3" Type="http://schemas.openxmlformats.org/officeDocument/2006/relationships/image" Target="../media/image30.png"/><Relationship Id="rId4" Type="http://schemas.openxmlformats.org/officeDocument/2006/relationships/image" Target="../media/image31.jpeg"/><Relationship Id="rId5" Type="http://schemas.openxmlformats.org/officeDocument/2006/relationships/image" Target="../media/image32.jpeg"/><Relationship Id="rId6" Type="http://schemas.openxmlformats.org/officeDocument/2006/relationships/image" Target="../media/image33.png"/><Relationship Id="rId7" Type="http://schemas.openxmlformats.org/officeDocument/2006/relationships/slideLayout" Target="../slideLayouts/slideLayout4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4.jpeg"/><Relationship Id="rId2" Type="http://schemas.openxmlformats.org/officeDocument/2006/relationships/image" Target="../media/image35.jpeg"/><Relationship Id="rId3" Type="http://schemas.openxmlformats.org/officeDocument/2006/relationships/image" Target="../media/image36.jpeg"/><Relationship Id="rId4" Type="http://schemas.openxmlformats.org/officeDocument/2006/relationships/image" Target="../media/image37.jpe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jpeg"/><Relationship Id="rId8" Type="http://schemas.openxmlformats.org/officeDocument/2006/relationships/image" Target="../media/image41.jpeg"/><Relationship Id="rId9" Type="http://schemas.openxmlformats.org/officeDocument/2006/relationships/image" Target="../media/image42.png"/><Relationship Id="rId10" Type="http://schemas.openxmlformats.org/officeDocument/2006/relationships/image" Target="../media/image43.jpeg"/><Relationship Id="rId11" Type="http://schemas.openxmlformats.org/officeDocument/2006/relationships/image" Target="../media/image44.jpe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48.jpeg"/><Relationship Id="rId16" Type="http://schemas.openxmlformats.org/officeDocument/2006/relationships/image" Target="../media/image49.png"/><Relationship Id="rId17" Type="http://schemas.openxmlformats.org/officeDocument/2006/relationships/image" Target="../media/image50.jpeg"/><Relationship Id="rId18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1.jpeg"/><Relationship Id="rId2" Type="http://schemas.openxmlformats.org/officeDocument/2006/relationships/image" Target="../media/image52.png"/><Relationship Id="rId3" Type="http://schemas.openxmlformats.org/officeDocument/2006/relationships/image" Target="../media/image53.jpeg"/><Relationship Id="rId4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4.jpe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26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2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image" Target="../media/image20.jpeg"/><Relationship Id="rId4" Type="http://schemas.openxmlformats.org/officeDocument/2006/relationships/image" Target="../media/image21.jpeg"/><Relationship Id="rId5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3 Imagen" descr=""/>
          <p:cNvPicPr/>
          <p:nvPr/>
        </p:nvPicPr>
        <p:blipFill>
          <a:blip r:embed="rId1"/>
          <a:stretch/>
        </p:blipFill>
        <p:spPr>
          <a:xfrm>
            <a:off x="594720" y="381960"/>
            <a:ext cx="1428480" cy="1969920"/>
          </a:xfrm>
          <a:prstGeom prst="rect">
            <a:avLst/>
          </a:prstGeom>
          <a:ln>
            <a:noFill/>
          </a:ln>
        </p:spPr>
      </p:pic>
      <p:pic>
        <p:nvPicPr>
          <p:cNvPr id="158" name="4 Imagen" descr=""/>
          <p:cNvPicPr/>
          <p:nvPr/>
        </p:nvPicPr>
        <p:blipFill>
          <a:blip r:embed="rId2"/>
          <a:stretch/>
        </p:blipFill>
        <p:spPr>
          <a:xfrm>
            <a:off x="7659360" y="525240"/>
            <a:ext cx="2412000" cy="1825560"/>
          </a:xfrm>
          <a:prstGeom prst="rect">
            <a:avLst/>
          </a:prstGeom>
          <a:ln>
            <a:noFill/>
          </a:ln>
        </p:spPr>
      </p:pic>
      <p:sp>
        <p:nvSpPr>
          <p:cNvPr id="159" name="CustomShape 1"/>
          <p:cNvSpPr/>
          <p:nvPr/>
        </p:nvSpPr>
        <p:spPr>
          <a:xfrm>
            <a:off x="1944000" y="621720"/>
            <a:ext cx="603252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s-ES" sz="2800" strike="noStrike">
                <a:solidFill>
                  <a:srgbClr val="000000"/>
                </a:solidFill>
                <a:latin typeface="Calibri"/>
              </a:rPr>
              <a:t>Instituto Politécnico Nacional Escuela Superior de Cómputo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2261520" y="2192400"/>
            <a:ext cx="539748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es-ES" sz="2000" strike="noStrike">
                <a:solidFill>
                  <a:srgbClr val="000000"/>
                </a:solidFill>
                <a:latin typeface="Calibri"/>
              </a:rPr>
              <a:t>Trabajo Terminal 2015-A10</a:t>
            </a:r>
            <a:endParaRPr/>
          </a:p>
          <a:p>
            <a:pPr algn="ctr">
              <a:lnSpc>
                <a:spcPct val="100000"/>
              </a:lnSpc>
            </a:pPr>
            <a:r>
              <a:rPr lang="es-ES" sz="2000" strike="noStrike">
                <a:solidFill>
                  <a:srgbClr val="000000"/>
                </a:solidFill>
                <a:latin typeface="Calibri"/>
              </a:rPr>
              <a:t>Aplicación de cifrado contra de adversarios clasificadores, para el correo electrónico</a:t>
            </a:r>
            <a:endParaRPr/>
          </a:p>
        </p:txBody>
      </p:sp>
      <p:sp>
        <p:nvSpPr>
          <p:cNvPr id="161" name="CustomShape 3"/>
          <p:cNvSpPr/>
          <p:nvPr/>
        </p:nvSpPr>
        <p:spPr>
          <a:xfrm>
            <a:off x="3214080" y="3620880"/>
            <a:ext cx="34923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s-ES" strike="noStrike">
                <a:solidFill>
                  <a:srgbClr val="000000"/>
                </a:solidFill>
                <a:latin typeface="Calibri"/>
              </a:rPr>
              <a:t>Presentan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s-ES" strike="noStrike">
                <a:solidFill>
                  <a:srgbClr val="000000"/>
                </a:solidFill>
                <a:latin typeface="Calibri"/>
              </a:rPr>
              <a:t>Jonathan Arcos Ayala 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s-ES" strike="noStrike">
                <a:solidFill>
                  <a:srgbClr val="000000"/>
                </a:solidFill>
                <a:latin typeface="Calibri"/>
              </a:rPr>
              <a:t>Allan Ulises Zepeda Ibarra</a:t>
            </a:r>
            <a:endParaRPr/>
          </a:p>
        </p:txBody>
      </p:sp>
      <p:sp>
        <p:nvSpPr>
          <p:cNvPr id="162" name="CustomShape 4"/>
          <p:cNvSpPr/>
          <p:nvPr/>
        </p:nvSpPr>
        <p:spPr>
          <a:xfrm>
            <a:off x="1626480" y="4970160"/>
            <a:ext cx="67467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s-ES" strike="noStrike">
                <a:solidFill>
                  <a:srgbClr val="000000"/>
                </a:solidFill>
                <a:latin typeface="Calibri"/>
              </a:rPr>
              <a:t>Directores</a:t>
            </a:r>
            <a:endParaRPr/>
          </a:p>
          <a:p>
            <a:pPr algn="ctr">
              <a:lnSpc>
                <a:spcPct val="100000"/>
              </a:lnSpc>
            </a:pPr>
            <a:r>
              <a:rPr b="1" lang="es-ES" strike="noStrike">
                <a:solidFill>
                  <a:srgbClr val="000000"/>
                </a:solidFill>
                <a:latin typeface="Calibri"/>
              </a:rPr>
              <a:t>Sandra Díaz Santiago y Manuel Alejandro Soto Ramos</a:t>
            </a:r>
            <a:endParaRPr/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504000" y="3154680"/>
            <a:ext cx="9071640" cy="1259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 strike="noStrike">
                <a:solidFill>
                  <a:srgbClr val="000000"/>
                </a:solidFill>
                <a:latin typeface="Calibri"/>
              </a:rPr>
              <a:t>Antecedentes</a:t>
            </a:r>
            <a:endParaRPr/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3 Imagen" descr=""/>
          <p:cNvPicPr/>
          <p:nvPr/>
        </p:nvPicPr>
        <p:blipFill>
          <a:blip r:embed="rId1"/>
          <a:srcRect l="0" t="0" r="0" b="23152"/>
          <a:stretch/>
        </p:blipFill>
        <p:spPr>
          <a:xfrm>
            <a:off x="218520" y="1377720"/>
            <a:ext cx="2725560" cy="195984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94" name="CustomShape 1"/>
          <p:cNvSpPr/>
          <p:nvPr/>
        </p:nvSpPr>
        <p:spPr>
          <a:xfrm>
            <a:off x="2952360" y="1377720"/>
            <a:ext cx="21247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S" strike="noStrike">
                <a:solidFill>
                  <a:srgbClr val="000000"/>
                </a:solidFill>
                <a:latin typeface="Calibri"/>
              </a:rPr>
              <a:t>Mensaje de Correo electrónico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1050840" y="3369240"/>
            <a:ext cx="396360" cy="7214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96" name="Picture 2" descr=""/>
          <p:cNvPicPr/>
          <p:nvPr/>
        </p:nvPicPr>
        <p:blipFill>
          <a:blip r:embed="rId2"/>
          <a:stretch/>
        </p:blipFill>
        <p:spPr>
          <a:xfrm>
            <a:off x="4694400" y="2371680"/>
            <a:ext cx="783000" cy="783000"/>
          </a:xfrm>
          <a:prstGeom prst="rect">
            <a:avLst/>
          </a:prstGeom>
          <a:ln>
            <a:noFill/>
          </a:ln>
        </p:spPr>
      </p:pic>
      <p:pic>
        <p:nvPicPr>
          <p:cNvPr id="197" name="Picture 3" descr=""/>
          <p:cNvPicPr/>
          <p:nvPr/>
        </p:nvPicPr>
        <p:blipFill>
          <a:blip r:embed="rId3"/>
          <a:srcRect l="0" t="0" r="0" b="27722"/>
          <a:stretch/>
        </p:blipFill>
        <p:spPr>
          <a:xfrm>
            <a:off x="6786000" y="2367720"/>
            <a:ext cx="2187720" cy="632520"/>
          </a:xfrm>
          <a:prstGeom prst="rect">
            <a:avLst/>
          </a:prstGeom>
          <a:ln>
            <a:noFill/>
          </a:ln>
        </p:spPr>
      </p:pic>
      <p:pic>
        <p:nvPicPr>
          <p:cNvPr id="198" name="Picture 5" descr=""/>
          <p:cNvPicPr/>
          <p:nvPr/>
        </p:nvPicPr>
        <p:blipFill>
          <a:blip r:embed="rId4"/>
          <a:stretch/>
        </p:blipFill>
        <p:spPr>
          <a:xfrm>
            <a:off x="4710240" y="4219200"/>
            <a:ext cx="750600" cy="743040"/>
          </a:xfrm>
          <a:prstGeom prst="rect">
            <a:avLst/>
          </a:prstGeom>
          <a:ln>
            <a:noFill/>
          </a:ln>
        </p:spPr>
      </p:pic>
      <p:pic>
        <p:nvPicPr>
          <p:cNvPr id="199" name="15 Imagen" descr=""/>
          <p:cNvPicPr/>
          <p:nvPr/>
        </p:nvPicPr>
        <p:blipFill>
          <a:blip r:embed="rId5"/>
          <a:stretch/>
        </p:blipFill>
        <p:spPr>
          <a:xfrm>
            <a:off x="640440" y="4162680"/>
            <a:ext cx="1098000" cy="963720"/>
          </a:xfrm>
          <a:prstGeom prst="rect">
            <a:avLst/>
          </a:prstGeom>
          <a:ln>
            <a:noFill/>
          </a:ln>
        </p:spPr>
      </p:pic>
      <p:pic>
        <p:nvPicPr>
          <p:cNvPr id="200" name="18 Imagen" descr=""/>
          <p:cNvPicPr/>
          <p:nvPr/>
        </p:nvPicPr>
        <p:blipFill>
          <a:blip r:embed="rId6"/>
          <a:srcRect l="0" t="0" r="0" b="50000"/>
          <a:stretch/>
        </p:blipFill>
        <p:spPr>
          <a:xfrm>
            <a:off x="2261520" y="5792040"/>
            <a:ext cx="3804480" cy="1426320"/>
          </a:xfrm>
          <a:prstGeom prst="rect">
            <a:avLst/>
          </a:prstGeom>
          <a:ln>
            <a:noFill/>
          </a:ln>
        </p:spPr>
      </p:pic>
      <p:sp>
        <p:nvSpPr>
          <p:cNvPr id="201" name="CustomShape 3"/>
          <p:cNvSpPr/>
          <p:nvPr/>
        </p:nvSpPr>
        <p:spPr>
          <a:xfrm rot="5400000">
            <a:off x="455040" y="5710680"/>
            <a:ext cx="1378080" cy="209520"/>
          </a:xfrm>
          <a:prstGeom prst="flowChartProcess">
            <a:avLst/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2" name="CustomShape 4"/>
          <p:cNvSpPr/>
          <p:nvPr/>
        </p:nvSpPr>
        <p:spPr>
          <a:xfrm rot="16200000">
            <a:off x="1359720" y="5876640"/>
            <a:ext cx="478080" cy="11188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5"/>
          <p:cNvSpPr/>
          <p:nvPr/>
        </p:nvSpPr>
        <p:spPr>
          <a:xfrm rot="16200000">
            <a:off x="8166240" y="3256560"/>
            <a:ext cx="753480" cy="2719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CustomShape 6"/>
          <p:cNvSpPr/>
          <p:nvPr/>
        </p:nvSpPr>
        <p:spPr>
          <a:xfrm>
            <a:off x="5396040" y="4217760"/>
            <a:ext cx="1185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trike="noStrike">
                <a:solidFill>
                  <a:srgbClr val="000000"/>
                </a:solidFill>
                <a:latin typeface="Calibri"/>
              </a:rPr>
              <a:t>Generar </a:t>
            </a:r>
            <a:endParaRPr/>
          </a:p>
          <a:p>
            <a:pPr>
              <a:lnSpc>
                <a:spcPct val="100000"/>
              </a:lnSpc>
            </a:pPr>
            <a:r>
              <a:rPr lang="es-ES" strike="noStrike">
                <a:solidFill>
                  <a:srgbClr val="000000"/>
                </a:solidFill>
                <a:latin typeface="Calibri"/>
              </a:rPr>
              <a:t>Clave K</a:t>
            </a:r>
            <a:endParaRPr/>
          </a:p>
        </p:txBody>
      </p:sp>
      <p:sp>
        <p:nvSpPr>
          <p:cNvPr id="205" name="CustomShape 7"/>
          <p:cNvSpPr/>
          <p:nvPr/>
        </p:nvSpPr>
        <p:spPr>
          <a:xfrm>
            <a:off x="1560600" y="3522600"/>
            <a:ext cx="11520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trike="noStrike">
                <a:solidFill>
                  <a:srgbClr val="000000"/>
                </a:solidFill>
                <a:latin typeface="Calibri"/>
              </a:rPr>
              <a:t>Cifrar </a:t>
            </a:r>
            <a:endParaRPr/>
          </a:p>
          <a:p>
            <a:pPr>
              <a:lnSpc>
                <a:spcPct val="100000"/>
              </a:lnSpc>
            </a:pPr>
            <a:r>
              <a:rPr lang="es-ES" strike="noStrike">
                <a:solidFill>
                  <a:srgbClr val="000000"/>
                </a:solidFill>
                <a:latin typeface="Calibri"/>
              </a:rPr>
              <a:t>mensaje</a:t>
            </a:r>
            <a:endParaRPr/>
          </a:p>
        </p:txBody>
      </p:sp>
      <p:sp>
        <p:nvSpPr>
          <p:cNvPr id="206" name="CustomShape 8"/>
          <p:cNvSpPr/>
          <p:nvPr/>
        </p:nvSpPr>
        <p:spPr>
          <a:xfrm>
            <a:off x="2261520" y="5409360"/>
            <a:ext cx="287892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s-ES" strike="noStrike">
                <a:solidFill>
                  <a:srgbClr val="000000"/>
                </a:solidFill>
                <a:latin typeface="Calibri"/>
              </a:rPr>
              <a:t>Mensaje Cifrado</a:t>
            </a:r>
            <a:endParaRPr/>
          </a:p>
        </p:txBody>
      </p:sp>
      <p:sp>
        <p:nvSpPr>
          <p:cNvPr id="207" name="CustomShape 9"/>
          <p:cNvSpPr/>
          <p:nvPr/>
        </p:nvSpPr>
        <p:spPr>
          <a:xfrm>
            <a:off x="7363800" y="1608120"/>
            <a:ext cx="160920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trike="noStrike">
                <a:solidFill>
                  <a:srgbClr val="000000"/>
                </a:solidFill>
                <a:latin typeface="Calibri"/>
              </a:rPr>
              <a:t>Generación </a:t>
            </a:r>
            <a:endParaRPr/>
          </a:p>
          <a:p>
            <a:pPr>
              <a:lnSpc>
                <a:spcPct val="100000"/>
              </a:lnSpc>
            </a:pPr>
            <a:r>
              <a:rPr lang="es-ES" strike="noStrike">
                <a:solidFill>
                  <a:srgbClr val="000000"/>
                </a:solidFill>
                <a:latin typeface="Calibri"/>
              </a:rPr>
              <a:t>de CAPTCHA</a:t>
            </a:r>
            <a:endParaRPr/>
          </a:p>
        </p:txBody>
      </p:sp>
      <p:sp>
        <p:nvSpPr>
          <p:cNvPr id="208" name="CustomShape 10"/>
          <p:cNvSpPr/>
          <p:nvPr/>
        </p:nvSpPr>
        <p:spPr>
          <a:xfrm>
            <a:off x="7960680" y="4992840"/>
            <a:ext cx="22856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trike="noStrike">
                <a:solidFill>
                  <a:srgbClr val="000000"/>
                </a:solidFill>
                <a:latin typeface="Calibri"/>
              </a:rPr>
              <a:t>Envío de mensaje </a:t>
            </a:r>
            <a:endParaRPr/>
          </a:p>
          <a:p>
            <a:pPr>
              <a:lnSpc>
                <a:spcPct val="100000"/>
              </a:lnSpc>
            </a:pPr>
            <a:r>
              <a:rPr lang="es-ES" strike="noStrike">
                <a:solidFill>
                  <a:srgbClr val="000000"/>
                </a:solidFill>
                <a:latin typeface="Calibri"/>
              </a:rPr>
              <a:t>y CAPTCHA</a:t>
            </a:r>
            <a:endParaRPr/>
          </a:p>
        </p:txBody>
      </p:sp>
      <p:sp>
        <p:nvSpPr>
          <p:cNvPr id="209" name="TextShape 11"/>
          <p:cNvSpPr txBox="1"/>
          <p:nvPr/>
        </p:nvSpPr>
        <p:spPr>
          <a:xfrm>
            <a:off x="504000" y="302760"/>
            <a:ext cx="9071640" cy="1259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3600" strike="noStrike">
                <a:latin typeface="Calibri"/>
              </a:rPr>
              <a:t>Esquema de Díaz-Chakraborty (Envío)</a:t>
            </a:r>
            <a:endParaRPr/>
          </a:p>
        </p:txBody>
      </p:sp>
      <p:sp>
        <p:nvSpPr>
          <p:cNvPr id="210" name="CustomShape 12"/>
          <p:cNvSpPr/>
          <p:nvPr/>
        </p:nvSpPr>
        <p:spPr>
          <a:xfrm rot="16200000">
            <a:off x="3564720" y="2001960"/>
            <a:ext cx="478080" cy="15188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1" name="CustomShape 13"/>
          <p:cNvSpPr/>
          <p:nvPr/>
        </p:nvSpPr>
        <p:spPr>
          <a:xfrm rot="16200000">
            <a:off x="5915880" y="2186640"/>
            <a:ext cx="478080" cy="11188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14"/>
          <p:cNvSpPr/>
          <p:nvPr/>
        </p:nvSpPr>
        <p:spPr>
          <a:xfrm>
            <a:off x="4887360" y="3232800"/>
            <a:ext cx="396360" cy="9298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5"/>
          <p:cNvSpPr/>
          <p:nvPr/>
        </p:nvSpPr>
        <p:spPr>
          <a:xfrm rot="5400000">
            <a:off x="3007440" y="3240000"/>
            <a:ext cx="478080" cy="27633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6"/>
          <p:cNvSpPr/>
          <p:nvPr/>
        </p:nvSpPr>
        <p:spPr>
          <a:xfrm>
            <a:off x="7255440" y="3002040"/>
            <a:ext cx="396360" cy="1380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17"/>
          <p:cNvSpPr/>
          <p:nvPr/>
        </p:nvSpPr>
        <p:spPr>
          <a:xfrm>
            <a:off x="6066720" y="6507360"/>
            <a:ext cx="1378080" cy="209520"/>
          </a:xfrm>
          <a:prstGeom prst="flowChartProcess">
            <a:avLst/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CustomShape 18"/>
          <p:cNvSpPr/>
          <p:nvPr/>
        </p:nvSpPr>
        <p:spPr>
          <a:xfrm rot="10800000">
            <a:off x="7652160" y="6717600"/>
            <a:ext cx="396360" cy="190152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3 Imagen" descr=""/>
          <p:cNvPicPr/>
          <p:nvPr/>
        </p:nvPicPr>
        <p:blipFill>
          <a:blip r:embed="rId1"/>
          <a:srcRect l="0" t="0" r="0" b="50000"/>
          <a:stretch/>
        </p:blipFill>
        <p:spPr>
          <a:xfrm>
            <a:off x="2254680" y="5794200"/>
            <a:ext cx="4090680" cy="1533960"/>
          </a:xfrm>
          <a:prstGeom prst="rect">
            <a:avLst/>
          </a:prstGeom>
          <a:ln>
            <a:noFill/>
          </a:ln>
        </p:spPr>
      </p:pic>
      <p:pic>
        <p:nvPicPr>
          <p:cNvPr id="218" name="Picture 2" descr=""/>
          <p:cNvPicPr/>
          <p:nvPr/>
        </p:nvPicPr>
        <p:blipFill>
          <a:blip r:embed="rId2"/>
          <a:srcRect l="0" t="0" r="0" b="28854"/>
          <a:stretch/>
        </p:blipFill>
        <p:spPr>
          <a:xfrm>
            <a:off x="2254680" y="5101200"/>
            <a:ext cx="2308680" cy="657360"/>
          </a:xfrm>
          <a:prstGeom prst="rect">
            <a:avLst/>
          </a:prstGeom>
          <a:ln>
            <a:noFill/>
          </a:ln>
        </p:spPr>
      </p:pic>
      <p:pic>
        <p:nvPicPr>
          <p:cNvPr id="219" name="Picture 3" descr=""/>
          <p:cNvPicPr/>
          <p:nvPr/>
        </p:nvPicPr>
        <p:blipFill>
          <a:blip r:embed="rId3"/>
          <a:stretch/>
        </p:blipFill>
        <p:spPr>
          <a:xfrm>
            <a:off x="2559240" y="3804840"/>
            <a:ext cx="713880" cy="713880"/>
          </a:xfrm>
          <a:prstGeom prst="rect">
            <a:avLst/>
          </a:prstGeom>
          <a:ln>
            <a:noFill/>
          </a:ln>
        </p:spPr>
      </p:pic>
      <p:pic>
        <p:nvPicPr>
          <p:cNvPr id="220" name="Picture 5" descr=""/>
          <p:cNvPicPr/>
          <p:nvPr/>
        </p:nvPicPr>
        <p:blipFill>
          <a:blip r:embed="rId4"/>
          <a:stretch/>
        </p:blipFill>
        <p:spPr>
          <a:xfrm>
            <a:off x="5184000" y="3887280"/>
            <a:ext cx="820440" cy="812520"/>
          </a:xfrm>
          <a:prstGeom prst="rect">
            <a:avLst/>
          </a:prstGeom>
          <a:ln>
            <a:noFill/>
          </a:ln>
        </p:spPr>
      </p:pic>
      <p:pic>
        <p:nvPicPr>
          <p:cNvPr id="221" name="8 Imagen" descr=""/>
          <p:cNvPicPr/>
          <p:nvPr/>
        </p:nvPicPr>
        <p:blipFill>
          <a:blip r:embed="rId5"/>
          <a:stretch/>
        </p:blipFill>
        <p:spPr>
          <a:xfrm>
            <a:off x="7428960" y="3740760"/>
            <a:ext cx="1092600" cy="958680"/>
          </a:xfrm>
          <a:prstGeom prst="rect">
            <a:avLst/>
          </a:prstGeom>
          <a:ln>
            <a:noFill/>
          </a:ln>
        </p:spPr>
      </p:pic>
      <p:sp>
        <p:nvSpPr>
          <p:cNvPr id="222" name="TextShape 1"/>
          <p:cNvSpPr txBox="1"/>
          <p:nvPr/>
        </p:nvSpPr>
        <p:spPr>
          <a:xfrm>
            <a:off x="-198720" y="302760"/>
            <a:ext cx="10398240" cy="1259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 strike="noStrike">
                <a:solidFill>
                  <a:srgbClr val="000000"/>
                </a:solidFill>
                <a:latin typeface="Calibri"/>
              </a:rPr>
              <a:t>Esquema de Díaz-Chakraborty (Recepción)</a:t>
            </a:r>
            <a:endParaRPr/>
          </a:p>
        </p:txBody>
      </p:sp>
      <p:pic>
        <p:nvPicPr>
          <p:cNvPr id="223" name="3 Marcador de contenido" descr=""/>
          <p:cNvPicPr/>
          <p:nvPr/>
        </p:nvPicPr>
        <p:blipFill>
          <a:blip r:embed="rId6"/>
          <a:srcRect l="0" t="0" r="0" b="51530"/>
          <a:stretch/>
        </p:blipFill>
        <p:spPr>
          <a:xfrm>
            <a:off x="6235920" y="1635480"/>
            <a:ext cx="3485520" cy="126684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224" name="CustomShape 2"/>
          <p:cNvSpPr/>
          <p:nvPr/>
        </p:nvSpPr>
        <p:spPr>
          <a:xfrm>
            <a:off x="4300200" y="1583640"/>
            <a:ext cx="190296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s-ES" strike="noStrike">
                <a:solidFill>
                  <a:srgbClr val="000000"/>
                </a:solidFill>
                <a:latin typeface="Calibri"/>
              </a:rPr>
              <a:t>Mensaje de Correo electrónico en claro</a:t>
            </a:r>
            <a:endParaRPr/>
          </a:p>
        </p:txBody>
      </p:sp>
      <p:sp>
        <p:nvSpPr>
          <p:cNvPr id="225" name="CustomShape 3"/>
          <p:cNvSpPr/>
          <p:nvPr/>
        </p:nvSpPr>
        <p:spPr>
          <a:xfrm rot="16200000">
            <a:off x="890640" y="5749560"/>
            <a:ext cx="714600" cy="16239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4"/>
          <p:cNvSpPr/>
          <p:nvPr/>
        </p:nvSpPr>
        <p:spPr>
          <a:xfrm>
            <a:off x="2737800" y="4553280"/>
            <a:ext cx="356760" cy="49608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5"/>
          <p:cNvSpPr/>
          <p:nvPr/>
        </p:nvSpPr>
        <p:spPr>
          <a:xfrm>
            <a:off x="3373200" y="3851280"/>
            <a:ext cx="1753560" cy="538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6"/>
          <p:cNvSpPr/>
          <p:nvPr/>
        </p:nvSpPr>
        <p:spPr>
          <a:xfrm>
            <a:off x="6135480" y="4027320"/>
            <a:ext cx="1216440" cy="4719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9" name="CustomShape 7"/>
          <p:cNvSpPr/>
          <p:nvPr/>
        </p:nvSpPr>
        <p:spPr>
          <a:xfrm>
            <a:off x="7741800" y="3012120"/>
            <a:ext cx="474120" cy="71172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8"/>
          <p:cNvSpPr/>
          <p:nvPr/>
        </p:nvSpPr>
        <p:spPr>
          <a:xfrm>
            <a:off x="6452640" y="6638040"/>
            <a:ext cx="1524240" cy="277200"/>
          </a:xfrm>
          <a:prstGeom prst="flowChartProcess">
            <a:avLst/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9"/>
          <p:cNvSpPr/>
          <p:nvPr/>
        </p:nvSpPr>
        <p:spPr>
          <a:xfrm>
            <a:off x="6417360" y="5848560"/>
            <a:ext cx="11991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trike="noStrike">
                <a:solidFill>
                  <a:srgbClr val="000000"/>
                </a:solidFill>
                <a:latin typeface="Calibri"/>
              </a:rPr>
              <a:t>Mensaje </a:t>
            </a:r>
            <a:endParaRPr/>
          </a:p>
          <a:p>
            <a:pPr>
              <a:lnSpc>
                <a:spcPct val="100000"/>
              </a:lnSpc>
            </a:pPr>
            <a:r>
              <a:rPr lang="es-ES" strike="noStrike">
                <a:solidFill>
                  <a:srgbClr val="000000"/>
                </a:solidFill>
                <a:latin typeface="Calibri"/>
              </a:rPr>
              <a:t>Cifrado</a:t>
            </a:r>
            <a:endParaRPr/>
          </a:p>
        </p:txBody>
      </p:sp>
      <p:sp>
        <p:nvSpPr>
          <p:cNvPr id="232" name="CustomShape 10"/>
          <p:cNvSpPr/>
          <p:nvPr/>
        </p:nvSpPr>
        <p:spPr>
          <a:xfrm>
            <a:off x="4989960" y="4726800"/>
            <a:ext cx="118548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trike="noStrike">
                <a:solidFill>
                  <a:srgbClr val="000000"/>
                </a:solidFill>
                <a:latin typeface="Calibri"/>
              </a:rPr>
              <a:t>Generar </a:t>
            </a:r>
            <a:endParaRPr/>
          </a:p>
          <a:p>
            <a:pPr>
              <a:lnSpc>
                <a:spcPct val="100000"/>
              </a:lnSpc>
            </a:pPr>
            <a:r>
              <a:rPr lang="es-ES" strike="noStrike">
                <a:solidFill>
                  <a:srgbClr val="000000"/>
                </a:solidFill>
                <a:latin typeface="Calibri"/>
              </a:rPr>
              <a:t>Clave K</a:t>
            </a:r>
            <a:endParaRPr/>
          </a:p>
        </p:txBody>
      </p:sp>
      <p:sp>
        <p:nvSpPr>
          <p:cNvPr id="233" name="CustomShape 11"/>
          <p:cNvSpPr/>
          <p:nvPr/>
        </p:nvSpPr>
        <p:spPr>
          <a:xfrm>
            <a:off x="-146160" y="5657400"/>
            <a:ext cx="25693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trike="noStrike">
                <a:solidFill>
                  <a:srgbClr val="000000"/>
                </a:solidFill>
                <a:latin typeface="Calibri"/>
              </a:rPr>
              <a:t>Recepción CAPTCHA </a:t>
            </a:r>
            <a:endParaRPr/>
          </a:p>
          <a:p>
            <a:pPr>
              <a:lnSpc>
                <a:spcPct val="100000"/>
              </a:lnSpc>
            </a:pPr>
            <a:r>
              <a:rPr lang="es-ES" strike="noStrike">
                <a:solidFill>
                  <a:srgbClr val="000000"/>
                </a:solidFill>
                <a:latin typeface="Calibri"/>
              </a:rPr>
              <a:t>y mensaje</a:t>
            </a:r>
            <a:endParaRPr/>
          </a:p>
        </p:txBody>
      </p:sp>
      <p:sp>
        <p:nvSpPr>
          <p:cNvPr id="234" name="CustomShape 12"/>
          <p:cNvSpPr/>
          <p:nvPr/>
        </p:nvSpPr>
        <p:spPr>
          <a:xfrm>
            <a:off x="852120" y="3806640"/>
            <a:ext cx="17690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trike="noStrike">
                <a:solidFill>
                  <a:srgbClr val="000000"/>
                </a:solidFill>
                <a:latin typeface="Calibri"/>
              </a:rPr>
              <a:t>Resolución de</a:t>
            </a:r>
            <a:endParaRPr/>
          </a:p>
          <a:p>
            <a:pPr>
              <a:lnSpc>
                <a:spcPct val="100000"/>
              </a:lnSpc>
            </a:pPr>
            <a:r>
              <a:rPr lang="es-ES" strike="noStrike">
                <a:solidFill>
                  <a:srgbClr val="000000"/>
                </a:solidFill>
                <a:latin typeface="Calibri"/>
              </a:rPr>
              <a:t>CAPTCHA</a:t>
            </a:r>
            <a:endParaRPr/>
          </a:p>
        </p:txBody>
      </p:sp>
      <p:sp>
        <p:nvSpPr>
          <p:cNvPr id="235" name="CustomShape 13"/>
          <p:cNvSpPr/>
          <p:nvPr/>
        </p:nvSpPr>
        <p:spPr>
          <a:xfrm>
            <a:off x="8475840" y="3840840"/>
            <a:ext cx="1215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trike="noStrike">
                <a:solidFill>
                  <a:srgbClr val="000000"/>
                </a:solidFill>
                <a:latin typeface="Calibri"/>
              </a:rPr>
              <a:t>Descifrar</a:t>
            </a:r>
            <a:endParaRPr/>
          </a:p>
          <a:p>
            <a:pPr>
              <a:lnSpc>
                <a:spcPct val="100000"/>
              </a:lnSpc>
            </a:pPr>
            <a:r>
              <a:rPr lang="es-ES" strike="noStrike">
                <a:solidFill>
                  <a:srgbClr val="000000"/>
                </a:solidFill>
                <a:latin typeface="Calibri"/>
              </a:rPr>
              <a:t>mensaje</a:t>
            </a:r>
            <a:endParaRPr/>
          </a:p>
        </p:txBody>
      </p:sp>
      <p:sp>
        <p:nvSpPr>
          <p:cNvPr id="236" name="CustomShape 14"/>
          <p:cNvSpPr/>
          <p:nvPr/>
        </p:nvSpPr>
        <p:spPr>
          <a:xfrm>
            <a:off x="7705080" y="4735080"/>
            <a:ext cx="509400" cy="21834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 strike="noStrike">
                <a:solidFill>
                  <a:srgbClr val="000000"/>
                </a:solidFill>
                <a:latin typeface="Calibri"/>
              </a:rPr>
              <a:t>Objetivo General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AR" sz="2800" strike="noStrike">
                <a:solidFill>
                  <a:srgbClr val="000000"/>
                </a:solidFill>
                <a:latin typeface="Calibri"/>
              </a:rPr>
              <a:t>Desarrollar una herramienta para un cliente de correo electrónico que permita cifrar el contenido de los mensajes para evitar su clasificación, haciendo uso de técnicas criptográficas simétricas y un servidor que verifique el envío y recepción de CAPTCHAS entre usuarios.</a:t>
            </a:r>
            <a:endParaRPr/>
          </a:p>
        </p:txBody>
      </p:sp>
      <p:sp>
        <p:nvSpPr>
          <p:cNvPr id="238" name="TextShape 2"/>
          <p:cNvSpPr txBox="1"/>
          <p:nvPr/>
        </p:nvSpPr>
        <p:spPr>
          <a:xfrm>
            <a:off x="504000" y="302760"/>
            <a:ext cx="9071640" cy="1259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 strike="noStrike">
                <a:solidFill>
                  <a:srgbClr val="000000"/>
                </a:solidFill>
                <a:latin typeface="Calibri"/>
              </a:rPr>
              <a:t>Objetivos</a:t>
            </a:r>
            <a:endParaRPr/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504000" y="3154680"/>
            <a:ext cx="9071640" cy="1259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 strike="noStrike">
                <a:solidFill>
                  <a:srgbClr val="000000"/>
                </a:solidFill>
                <a:latin typeface="Calibri"/>
              </a:rPr>
              <a:t>Propuesta de solución</a:t>
            </a:r>
            <a:endParaRPr/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492840" y="64080"/>
            <a:ext cx="9071640" cy="1259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 strike="noStrike">
                <a:solidFill>
                  <a:srgbClr val="000000"/>
                </a:solidFill>
                <a:latin typeface="Calibri"/>
              </a:rPr>
              <a:t>Arquitectura propuesta.</a:t>
            </a:r>
            <a:endParaRPr/>
          </a:p>
        </p:txBody>
      </p:sp>
      <p:pic>
        <p:nvPicPr>
          <p:cNvPr id="241" name="Picture 5" descr=""/>
          <p:cNvPicPr/>
          <p:nvPr/>
        </p:nvPicPr>
        <p:blipFill>
          <a:blip r:embed="rId1"/>
          <a:stretch/>
        </p:blipFill>
        <p:spPr>
          <a:xfrm>
            <a:off x="2065320" y="4399560"/>
            <a:ext cx="672480" cy="666000"/>
          </a:xfrm>
          <a:prstGeom prst="rect">
            <a:avLst/>
          </a:prstGeom>
          <a:ln>
            <a:noFill/>
          </a:ln>
        </p:spPr>
      </p:pic>
      <p:pic>
        <p:nvPicPr>
          <p:cNvPr id="242" name="Picture 6" descr=""/>
          <p:cNvPicPr/>
          <p:nvPr/>
        </p:nvPicPr>
        <p:blipFill>
          <a:blip r:embed="rId2"/>
          <a:stretch/>
        </p:blipFill>
        <p:spPr>
          <a:xfrm>
            <a:off x="164880" y="5976360"/>
            <a:ext cx="897480" cy="897840"/>
          </a:xfrm>
          <a:prstGeom prst="rect">
            <a:avLst/>
          </a:prstGeom>
          <a:ln>
            <a:noFill/>
          </a:ln>
        </p:spPr>
      </p:pic>
      <p:pic>
        <p:nvPicPr>
          <p:cNvPr id="243" name="Picture 9" descr=""/>
          <p:cNvPicPr/>
          <p:nvPr/>
        </p:nvPicPr>
        <p:blipFill>
          <a:blip r:embed="rId3"/>
          <a:stretch/>
        </p:blipFill>
        <p:spPr>
          <a:xfrm>
            <a:off x="3547080" y="6301440"/>
            <a:ext cx="733680" cy="733680"/>
          </a:xfrm>
          <a:prstGeom prst="rect">
            <a:avLst/>
          </a:prstGeom>
          <a:ln>
            <a:noFill/>
          </a:ln>
        </p:spPr>
      </p:pic>
      <p:pic>
        <p:nvPicPr>
          <p:cNvPr id="244" name="Picture 9" descr=""/>
          <p:cNvPicPr/>
          <p:nvPr/>
        </p:nvPicPr>
        <p:blipFill>
          <a:blip r:embed="rId4"/>
          <a:stretch/>
        </p:blipFill>
        <p:spPr>
          <a:xfrm>
            <a:off x="5729760" y="6301440"/>
            <a:ext cx="733680" cy="733680"/>
          </a:xfrm>
          <a:prstGeom prst="rect">
            <a:avLst/>
          </a:prstGeom>
          <a:ln>
            <a:noFill/>
          </a:ln>
        </p:spPr>
      </p:pic>
      <p:sp>
        <p:nvSpPr>
          <p:cNvPr id="245" name="CustomShape 2"/>
          <p:cNvSpPr/>
          <p:nvPr/>
        </p:nvSpPr>
        <p:spPr>
          <a:xfrm rot="16200000">
            <a:off x="4869000" y="5988240"/>
            <a:ext cx="273240" cy="1360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46" name="Picture 10" descr=""/>
          <p:cNvPicPr/>
          <p:nvPr/>
        </p:nvPicPr>
        <p:blipFill>
          <a:blip r:embed="rId5"/>
          <a:stretch/>
        </p:blipFill>
        <p:spPr>
          <a:xfrm>
            <a:off x="4129920" y="4115520"/>
            <a:ext cx="1555920" cy="1057680"/>
          </a:xfrm>
          <a:prstGeom prst="rect">
            <a:avLst/>
          </a:prstGeom>
          <a:ln>
            <a:noFill/>
          </a:ln>
        </p:spPr>
      </p:pic>
      <p:pic>
        <p:nvPicPr>
          <p:cNvPr id="247" name="Picture 4" descr=""/>
          <p:cNvPicPr/>
          <p:nvPr/>
        </p:nvPicPr>
        <p:blipFill>
          <a:blip r:embed="rId6"/>
          <a:stretch/>
        </p:blipFill>
        <p:spPr>
          <a:xfrm>
            <a:off x="104040" y="2975760"/>
            <a:ext cx="1019160" cy="724320"/>
          </a:xfrm>
          <a:prstGeom prst="rect">
            <a:avLst/>
          </a:prstGeom>
          <a:ln>
            <a:noFill/>
          </a:ln>
        </p:spPr>
      </p:pic>
      <p:pic>
        <p:nvPicPr>
          <p:cNvPr id="248" name="Picture 12" descr=""/>
          <p:cNvPicPr/>
          <p:nvPr/>
        </p:nvPicPr>
        <p:blipFill>
          <a:blip r:embed="rId7"/>
          <a:stretch/>
        </p:blipFill>
        <p:spPr>
          <a:xfrm>
            <a:off x="3158280" y="3141000"/>
            <a:ext cx="777240" cy="311040"/>
          </a:xfrm>
          <a:prstGeom prst="rect">
            <a:avLst/>
          </a:prstGeom>
          <a:ln>
            <a:noFill/>
          </a:ln>
        </p:spPr>
      </p:pic>
      <p:pic>
        <p:nvPicPr>
          <p:cNvPr id="249" name="Picture 12" descr=""/>
          <p:cNvPicPr/>
          <p:nvPr/>
        </p:nvPicPr>
        <p:blipFill>
          <a:blip r:embed="rId8"/>
          <a:stretch/>
        </p:blipFill>
        <p:spPr>
          <a:xfrm>
            <a:off x="4519440" y="1387800"/>
            <a:ext cx="777240" cy="311400"/>
          </a:xfrm>
          <a:prstGeom prst="rect">
            <a:avLst/>
          </a:prstGeom>
          <a:ln>
            <a:noFill/>
          </a:ln>
        </p:spPr>
      </p:pic>
      <p:pic>
        <p:nvPicPr>
          <p:cNvPr id="250" name="Picture 5" descr=""/>
          <p:cNvPicPr/>
          <p:nvPr/>
        </p:nvPicPr>
        <p:blipFill>
          <a:blip r:embed="rId9"/>
          <a:stretch/>
        </p:blipFill>
        <p:spPr>
          <a:xfrm>
            <a:off x="298800" y="4426920"/>
            <a:ext cx="629280" cy="633240"/>
          </a:xfrm>
          <a:prstGeom prst="rect">
            <a:avLst/>
          </a:prstGeom>
          <a:ln>
            <a:noFill/>
          </a:ln>
        </p:spPr>
      </p:pic>
      <p:pic>
        <p:nvPicPr>
          <p:cNvPr id="251" name="Picture 2" descr=""/>
          <p:cNvPicPr/>
          <p:nvPr/>
        </p:nvPicPr>
        <p:blipFill>
          <a:blip r:embed="rId10"/>
          <a:stretch/>
        </p:blipFill>
        <p:spPr>
          <a:xfrm>
            <a:off x="38160" y="467640"/>
            <a:ext cx="1166400" cy="1749240"/>
          </a:xfrm>
          <a:prstGeom prst="rect">
            <a:avLst/>
          </a:prstGeom>
          <a:ln>
            <a:noFill/>
          </a:ln>
        </p:spPr>
      </p:pic>
      <p:pic>
        <p:nvPicPr>
          <p:cNvPr id="252" name="Picture 3" descr=""/>
          <p:cNvPicPr/>
          <p:nvPr/>
        </p:nvPicPr>
        <p:blipFill>
          <a:blip r:embed="rId11"/>
          <a:stretch/>
        </p:blipFill>
        <p:spPr>
          <a:xfrm>
            <a:off x="8851320" y="809640"/>
            <a:ext cx="1140840" cy="1749600"/>
          </a:xfrm>
          <a:prstGeom prst="rect">
            <a:avLst/>
          </a:prstGeom>
          <a:ln>
            <a:noFill/>
          </a:ln>
        </p:spPr>
      </p:pic>
      <p:pic>
        <p:nvPicPr>
          <p:cNvPr id="253" name="Picture 2" descr=""/>
          <p:cNvPicPr/>
          <p:nvPr/>
        </p:nvPicPr>
        <p:blipFill>
          <a:blip r:embed="rId12"/>
          <a:stretch/>
        </p:blipFill>
        <p:spPr>
          <a:xfrm>
            <a:off x="2235600" y="3030480"/>
            <a:ext cx="391320" cy="391320"/>
          </a:xfrm>
          <a:prstGeom prst="rect">
            <a:avLst/>
          </a:prstGeom>
          <a:ln>
            <a:noFill/>
          </a:ln>
        </p:spPr>
      </p:pic>
      <p:pic>
        <p:nvPicPr>
          <p:cNvPr id="254" name="Picture 2" descr=""/>
          <p:cNvPicPr/>
          <p:nvPr/>
        </p:nvPicPr>
        <p:blipFill>
          <a:blip r:embed="rId13"/>
          <a:stretch/>
        </p:blipFill>
        <p:spPr>
          <a:xfrm>
            <a:off x="6554520" y="1328760"/>
            <a:ext cx="391320" cy="391320"/>
          </a:xfrm>
          <a:prstGeom prst="rect">
            <a:avLst/>
          </a:prstGeom>
          <a:ln>
            <a:noFill/>
          </a:ln>
        </p:spPr>
      </p:pic>
      <p:pic>
        <p:nvPicPr>
          <p:cNvPr id="255" name="Picture 5" descr=""/>
          <p:cNvPicPr/>
          <p:nvPr/>
        </p:nvPicPr>
        <p:blipFill>
          <a:blip r:embed="rId14"/>
          <a:stretch/>
        </p:blipFill>
        <p:spPr>
          <a:xfrm>
            <a:off x="9107280" y="4426560"/>
            <a:ext cx="629280" cy="633240"/>
          </a:xfrm>
          <a:prstGeom prst="rect">
            <a:avLst/>
          </a:prstGeom>
          <a:ln>
            <a:noFill/>
          </a:ln>
        </p:spPr>
      </p:pic>
      <p:pic>
        <p:nvPicPr>
          <p:cNvPr id="256" name="Picture 5" descr=""/>
          <p:cNvPicPr/>
          <p:nvPr/>
        </p:nvPicPr>
        <p:blipFill>
          <a:blip r:embed="rId15"/>
          <a:stretch/>
        </p:blipFill>
        <p:spPr>
          <a:xfrm>
            <a:off x="7177680" y="4389120"/>
            <a:ext cx="672840" cy="665640"/>
          </a:xfrm>
          <a:prstGeom prst="rect">
            <a:avLst/>
          </a:prstGeom>
          <a:ln>
            <a:noFill/>
          </a:ln>
        </p:spPr>
      </p:pic>
      <p:pic>
        <p:nvPicPr>
          <p:cNvPr id="257" name="Picture 4" descr=""/>
          <p:cNvPicPr/>
          <p:nvPr/>
        </p:nvPicPr>
        <p:blipFill>
          <a:blip r:embed="rId16"/>
          <a:stretch/>
        </p:blipFill>
        <p:spPr>
          <a:xfrm>
            <a:off x="8912520" y="3328200"/>
            <a:ext cx="1019160" cy="724320"/>
          </a:xfrm>
          <a:prstGeom prst="rect">
            <a:avLst/>
          </a:prstGeom>
          <a:ln>
            <a:noFill/>
          </a:ln>
        </p:spPr>
      </p:pic>
      <p:pic>
        <p:nvPicPr>
          <p:cNvPr id="258" name="Picture 6" descr=""/>
          <p:cNvPicPr/>
          <p:nvPr/>
        </p:nvPicPr>
        <p:blipFill>
          <a:blip r:embed="rId17"/>
          <a:stretch/>
        </p:blipFill>
        <p:spPr>
          <a:xfrm>
            <a:off x="8972640" y="5964840"/>
            <a:ext cx="897840" cy="897840"/>
          </a:xfrm>
          <a:prstGeom prst="rect">
            <a:avLst/>
          </a:prstGeom>
          <a:ln>
            <a:noFill/>
          </a:ln>
        </p:spPr>
      </p:pic>
      <p:sp>
        <p:nvSpPr>
          <p:cNvPr id="259" name="CustomShape 3"/>
          <p:cNvSpPr/>
          <p:nvPr/>
        </p:nvSpPr>
        <p:spPr>
          <a:xfrm rot="16200000">
            <a:off x="7593840" y="5426640"/>
            <a:ext cx="273240" cy="2483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4"/>
          <p:cNvSpPr/>
          <p:nvPr/>
        </p:nvSpPr>
        <p:spPr>
          <a:xfrm rot="16200000">
            <a:off x="2167920" y="5426280"/>
            <a:ext cx="273240" cy="2484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CustomShape 5"/>
          <p:cNvSpPr/>
          <p:nvPr/>
        </p:nvSpPr>
        <p:spPr>
          <a:xfrm>
            <a:off x="477000" y="2305800"/>
            <a:ext cx="273240" cy="6800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CustomShape 6"/>
          <p:cNvSpPr/>
          <p:nvPr/>
        </p:nvSpPr>
        <p:spPr>
          <a:xfrm>
            <a:off x="484560" y="5060520"/>
            <a:ext cx="272880" cy="9039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7"/>
          <p:cNvSpPr/>
          <p:nvPr/>
        </p:nvSpPr>
        <p:spPr>
          <a:xfrm rot="10800000">
            <a:off x="9558720" y="5959800"/>
            <a:ext cx="273240" cy="9039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CustomShape 8"/>
          <p:cNvSpPr/>
          <p:nvPr/>
        </p:nvSpPr>
        <p:spPr>
          <a:xfrm>
            <a:off x="484560" y="3661200"/>
            <a:ext cx="265680" cy="7653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9"/>
          <p:cNvSpPr/>
          <p:nvPr/>
        </p:nvSpPr>
        <p:spPr>
          <a:xfrm rot="10800000">
            <a:off x="9558720" y="3356640"/>
            <a:ext cx="273240" cy="6796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6" name="CustomShape 10"/>
          <p:cNvSpPr/>
          <p:nvPr/>
        </p:nvSpPr>
        <p:spPr>
          <a:xfrm rot="10800000">
            <a:off x="9566640" y="4455720"/>
            <a:ext cx="273240" cy="4881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7" name="CustomShape 11"/>
          <p:cNvSpPr/>
          <p:nvPr/>
        </p:nvSpPr>
        <p:spPr>
          <a:xfrm rot="5400000">
            <a:off x="1354680" y="4180680"/>
            <a:ext cx="272880" cy="1124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CustomShape 12"/>
          <p:cNvSpPr/>
          <p:nvPr/>
        </p:nvSpPr>
        <p:spPr>
          <a:xfrm rot="16200000">
            <a:off x="8355600" y="4118400"/>
            <a:ext cx="273240" cy="12290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13"/>
          <p:cNvSpPr/>
          <p:nvPr/>
        </p:nvSpPr>
        <p:spPr>
          <a:xfrm rot="10800000">
            <a:off x="5005800" y="4115520"/>
            <a:ext cx="272880" cy="2415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14"/>
          <p:cNvSpPr/>
          <p:nvPr/>
        </p:nvSpPr>
        <p:spPr>
          <a:xfrm rot="1766400">
            <a:off x="5704560" y="1599120"/>
            <a:ext cx="273240" cy="2782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15"/>
          <p:cNvSpPr/>
          <p:nvPr/>
        </p:nvSpPr>
        <p:spPr>
          <a:xfrm rot="20818200">
            <a:off x="6968160" y="1792800"/>
            <a:ext cx="273240" cy="2615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16"/>
          <p:cNvSpPr/>
          <p:nvPr/>
        </p:nvSpPr>
        <p:spPr>
          <a:xfrm rot="16200000">
            <a:off x="5786280" y="959400"/>
            <a:ext cx="272880" cy="11307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17"/>
          <p:cNvSpPr/>
          <p:nvPr/>
        </p:nvSpPr>
        <p:spPr>
          <a:xfrm rot="5400000">
            <a:off x="7761240" y="630360"/>
            <a:ext cx="272880" cy="1745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4" name="CustomShape 18"/>
          <p:cNvSpPr/>
          <p:nvPr/>
        </p:nvSpPr>
        <p:spPr>
          <a:xfrm>
            <a:off x="3467520" y="3457440"/>
            <a:ext cx="158400" cy="1230840"/>
          </a:xfrm>
          <a:prstGeom prst="rect">
            <a:avLst/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19"/>
          <p:cNvSpPr/>
          <p:nvPr/>
        </p:nvSpPr>
        <p:spPr>
          <a:xfrm rot="16200000">
            <a:off x="3737520" y="4331160"/>
            <a:ext cx="273240" cy="8132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6" name="CustomShape 20"/>
          <p:cNvSpPr/>
          <p:nvPr/>
        </p:nvSpPr>
        <p:spPr>
          <a:xfrm rot="16200000">
            <a:off x="1493640" y="2739240"/>
            <a:ext cx="273240" cy="1103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CustomShape 21"/>
          <p:cNvSpPr/>
          <p:nvPr/>
        </p:nvSpPr>
        <p:spPr>
          <a:xfrm>
            <a:off x="3804480" y="7035480"/>
            <a:ext cx="2621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trike="noStrike">
                <a:solidFill>
                  <a:srgbClr val="000000"/>
                </a:solidFill>
                <a:latin typeface="Calibri"/>
              </a:rPr>
              <a:t>Servidores  de correo</a:t>
            </a:r>
            <a:endParaRPr/>
          </a:p>
        </p:txBody>
      </p:sp>
      <p:sp>
        <p:nvSpPr>
          <p:cNvPr id="278" name="CustomShape 22"/>
          <p:cNvSpPr/>
          <p:nvPr/>
        </p:nvSpPr>
        <p:spPr>
          <a:xfrm>
            <a:off x="-23400" y="7035480"/>
            <a:ext cx="1988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trike="noStrike">
                <a:solidFill>
                  <a:srgbClr val="000000"/>
                </a:solidFill>
                <a:latin typeface="Calibri"/>
              </a:rPr>
              <a:t>Mensaje cifrado</a:t>
            </a:r>
            <a:endParaRPr/>
          </a:p>
        </p:txBody>
      </p:sp>
      <p:sp>
        <p:nvSpPr>
          <p:cNvPr id="279" name="CustomShape 23"/>
          <p:cNvSpPr/>
          <p:nvPr/>
        </p:nvSpPr>
        <p:spPr>
          <a:xfrm>
            <a:off x="7917480" y="6999840"/>
            <a:ext cx="198864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trike="noStrike">
                <a:solidFill>
                  <a:srgbClr val="000000"/>
                </a:solidFill>
                <a:latin typeface="Calibri"/>
              </a:rPr>
              <a:t>Mensaje cifrado</a:t>
            </a:r>
            <a:endParaRPr/>
          </a:p>
        </p:txBody>
      </p:sp>
      <p:sp>
        <p:nvSpPr>
          <p:cNvPr id="280" name="CustomShape 24"/>
          <p:cNvSpPr/>
          <p:nvPr/>
        </p:nvSpPr>
        <p:spPr>
          <a:xfrm>
            <a:off x="4123800" y="5151240"/>
            <a:ext cx="140328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s-ES" strike="noStrike">
                <a:solidFill>
                  <a:srgbClr val="000000"/>
                </a:solidFill>
                <a:latin typeface="Calibri"/>
              </a:rPr>
              <a:t>Servidor de CAPTCHAS</a:t>
            </a:r>
            <a:endParaRPr/>
          </a:p>
        </p:txBody>
      </p:sp>
      <p:sp>
        <p:nvSpPr>
          <p:cNvPr id="281" name="CustomShape 25"/>
          <p:cNvSpPr/>
          <p:nvPr/>
        </p:nvSpPr>
        <p:spPr>
          <a:xfrm>
            <a:off x="1864800" y="2397600"/>
            <a:ext cx="10148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s-ES" strike="noStrike">
                <a:solidFill>
                  <a:srgbClr val="000000"/>
                </a:solidFill>
                <a:latin typeface="Calibri"/>
              </a:rPr>
              <a:t>Genera clave</a:t>
            </a:r>
            <a:endParaRPr/>
          </a:p>
        </p:txBody>
      </p:sp>
      <p:sp>
        <p:nvSpPr>
          <p:cNvPr id="282" name="CustomShape 26"/>
          <p:cNvSpPr/>
          <p:nvPr/>
        </p:nvSpPr>
        <p:spPr>
          <a:xfrm>
            <a:off x="2923560" y="2801160"/>
            <a:ext cx="125100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trike="noStrike">
                <a:solidFill>
                  <a:srgbClr val="000000"/>
                </a:solidFill>
                <a:latin typeface="Calibri"/>
              </a:rPr>
              <a:t>CAPTCHA</a:t>
            </a:r>
            <a:endParaRPr/>
          </a:p>
        </p:txBody>
      </p:sp>
      <p:sp>
        <p:nvSpPr>
          <p:cNvPr id="283" name="CustomShape 27"/>
          <p:cNvSpPr/>
          <p:nvPr/>
        </p:nvSpPr>
        <p:spPr>
          <a:xfrm>
            <a:off x="2020680" y="5185800"/>
            <a:ext cx="821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trike="noStrike">
                <a:solidFill>
                  <a:srgbClr val="000000"/>
                </a:solidFill>
                <a:latin typeface="Calibri"/>
              </a:rPr>
              <a:t>Clave</a:t>
            </a:r>
            <a:endParaRPr/>
          </a:p>
        </p:txBody>
      </p:sp>
      <p:sp>
        <p:nvSpPr>
          <p:cNvPr id="284" name="CustomShape 28"/>
          <p:cNvSpPr/>
          <p:nvPr/>
        </p:nvSpPr>
        <p:spPr>
          <a:xfrm rot="16200000">
            <a:off x="2774880" y="3022920"/>
            <a:ext cx="273240" cy="5061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29"/>
          <p:cNvSpPr/>
          <p:nvPr/>
        </p:nvSpPr>
        <p:spPr>
          <a:xfrm>
            <a:off x="2265120" y="3457440"/>
            <a:ext cx="361800" cy="9309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30"/>
          <p:cNvSpPr/>
          <p:nvPr/>
        </p:nvSpPr>
        <p:spPr>
          <a:xfrm>
            <a:off x="42120" y="3020040"/>
            <a:ext cx="1126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trike="noStrike">
                <a:solidFill>
                  <a:srgbClr val="000000"/>
                </a:solidFill>
                <a:latin typeface="Calibri"/>
              </a:rPr>
              <a:t>Mensaje</a:t>
            </a:r>
            <a:endParaRPr/>
          </a:p>
        </p:txBody>
      </p:sp>
      <p:sp>
        <p:nvSpPr>
          <p:cNvPr id="287" name="CustomShape 31"/>
          <p:cNvSpPr/>
          <p:nvPr/>
        </p:nvSpPr>
        <p:spPr>
          <a:xfrm>
            <a:off x="7072560" y="4982400"/>
            <a:ext cx="82116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trike="noStrike">
                <a:solidFill>
                  <a:srgbClr val="000000"/>
                </a:solidFill>
                <a:latin typeface="Calibri"/>
              </a:rPr>
              <a:t>Clave</a:t>
            </a:r>
            <a:endParaRPr/>
          </a:p>
        </p:txBody>
      </p:sp>
      <p:sp>
        <p:nvSpPr>
          <p:cNvPr id="288" name="CustomShape 32"/>
          <p:cNvSpPr/>
          <p:nvPr/>
        </p:nvSpPr>
        <p:spPr>
          <a:xfrm>
            <a:off x="7865640" y="3457440"/>
            <a:ext cx="1126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trike="noStrike">
                <a:solidFill>
                  <a:srgbClr val="000000"/>
                </a:solidFill>
                <a:latin typeface="Calibri"/>
              </a:rPr>
              <a:t>Mensaje</a:t>
            </a:r>
            <a:endParaRPr/>
          </a:p>
        </p:txBody>
      </p:sp>
      <p:sp>
        <p:nvSpPr>
          <p:cNvPr id="289" name="CustomShape 33"/>
          <p:cNvSpPr/>
          <p:nvPr/>
        </p:nvSpPr>
        <p:spPr>
          <a:xfrm>
            <a:off x="6913440" y="1691640"/>
            <a:ext cx="2061720" cy="33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1600" strike="noStrike">
                <a:solidFill>
                  <a:srgbClr val="000000"/>
                </a:solidFill>
                <a:latin typeface="Calibri"/>
              </a:rPr>
              <a:t>Resolver CAPTCHA</a:t>
            </a:r>
            <a:endParaRPr/>
          </a:p>
        </p:txBody>
      </p:sp>
      <p:sp>
        <p:nvSpPr>
          <p:cNvPr id="290" name="CustomShape 34"/>
          <p:cNvSpPr/>
          <p:nvPr/>
        </p:nvSpPr>
        <p:spPr>
          <a:xfrm>
            <a:off x="4852800" y="1761840"/>
            <a:ext cx="134892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s-ES" strike="noStrike">
                <a:solidFill>
                  <a:srgbClr val="000000"/>
                </a:solidFill>
                <a:latin typeface="Calibri"/>
              </a:rPr>
              <a:t>Solicitar CAPTCHAS</a:t>
            </a:r>
            <a:endParaRPr/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504000" y="302760"/>
            <a:ext cx="9071640" cy="1259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 strike="noStrike">
                <a:solidFill>
                  <a:srgbClr val="000000"/>
                </a:solidFill>
                <a:latin typeface="Calibri"/>
              </a:rPr>
              <a:t>Tecnologías</a:t>
            </a:r>
            <a:endParaRPr/>
          </a:p>
        </p:txBody>
      </p:sp>
      <p:sp>
        <p:nvSpPr>
          <p:cNvPr id="292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pic>
        <p:nvPicPr>
          <p:cNvPr id="293" name="Picture 2" descr=""/>
          <p:cNvPicPr/>
          <p:nvPr/>
        </p:nvPicPr>
        <p:blipFill>
          <a:blip r:embed="rId1"/>
          <a:stretch/>
        </p:blipFill>
        <p:spPr>
          <a:xfrm>
            <a:off x="980640" y="1874520"/>
            <a:ext cx="3724920" cy="2234880"/>
          </a:xfrm>
          <a:prstGeom prst="rect">
            <a:avLst/>
          </a:prstGeom>
          <a:ln>
            <a:noFill/>
          </a:ln>
        </p:spPr>
      </p:pic>
      <p:pic>
        <p:nvPicPr>
          <p:cNvPr id="294" name="Picture 4" descr=""/>
          <p:cNvPicPr/>
          <p:nvPr/>
        </p:nvPicPr>
        <p:blipFill>
          <a:blip r:embed="rId2"/>
          <a:stretch/>
        </p:blipFill>
        <p:spPr>
          <a:xfrm>
            <a:off x="6150960" y="2192400"/>
            <a:ext cx="3492360" cy="3492360"/>
          </a:xfrm>
          <a:prstGeom prst="rect">
            <a:avLst/>
          </a:prstGeom>
          <a:ln>
            <a:noFill/>
          </a:ln>
        </p:spPr>
      </p:pic>
      <p:pic>
        <p:nvPicPr>
          <p:cNvPr id="295" name="Picture 6" descr=""/>
          <p:cNvPicPr/>
          <p:nvPr/>
        </p:nvPicPr>
        <p:blipFill>
          <a:blip r:embed="rId3"/>
          <a:stretch/>
        </p:blipFill>
        <p:spPr>
          <a:xfrm>
            <a:off x="1288440" y="5208480"/>
            <a:ext cx="3110040" cy="1382400"/>
          </a:xfrm>
          <a:prstGeom prst="rect">
            <a:avLst/>
          </a:prstGeom>
          <a:ln>
            <a:noFill/>
          </a:ln>
        </p:spPr>
      </p:pic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 txBox="1"/>
          <p:nvPr/>
        </p:nvSpPr>
        <p:spPr>
          <a:xfrm>
            <a:off x="504000" y="302760"/>
            <a:ext cx="9071640" cy="12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s-AR" sz="4400">
                <a:latin typeface="Calibri"/>
              </a:rPr>
              <a:t>TT-1</a:t>
            </a:r>
            <a:endParaRPr/>
          </a:p>
        </p:txBody>
      </p:sp>
      <p:sp>
        <p:nvSpPr>
          <p:cNvPr id="297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s-ES" sz="3200">
                <a:latin typeface="Arial"/>
              </a:rPr>
              <a:t>Avances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ES" sz="3200">
                <a:latin typeface="Arial"/>
              </a:rPr>
              <a:t>Casos de Uso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ES" sz="3200">
                <a:latin typeface="Arial"/>
              </a:rPr>
              <a:t>Prototipos del esquema propuesto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ES" sz="3200">
                <a:latin typeface="Arial"/>
              </a:rPr>
              <a:t>Pruebas del servidor de CAPTCHAS</a:t>
            </a:r>
            <a:endParaRPr/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Shape 1"/>
          <p:cNvSpPr txBox="1"/>
          <p:nvPr/>
        </p:nvSpPr>
        <p:spPr>
          <a:xfrm>
            <a:off x="504000" y="302760"/>
            <a:ext cx="9071640" cy="1259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 strike="noStrike">
                <a:solidFill>
                  <a:srgbClr val="000000"/>
                </a:solidFill>
                <a:latin typeface="Calibri"/>
              </a:rPr>
              <a:t>TT-1</a:t>
            </a:r>
            <a:endParaRPr/>
          </a:p>
        </p:txBody>
      </p:sp>
      <p:sp>
        <p:nvSpPr>
          <p:cNvPr id="299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pic>
        <p:nvPicPr>
          <p:cNvPr id="300" name="Picture 2" descr=""/>
          <p:cNvPicPr/>
          <p:nvPr/>
        </p:nvPicPr>
        <p:blipFill>
          <a:blip r:embed="rId1"/>
          <a:stretch/>
        </p:blipFill>
        <p:spPr>
          <a:xfrm>
            <a:off x="0" y="1694880"/>
            <a:ext cx="10121760" cy="5736240"/>
          </a:xfrm>
          <a:prstGeom prst="rect">
            <a:avLst/>
          </a:prstGeom>
          <a:ln>
            <a:noFill/>
          </a:ln>
        </p:spPr>
      </p:pic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Shape 1"/>
          <p:cNvSpPr txBox="1"/>
          <p:nvPr/>
        </p:nvSpPr>
        <p:spPr>
          <a:xfrm>
            <a:off x="571680" y="2906640"/>
            <a:ext cx="9071640" cy="1259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 strike="noStrike">
                <a:solidFill>
                  <a:srgbClr val="000000"/>
                </a:solidFill>
                <a:latin typeface="Calibri"/>
              </a:rPr>
              <a:t>TT-2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504000" y="302760"/>
            <a:ext cx="9071640" cy="1259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 strike="noStrike">
                <a:solidFill>
                  <a:srgbClr val="000000"/>
                </a:solidFill>
                <a:latin typeface="Calibri"/>
              </a:rPr>
              <a:t>Índice</a:t>
            </a:r>
            <a:endParaRPr/>
          </a:p>
        </p:txBody>
      </p:sp>
      <p:sp>
        <p:nvSpPr>
          <p:cNvPr id="164" name="TextShape 2"/>
          <p:cNvSpPr txBox="1"/>
          <p:nvPr/>
        </p:nvSpPr>
        <p:spPr>
          <a:xfrm>
            <a:off x="504000" y="1398240"/>
            <a:ext cx="9071640" cy="5354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 strike="noStrike">
                <a:solidFill>
                  <a:srgbClr val="000000"/>
                </a:solidFill>
                <a:latin typeface="Calibri"/>
              </a:rPr>
              <a:t>Introducción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 strike="noStrike">
                <a:solidFill>
                  <a:srgbClr val="000000"/>
                </a:solidFill>
                <a:latin typeface="Calibri"/>
              </a:rPr>
              <a:t>Planteamiento del problema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AR" sz="2800" strike="noStrike">
                <a:solidFill>
                  <a:srgbClr val="000000"/>
                </a:solidFill>
                <a:latin typeface="Calibri"/>
              </a:rPr>
              <a:t>Adversario Clasificador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AR" sz="2800" strike="noStrike">
                <a:solidFill>
                  <a:srgbClr val="000000"/>
                </a:solidFill>
                <a:latin typeface="Calibri"/>
              </a:rPr>
              <a:t>Objetivo General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AR" sz="2800" strike="noStrike">
                <a:solidFill>
                  <a:srgbClr val="000000"/>
                </a:solidFill>
                <a:latin typeface="Calibri"/>
              </a:rPr>
              <a:t>Objetivos Específicos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 strike="noStrike">
                <a:solidFill>
                  <a:srgbClr val="000000"/>
                </a:solidFill>
                <a:latin typeface="Calibri"/>
              </a:rPr>
              <a:t>Antecedentes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AR" sz="2800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lang="es-AR" sz="2800" strike="noStrike">
                <a:solidFill>
                  <a:srgbClr val="000000"/>
                </a:solidFill>
                <a:latin typeface="Calibri"/>
              </a:rPr>
              <a:t>Esquema de Díaz-Chakraborty</a:t>
            </a:r>
            <a:endParaRPr/>
          </a:p>
          <a:p>
            <a:pPr>
              <a:buSzPct val="45000"/>
              <a:buFont typeface="StarSymbol"/>
              <a:buChar char=""/>
            </a:pPr>
            <a:r>
              <a:rPr lang="es-AR" sz="3200" strike="noStrike">
                <a:solidFill>
                  <a:srgbClr val="000000"/>
                </a:solidFill>
                <a:latin typeface="Calibri"/>
              </a:rPr>
              <a:t>Objetivo</a:t>
            </a:r>
            <a:endParaRPr/>
          </a:p>
          <a:p>
            <a:endParaRPr/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 txBox="1"/>
          <p:nvPr/>
        </p:nvSpPr>
        <p:spPr>
          <a:xfrm>
            <a:off x="504000" y="302760"/>
            <a:ext cx="9071640" cy="12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s-AR" sz="4400">
                <a:latin typeface="Calibri"/>
              </a:rPr>
              <a:t>Desarrollo</a:t>
            </a:r>
            <a:endParaRPr/>
          </a:p>
        </p:txBody>
      </p:sp>
      <p:sp>
        <p:nvSpPr>
          <p:cNvPr id="303" name="TextShape 2"/>
          <p:cNvSpPr txBox="1"/>
          <p:nvPr/>
        </p:nvSpPr>
        <p:spPr>
          <a:xfrm>
            <a:off x="504000" y="1638360"/>
            <a:ext cx="9071640" cy="136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s-ES" sz="3200">
                <a:latin typeface="Arial"/>
              </a:rPr>
              <a:t>Complemento para el cliente Thunderbird</a:t>
            </a:r>
            <a:endParaRPr/>
          </a:p>
          <a:p>
            <a:endParaRPr/>
          </a:p>
          <a:p>
            <a:endParaRPr/>
          </a:p>
        </p:txBody>
      </p:sp>
      <p:pic>
        <p:nvPicPr>
          <p:cNvPr id="304" name="" descr=""/>
          <p:cNvPicPr/>
          <p:nvPr/>
        </p:nvPicPr>
        <p:blipFill>
          <a:blip r:embed="rId1"/>
          <a:stretch/>
        </p:blipFill>
        <p:spPr>
          <a:xfrm>
            <a:off x="451080" y="2160000"/>
            <a:ext cx="9211680" cy="446400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504000" y="302760"/>
            <a:ext cx="9071640" cy="12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s-AR" sz="3500">
                <a:latin typeface="Calibri"/>
              </a:rPr>
              <a:t>Complemento para el clinete Nylas-N1</a:t>
            </a:r>
            <a:endParaRPr/>
          </a:p>
        </p:txBody>
      </p:sp>
      <p:sp>
        <p:nvSpPr>
          <p:cNvPr id="306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  <a:p>
            <a:endParaRPr/>
          </a:p>
          <a:p>
            <a:endParaRPr/>
          </a:p>
        </p:txBody>
      </p:sp>
      <p:pic>
        <p:nvPicPr>
          <p:cNvPr id="307" name="" descr=""/>
          <p:cNvPicPr/>
          <p:nvPr/>
        </p:nvPicPr>
        <p:blipFill>
          <a:blip r:embed="rId1"/>
          <a:stretch/>
        </p:blipFill>
        <p:spPr>
          <a:xfrm>
            <a:off x="252000" y="1593720"/>
            <a:ext cx="9594720" cy="463536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504000" y="302760"/>
            <a:ext cx="9071640" cy="12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lang="es-AR" sz="3500">
                <a:latin typeface="Calibri"/>
              </a:rPr>
              <a:t>Implementacion de un cliente propio</a:t>
            </a:r>
            <a:endParaRPr/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Shape 1"/>
          <p:cNvSpPr txBox="1"/>
          <p:nvPr/>
        </p:nvSpPr>
        <p:spPr>
          <a:xfrm>
            <a:off x="504000" y="302760"/>
            <a:ext cx="9071640" cy="12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s-AR" sz="4400">
                <a:latin typeface="Calibri"/>
              </a:rPr>
              <a:t>Integracion</a:t>
            </a: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TextShape 1"/>
          <p:cNvSpPr txBox="1"/>
          <p:nvPr/>
        </p:nvSpPr>
        <p:spPr>
          <a:xfrm>
            <a:off x="504000" y="302760"/>
            <a:ext cx="9071640" cy="12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s-AR" sz="4400">
                <a:latin typeface="Calibri"/>
              </a:rPr>
              <a:t>Conclusiones</a:t>
            </a: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extShape 1"/>
          <p:cNvSpPr txBox="1"/>
          <p:nvPr/>
        </p:nvSpPr>
        <p:spPr>
          <a:xfrm>
            <a:off x="504000" y="302760"/>
            <a:ext cx="9071640" cy="1259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lang="es-AR" sz="4400">
                <a:latin typeface="Calibri"/>
              </a:rPr>
              <a:t>Trabajo a Futuro</a:t>
            </a:r>
            <a:endParaRPr/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extShape 1"/>
          <p:cNvSpPr txBox="1"/>
          <p:nvPr/>
        </p:nvSpPr>
        <p:spPr>
          <a:xfrm>
            <a:off x="515160" y="2906640"/>
            <a:ext cx="9071640" cy="1259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 strike="noStrike">
                <a:solidFill>
                  <a:srgbClr val="000000"/>
                </a:solidFill>
                <a:latin typeface="Calibri"/>
              </a:rPr>
              <a:t>Por su atención gracias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504000" y="525240"/>
            <a:ext cx="9071640" cy="6227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 strike="noStrike">
                <a:solidFill>
                  <a:srgbClr val="000000"/>
                </a:solidFill>
                <a:latin typeface="Calibri"/>
              </a:rPr>
              <a:t>Propuesta de solución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AR" sz="2800" strike="noStrike">
                <a:solidFill>
                  <a:srgbClr val="000000"/>
                </a:solidFill>
                <a:latin typeface="Calibri"/>
              </a:rPr>
              <a:t>Esquema propuesto.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AR" sz="2800" strike="noStrike">
                <a:solidFill>
                  <a:srgbClr val="000000"/>
                </a:solidFill>
                <a:latin typeface="Calibri"/>
              </a:rPr>
              <a:t>Tecnologías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s-AR" sz="2800" strike="noStrike">
                <a:solidFill>
                  <a:srgbClr val="000000"/>
                </a:solidFill>
                <a:latin typeface="Calibri"/>
              </a:rPr>
              <a:t>TT-1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 strike="noStrike">
                <a:solidFill>
                  <a:srgbClr val="000000"/>
                </a:solidFill>
                <a:latin typeface="Calibri"/>
              </a:rPr>
              <a:t>TT-2</a:t>
            </a:r>
            <a:endParaRPr/>
          </a:p>
          <a:p>
            <a:pPr lvl="1">
              <a:buFont typeface="Arial"/>
              <a:buChar char="–"/>
            </a:pPr>
            <a:r>
              <a:rPr lang="es-AR" sz="3200" strike="noStrike">
                <a:solidFill>
                  <a:srgbClr val="000000"/>
                </a:solidFill>
                <a:latin typeface="Calibri"/>
              </a:rPr>
              <a:t>Desarrollo</a:t>
            </a:r>
            <a:endParaRPr/>
          </a:p>
          <a:p>
            <a:pPr lvl="1">
              <a:buFont typeface="Arial"/>
              <a:buChar char="–"/>
            </a:pPr>
            <a:r>
              <a:rPr lang="es-AR" sz="3200" strike="noStrike">
                <a:solidFill>
                  <a:srgbClr val="000000"/>
                </a:solidFill>
                <a:latin typeface="Calibri"/>
              </a:rPr>
              <a:t>Integracion</a:t>
            </a:r>
            <a:endParaRPr/>
          </a:p>
          <a:p>
            <a:pPr lvl="1">
              <a:buFont typeface="Arial"/>
              <a:buChar char="–"/>
            </a:pPr>
            <a:r>
              <a:rPr lang="es-AR" sz="3200" strike="noStrike">
                <a:solidFill>
                  <a:srgbClr val="000000"/>
                </a:solidFill>
                <a:latin typeface="Calibri"/>
              </a:rPr>
              <a:t>Clonclusiones</a:t>
            </a:r>
            <a:endParaRPr/>
          </a:p>
          <a:p>
            <a:pPr lvl="1">
              <a:buFont typeface="Arial"/>
              <a:buChar char="–"/>
            </a:pPr>
            <a:r>
              <a:rPr lang="es-AR" sz="3200" strike="noStrike">
                <a:solidFill>
                  <a:srgbClr val="000000"/>
                </a:solidFill>
                <a:latin typeface="Calibri"/>
              </a:rPr>
              <a:t>Trabajo a Futuro</a:t>
            </a:r>
            <a:endParaRPr/>
          </a:p>
          <a:p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504000" y="3154680"/>
            <a:ext cx="9071640" cy="1259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 strike="noStrike">
                <a:solidFill>
                  <a:srgbClr val="000000"/>
                </a:solidFill>
                <a:latin typeface="Calibri"/>
              </a:rPr>
              <a:t>Introducción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2" descr=""/>
          <p:cNvPicPr/>
          <p:nvPr/>
        </p:nvPicPr>
        <p:blipFill>
          <a:blip r:embed="rId1"/>
          <a:srcRect l="0" t="14749" r="0" b="0"/>
          <a:stretch/>
        </p:blipFill>
        <p:spPr>
          <a:xfrm>
            <a:off x="28080" y="1437120"/>
            <a:ext cx="10079640" cy="6122160"/>
          </a:xfrm>
          <a:prstGeom prst="rect">
            <a:avLst/>
          </a:prstGeom>
          <a:ln>
            <a:noFill/>
          </a:ln>
        </p:spPr>
      </p:pic>
      <p:sp>
        <p:nvSpPr>
          <p:cNvPr id="168" name="TextShape 1"/>
          <p:cNvSpPr txBox="1"/>
          <p:nvPr/>
        </p:nvSpPr>
        <p:spPr>
          <a:xfrm>
            <a:off x="28080" y="302760"/>
            <a:ext cx="10051560" cy="1259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3200" strike="noStrike">
                <a:solidFill>
                  <a:srgbClr val="000000"/>
                </a:solidFill>
                <a:latin typeface="Calibri"/>
              </a:rPr>
              <a:t>Estimación de mensajes enviados y recibidos en un día en todo el mundo (en billones)</a:t>
            </a:r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504000" y="1764000"/>
            <a:ext cx="9071640" cy="4988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3 Marcador de contenido" descr=""/>
          <p:cNvPicPr/>
          <p:nvPr/>
        </p:nvPicPr>
        <p:blipFill>
          <a:blip r:embed="rId1"/>
          <a:stretch/>
        </p:blipFill>
        <p:spPr>
          <a:xfrm>
            <a:off x="27000" y="1368000"/>
            <a:ext cx="10052280" cy="6062760"/>
          </a:xfrm>
          <a:prstGeom prst="rect">
            <a:avLst/>
          </a:prstGeom>
          <a:ln>
            <a:noFill/>
          </a:ln>
        </p:spPr>
      </p:pic>
      <p:sp>
        <p:nvSpPr>
          <p:cNvPr id="171" name="TextShape 1"/>
          <p:cNvSpPr txBox="1"/>
          <p:nvPr/>
        </p:nvSpPr>
        <p:spPr>
          <a:xfrm>
            <a:off x="504000" y="302760"/>
            <a:ext cx="9071640" cy="1259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 strike="noStrike">
                <a:solidFill>
                  <a:srgbClr val="000000"/>
                </a:solidFill>
                <a:latin typeface="Calibri"/>
              </a:rPr>
              <a:t>Datos relevantes.</a:t>
            </a:r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517320" y="1715760"/>
            <a:ext cx="9071640" cy="49888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 strike="noStrike">
                <a:solidFill>
                  <a:srgbClr val="000000"/>
                </a:solidFill>
                <a:latin typeface="Calibri"/>
              </a:rPr>
              <a:t>3 mil millones de usuario en internet aproximadamente.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 strike="noStrike">
                <a:solidFill>
                  <a:srgbClr val="000000"/>
                </a:solidFill>
                <a:latin typeface="Calibri"/>
              </a:rPr>
              <a:t>1.55 mil millones de usuarios en facebook aproximadamente.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s-AR" sz="3200" strike="noStrike">
                <a:solidFill>
                  <a:srgbClr val="000000"/>
                </a:solidFill>
                <a:latin typeface="Calibri"/>
              </a:rPr>
              <a:t>3.9 billones de cuentas de correo electrónico.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515160" y="-3240"/>
            <a:ext cx="9071640" cy="1259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 strike="noStrike">
                <a:solidFill>
                  <a:srgbClr val="000000"/>
                </a:solidFill>
                <a:latin typeface="Calibri"/>
              </a:rPr>
              <a:t>Adversarios en internet.</a:t>
            </a:r>
            <a:endParaRPr/>
          </a:p>
        </p:txBody>
      </p:sp>
      <p:pic>
        <p:nvPicPr>
          <p:cNvPr id="174" name="Picture 6" descr=""/>
          <p:cNvPicPr/>
          <p:nvPr/>
        </p:nvPicPr>
        <p:blipFill>
          <a:blip r:embed="rId1"/>
          <a:stretch/>
        </p:blipFill>
        <p:spPr>
          <a:xfrm>
            <a:off x="3452400" y="1160280"/>
            <a:ext cx="6769440" cy="3062880"/>
          </a:xfrm>
          <a:prstGeom prst="rect">
            <a:avLst/>
          </a:prstGeom>
          <a:ln>
            <a:noFill/>
          </a:ln>
        </p:spPr>
      </p:pic>
      <p:sp>
        <p:nvSpPr>
          <p:cNvPr id="175" name="CustomShape 2"/>
          <p:cNvSpPr/>
          <p:nvPr/>
        </p:nvSpPr>
        <p:spPr>
          <a:xfrm>
            <a:off x="5833440" y="5454000"/>
            <a:ext cx="3809880" cy="94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s-ES" sz="2800" strike="noStrike">
                <a:solidFill>
                  <a:srgbClr val="000000"/>
                </a:solidFill>
                <a:latin typeface="Calibri"/>
              </a:rPr>
              <a:t>Personas o grupos de personas</a:t>
            </a:r>
            <a:endParaRPr/>
          </a:p>
        </p:txBody>
      </p:sp>
      <p:sp>
        <p:nvSpPr>
          <p:cNvPr id="176" name="CustomShape 3"/>
          <p:cNvSpPr/>
          <p:nvPr/>
        </p:nvSpPr>
        <p:spPr>
          <a:xfrm>
            <a:off x="833760" y="2268360"/>
            <a:ext cx="174456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2800" strike="noStrike">
                <a:solidFill>
                  <a:srgbClr val="000000"/>
                </a:solidFill>
                <a:latin typeface="Calibri"/>
              </a:rPr>
              <a:t>Software</a:t>
            </a:r>
            <a:endParaRPr/>
          </a:p>
        </p:txBody>
      </p:sp>
      <p:pic>
        <p:nvPicPr>
          <p:cNvPr id="177" name="Picture 8" descr=""/>
          <p:cNvPicPr/>
          <p:nvPr/>
        </p:nvPicPr>
        <p:blipFill>
          <a:blip r:embed="rId2"/>
          <a:stretch/>
        </p:blipFill>
        <p:spPr>
          <a:xfrm>
            <a:off x="193320" y="4414680"/>
            <a:ext cx="5004720" cy="2850120"/>
          </a:xfrm>
          <a:prstGeom prst="rect">
            <a:avLst/>
          </a:prstGeom>
          <a:ln>
            <a:noFill/>
          </a:ln>
        </p:spPr>
      </p:pic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515160" y="2906640"/>
            <a:ext cx="9071640" cy="1259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es-AR" sz="4400" strike="noStrike">
                <a:solidFill>
                  <a:srgbClr val="000000"/>
                </a:solidFill>
                <a:latin typeface="Calibri"/>
              </a:rPr>
              <a:t>Problemática.</a:t>
            </a:r>
            <a:endParaRPr/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icture 2" descr=""/>
          <p:cNvPicPr/>
          <p:nvPr/>
        </p:nvPicPr>
        <p:blipFill>
          <a:blip r:embed="rId1"/>
          <a:stretch/>
        </p:blipFill>
        <p:spPr>
          <a:xfrm>
            <a:off x="688680" y="128520"/>
            <a:ext cx="2034000" cy="2111760"/>
          </a:xfrm>
          <a:prstGeom prst="rect">
            <a:avLst/>
          </a:prstGeom>
          <a:ln>
            <a:noFill/>
          </a:ln>
        </p:spPr>
      </p:pic>
      <p:pic>
        <p:nvPicPr>
          <p:cNvPr id="180" name="Picture 6" descr=""/>
          <p:cNvPicPr/>
          <p:nvPr/>
        </p:nvPicPr>
        <p:blipFill>
          <a:blip r:embed="rId2"/>
          <a:stretch/>
        </p:blipFill>
        <p:spPr>
          <a:xfrm>
            <a:off x="1641600" y="5320440"/>
            <a:ext cx="1334160" cy="1334160"/>
          </a:xfrm>
          <a:prstGeom prst="rect">
            <a:avLst/>
          </a:prstGeom>
          <a:ln>
            <a:noFill/>
          </a:ln>
        </p:spPr>
      </p:pic>
      <p:pic>
        <p:nvPicPr>
          <p:cNvPr id="181" name="Picture 9" descr=""/>
          <p:cNvPicPr/>
          <p:nvPr/>
        </p:nvPicPr>
        <p:blipFill>
          <a:blip r:embed="rId3"/>
          <a:stretch/>
        </p:blipFill>
        <p:spPr>
          <a:xfrm>
            <a:off x="6995520" y="5422680"/>
            <a:ext cx="1129320" cy="1129320"/>
          </a:xfrm>
          <a:prstGeom prst="rect">
            <a:avLst/>
          </a:prstGeom>
          <a:ln>
            <a:noFill/>
          </a:ln>
        </p:spPr>
      </p:pic>
      <p:sp>
        <p:nvSpPr>
          <p:cNvPr id="182" name="CustomShape 1"/>
          <p:cNvSpPr/>
          <p:nvPr/>
        </p:nvSpPr>
        <p:spPr>
          <a:xfrm>
            <a:off x="3199320" y="922320"/>
            <a:ext cx="1919520" cy="3963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"/>
          <p:cNvSpPr/>
          <p:nvPr/>
        </p:nvSpPr>
        <p:spPr>
          <a:xfrm>
            <a:off x="7421400" y="3799800"/>
            <a:ext cx="317160" cy="15202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3"/>
          <p:cNvSpPr/>
          <p:nvPr/>
        </p:nvSpPr>
        <p:spPr>
          <a:xfrm rot="3073800">
            <a:off x="3864240" y="3118680"/>
            <a:ext cx="388080" cy="283356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4"/>
          <p:cNvSpPr/>
          <p:nvPr/>
        </p:nvSpPr>
        <p:spPr>
          <a:xfrm>
            <a:off x="277200" y="2240280"/>
            <a:ext cx="3136320" cy="1187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s-ES" sz="2400" strike="noStrike">
                <a:solidFill>
                  <a:srgbClr val="000000"/>
                </a:solidFill>
                <a:latin typeface="Calibri"/>
              </a:rPr>
              <a:t>Mensajes de correo electrónicos.</a:t>
            </a:r>
            <a:endParaRPr/>
          </a:p>
        </p:txBody>
      </p:sp>
      <p:sp>
        <p:nvSpPr>
          <p:cNvPr id="186" name="CustomShape 5"/>
          <p:cNvSpPr/>
          <p:nvPr/>
        </p:nvSpPr>
        <p:spPr>
          <a:xfrm>
            <a:off x="5009040" y="2733840"/>
            <a:ext cx="437472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s-ES" sz="2400" strike="noStrike">
                <a:solidFill>
                  <a:srgbClr val="000000"/>
                </a:solidFill>
                <a:latin typeface="Calibri"/>
              </a:rPr>
              <a:t>Adversarios Clasificadores</a:t>
            </a:r>
            <a:endParaRPr/>
          </a:p>
        </p:txBody>
      </p:sp>
      <p:sp>
        <p:nvSpPr>
          <p:cNvPr id="187" name="CustomShape 6"/>
          <p:cNvSpPr/>
          <p:nvPr/>
        </p:nvSpPr>
        <p:spPr>
          <a:xfrm>
            <a:off x="4561920" y="4583160"/>
            <a:ext cx="72504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2800" strike="noStrike">
                <a:solidFill>
                  <a:srgbClr val="000000"/>
                </a:solidFill>
                <a:latin typeface="Calibri"/>
              </a:rPr>
              <a:t>NO</a:t>
            </a:r>
            <a:endParaRPr/>
          </a:p>
        </p:txBody>
      </p:sp>
      <p:sp>
        <p:nvSpPr>
          <p:cNvPr id="188" name="CustomShape 7"/>
          <p:cNvSpPr/>
          <p:nvPr/>
        </p:nvSpPr>
        <p:spPr>
          <a:xfrm>
            <a:off x="7724880" y="4034520"/>
            <a:ext cx="511920" cy="51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s-ES" sz="2800" strike="noStrike">
                <a:solidFill>
                  <a:srgbClr val="000000"/>
                </a:solidFill>
                <a:latin typeface="Calibri"/>
              </a:rPr>
              <a:t>SI</a:t>
            </a:r>
            <a:endParaRPr/>
          </a:p>
        </p:txBody>
      </p:sp>
      <p:sp>
        <p:nvSpPr>
          <p:cNvPr id="189" name="CustomShape 8"/>
          <p:cNvSpPr/>
          <p:nvPr/>
        </p:nvSpPr>
        <p:spPr>
          <a:xfrm>
            <a:off x="1229760" y="6682680"/>
            <a:ext cx="2063520" cy="82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s-ES" sz="2400" strike="noStrike">
                <a:solidFill>
                  <a:srgbClr val="000000"/>
                </a:solidFill>
                <a:latin typeface="Calibri"/>
              </a:rPr>
              <a:t>Descartados</a:t>
            </a:r>
            <a:endParaRPr/>
          </a:p>
        </p:txBody>
      </p:sp>
      <p:sp>
        <p:nvSpPr>
          <p:cNvPr id="190" name="CustomShape 9"/>
          <p:cNvSpPr/>
          <p:nvPr/>
        </p:nvSpPr>
        <p:spPr>
          <a:xfrm>
            <a:off x="6316200" y="6654960"/>
            <a:ext cx="3152880" cy="456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 algn="ctr">
              <a:lnSpc>
                <a:spcPct val="100000"/>
              </a:lnSpc>
            </a:pPr>
            <a:r>
              <a:rPr lang="es-ES" sz="2400" strike="noStrike">
                <a:solidFill>
                  <a:srgbClr val="000000"/>
                </a:solidFill>
                <a:latin typeface="Calibri"/>
              </a:rPr>
              <a:t>Perfiles de usuarios</a:t>
            </a:r>
            <a:endParaRPr/>
          </a:p>
        </p:txBody>
      </p:sp>
      <p:pic>
        <p:nvPicPr>
          <p:cNvPr id="191" name="Picture 2" descr=""/>
          <p:cNvPicPr/>
          <p:nvPr/>
        </p:nvPicPr>
        <p:blipFill>
          <a:blip r:embed="rId4"/>
          <a:srcRect l="0" t="5200" r="0" b="7204"/>
          <a:stretch/>
        </p:blipFill>
        <p:spPr>
          <a:xfrm>
            <a:off x="5389560" y="243360"/>
            <a:ext cx="4063320" cy="3432960"/>
          </a:xfrm>
          <a:prstGeom prst="rect">
            <a:avLst/>
          </a:prstGeom>
          <a:ln>
            <a:noFill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Application>LibreOffice/4.4.6.3$Linux_x86 LibreOffice_project/40m0$Build-3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2016-05-10T14:34:41Z</dcterms:created>
  <dc:language>es-ES</dc:language>
  <dcterms:modified xsi:type="dcterms:W3CDTF">2016-05-11T02:29:33Z</dcterms:modified>
  <cp:revision>3</cp:revision>
</cp:coreProperties>
</file>