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588" y="-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A2F9-24A1-41AD-A791-FB65E66FEC42}" type="datetimeFigureOut">
              <a:rPr lang="es-AR" smtClean="0"/>
              <a:t>24/11/2015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EBCE-7B3D-4EF9-B3FD-DBA5B886125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88841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A2F9-24A1-41AD-A791-FB65E66FEC42}" type="datetimeFigureOut">
              <a:rPr lang="es-AR" smtClean="0"/>
              <a:t>24/11/2015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EBCE-7B3D-4EF9-B3FD-DBA5B886125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60604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A2F9-24A1-41AD-A791-FB65E66FEC42}" type="datetimeFigureOut">
              <a:rPr lang="es-AR" smtClean="0"/>
              <a:t>24/11/2015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EBCE-7B3D-4EF9-B3FD-DBA5B886125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54138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A2F9-24A1-41AD-A791-FB65E66FEC42}" type="datetimeFigureOut">
              <a:rPr lang="es-AR" smtClean="0"/>
              <a:t>24/11/2015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EBCE-7B3D-4EF9-B3FD-DBA5B886125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92373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A2F9-24A1-41AD-A791-FB65E66FEC42}" type="datetimeFigureOut">
              <a:rPr lang="es-AR" smtClean="0"/>
              <a:t>24/11/2015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EBCE-7B3D-4EF9-B3FD-DBA5B886125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64852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A2F9-24A1-41AD-A791-FB65E66FEC42}" type="datetimeFigureOut">
              <a:rPr lang="es-AR" smtClean="0"/>
              <a:t>24/11/2015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EBCE-7B3D-4EF9-B3FD-DBA5B886125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89066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A2F9-24A1-41AD-A791-FB65E66FEC42}" type="datetimeFigureOut">
              <a:rPr lang="es-AR" smtClean="0"/>
              <a:t>24/11/2015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EBCE-7B3D-4EF9-B3FD-DBA5B886125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46411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A2F9-24A1-41AD-A791-FB65E66FEC42}" type="datetimeFigureOut">
              <a:rPr lang="es-AR" smtClean="0"/>
              <a:t>24/11/2015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EBCE-7B3D-4EF9-B3FD-DBA5B886125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98669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A2F9-24A1-41AD-A791-FB65E66FEC42}" type="datetimeFigureOut">
              <a:rPr lang="es-AR" smtClean="0"/>
              <a:t>24/11/2015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EBCE-7B3D-4EF9-B3FD-DBA5B886125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10680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A2F9-24A1-41AD-A791-FB65E66FEC42}" type="datetimeFigureOut">
              <a:rPr lang="es-AR" smtClean="0"/>
              <a:t>24/11/2015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EBCE-7B3D-4EF9-B3FD-DBA5B886125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83032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A2F9-24A1-41AD-A791-FB65E66FEC42}" type="datetimeFigureOut">
              <a:rPr lang="es-AR" smtClean="0"/>
              <a:t>24/11/2015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EBCE-7B3D-4EF9-B3FD-DBA5B886125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21811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5A2F9-24A1-41AD-A791-FB65E66FEC42}" type="datetimeFigureOut">
              <a:rPr lang="es-AR" smtClean="0"/>
              <a:t>24/11/2015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CEBCE-7B3D-4EF9-B3FD-DBA5B886125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34794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jpe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3.jpe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eg"/><Relationship Id="rId4" Type="http://schemas.openxmlformats.org/officeDocument/2006/relationships/image" Target="../media/image2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eg"/><Relationship Id="rId5" Type="http://schemas.openxmlformats.org/officeDocument/2006/relationships/image" Target="../media/image27.jpeg"/><Relationship Id="rId4" Type="http://schemas.openxmlformats.org/officeDocument/2006/relationships/image" Target="../media/image3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7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eg"/><Relationship Id="rId5" Type="http://schemas.openxmlformats.org/officeDocument/2006/relationships/image" Target="../media/image27.jpeg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2271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Objetivos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/>
              <a:t>Objetivos Específicos</a:t>
            </a:r>
          </a:p>
          <a:p>
            <a:pPr lvl="1"/>
            <a:r>
              <a:rPr lang="es-ES" dirty="0"/>
              <a:t>Desarrollar una herramienta en un cliente de correo electrónico para el envío y </a:t>
            </a:r>
            <a:r>
              <a:rPr lang="es-ES" dirty="0" smtClean="0"/>
              <a:t>recepción de </a:t>
            </a:r>
            <a:r>
              <a:rPr lang="es-ES" dirty="0"/>
              <a:t>los correos cifrados y la generación, envío y recepción de CAPTCHAS</a:t>
            </a:r>
            <a:r>
              <a:rPr lang="es-ES" dirty="0" smtClean="0"/>
              <a:t>.</a:t>
            </a:r>
          </a:p>
          <a:p>
            <a:pPr lvl="1"/>
            <a:r>
              <a:rPr lang="es-ES" dirty="0"/>
              <a:t>Desarrollar un servidor de llaves que reciba, aloje y envíe los CAPTCHAS a los </a:t>
            </a:r>
            <a:r>
              <a:rPr lang="es-ES" dirty="0" smtClean="0"/>
              <a:t>usuarios para </a:t>
            </a:r>
            <a:r>
              <a:rPr lang="es-ES" dirty="0"/>
              <a:t>descifrar los correos electrónicos</a:t>
            </a:r>
            <a:r>
              <a:rPr lang="es-ES" dirty="0" smtClean="0"/>
              <a:t>.</a:t>
            </a:r>
          </a:p>
          <a:p>
            <a:pPr lvl="1"/>
            <a:r>
              <a:rPr lang="es-ES" dirty="0"/>
              <a:t>Desarrollar un algoritmo de cifrado y descifrado basado en el envío y recepción </a:t>
            </a:r>
            <a:r>
              <a:rPr lang="es-ES" dirty="0" smtClean="0"/>
              <a:t>de </a:t>
            </a:r>
            <a:r>
              <a:rPr lang="es-AR" dirty="0" smtClean="0"/>
              <a:t>CAPTCHAS</a:t>
            </a:r>
            <a:r>
              <a:rPr lang="es-A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389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46554"/>
            <a:ext cx="1296144" cy="1787482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476672"/>
            <a:ext cx="2188529" cy="1656184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1763688" y="564005"/>
            <a:ext cx="54726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 smtClean="0"/>
              <a:t>Instituto Politécnico Nacional Escuela Superior de Computo</a:t>
            </a:r>
            <a:endParaRPr lang="es-AR" sz="2800" dirty="0"/>
          </a:p>
        </p:txBody>
      </p:sp>
      <p:sp>
        <p:nvSpPr>
          <p:cNvPr id="8" name="7 CuadroTexto"/>
          <p:cNvSpPr txBox="1"/>
          <p:nvPr/>
        </p:nvSpPr>
        <p:spPr>
          <a:xfrm>
            <a:off x="2051720" y="1988840"/>
            <a:ext cx="48965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 smtClean="0"/>
              <a:t>Trabajo Terminal 2015-A10</a:t>
            </a:r>
          </a:p>
          <a:p>
            <a:pPr algn="ctr"/>
            <a:r>
              <a:rPr lang="es-ES" sz="2000" dirty="0"/>
              <a:t>Aplicación de cifrado contra de </a:t>
            </a:r>
            <a:r>
              <a:rPr lang="es-ES" sz="2000" dirty="0" smtClean="0"/>
              <a:t>adversarios clasificadores</a:t>
            </a:r>
            <a:r>
              <a:rPr lang="es-ES" sz="2000" dirty="0"/>
              <a:t>, para el correo electrónico</a:t>
            </a:r>
            <a:endParaRPr lang="es-AR" sz="2000" dirty="0"/>
          </a:p>
        </p:txBody>
      </p:sp>
      <p:sp>
        <p:nvSpPr>
          <p:cNvPr id="9" name="8 CuadroTexto"/>
          <p:cNvSpPr txBox="1"/>
          <p:nvPr/>
        </p:nvSpPr>
        <p:spPr>
          <a:xfrm>
            <a:off x="2915816" y="3284984"/>
            <a:ext cx="3168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Presentan</a:t>
            </a:r>
          </a:p>
          <a:p>
            <a:pPr algn="ctr"/>
            <a:r>
              <a:rPr lang="es-MX" b="1" dirty="0" smtClean="0"/>
              <a:t>Arcos Ayala Jonathan</a:t>
            </a:r>
          </a:p>
          <a:p>
            <a:pPr algn="ctr"/>
            <a:r>
              <a:rPr lang="es-MX" b="1" dirty="0" smtClean="0"/>
              <a:t>Zepeda Ibarra Allan Ulises</a:t>
            </a:r>
            <a:endParaRPr lang="es-AR" b="1" dirty="0"/>
          </a:p>
        </p:txBody>
      </p:sp>
      <p:sp>
        <p:nvSpPr>
          <p:cNvPr id="10" name="9 CuadroTexto"/>
          <p:cNvSpPr txBox="1"/>
          <p:nvPr/>
        </p:nvSpPr>
        <p:spPr>
          <a:xfrm>
            <a:off x="2051720" y="4509120"/>
            <a:ext cx="4752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Directores</a:t>
            </a:r>
          </a:p>
          <a:p>
            <a:pPr algn="ctr"/>
            <a:r>
              <a:rPr lang="es-MX" b="1" dirty="0" smtClean="0"/>
              <a:t>Dra. Sandra Díaz Santiago</a:t>
            </a:r>
          </a:p>
          <a:p>
            <a:pPr algn="ctr"/>
            <a:r>
              <a:rPr lang="es-MX" b="1" dirty="0" smtClean="0"/>
              <a:t>M. </a:t>
            </a:r>
            <a:r>
              <a:rPr lang="es-MX" b="1" dirty="0"/>
              <a:t>e</a:t>
            </a:r>
            <a:r>
              <a:rPr lang="es-MX" b="1" dirty="0" smtClean="0"/>
              <a:t>n C. Manuel Alejandro Soto Ramos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161796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dor\Pictures\depositphotos_6271411-Computer-user-uses-3D-cartoon-PC-side-view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399" y="4107582"/>
            <a:ext cx="2274540" cy="275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3 Grupo"/>
          <p:cNvGrpSpPr/>
          <p:nvPr/>
        </p:nvGrpSpPr>
        <p:grpSpPr>
          <a:xfrm>
            <a:off x="638435" y="2444383"/>
            <a:ext cx="5069709" cy="1268464"/>
            <a:chOff x="-3204864" y="-2261889"/>
            <a:chExt cx="16876240" cy="4809827"/>
          </a:xfrm>
        </p:grpSpPr>
        <p:pic>
          <p:nvPicPr>
            <p:cNvPr id="1027" name="Picture 3" descr="C:\Users\Administrador\Pictures\image-07-535x535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204864" y="-1785938"/>
              <a:ext cx="4333875" cy="43338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:\Users\Administrador\Pictures\Yahoo-Mail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6850" y="-2261889"/>
              <a:ext cx="5570938" cy="36026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Users\Administrador\Pictures\New-Outlook-2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6376" y="-1404938"/>
              <a:ext cx="5715000" cy="3571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5 Grupo"/>
          <p:cNvGrpSpPr/>
          <p:nvPr/>
        </p:nvGrpSpPr>
        <p:grpSpPr>
          <a:xfrm>
            <a:off x="5853654" y="358935"/>
            <a:ext cx="3112054" cy="1594692"/>
            <a:chOff x="9612560" y="-423418"/>
            <a:chExt cx="7530727" cy="4539719"/>
          </a:xfrm>
        </p:grpSpPr>
        <p:pic>
          <p:nvPicPr>
            <p:cNvPr id="1034" name="Picture 10" descr="C:\Users\Administrador\Pictures\amazon_logo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42887" y="390980"/>
              <a:ext cx="3200400" cy="19796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5" name="Picture 11" descr="C:\Users\Administrador\Pictures\EBay_former_logo.svg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12560" y="-423418"/>
              <a:ext cx="3915372" cy="16287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C:\Users\Administrador\Pictures\mercado.gif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12560" y="1906023"/>
              <a:ext cx="3467100" cy="22102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6 Grupo"/>
          <p:cNvGrpSpPr/>
          <p:nvPr/>
        </p:nvGrpSpPr>
        <p:grpSpPr>
          <a:xfrm>
            <a:off x="94232" y="176376"/>
            <a:ext cx="2844460" cy="2294014"/>
            <a:chOff x="-7957392" y="4651809"/>
            <a:chExt cx="6300167" cy="4412021"/>
          </a:xfrm>
        </p:grpSpPr>
        <p:pic>
          <p:nvPicPr>
            <p:cNvPr id="1037" name="Picture 13" descr="C:\Users\Administrador\Pictures\yt_1200-vfl4C3T0K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957392" y="6597352"/>
              <a:ext cx="2466478" cy="24664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C:\Users\Administrador\Pictures\descarga (1)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086225" y="6858000"/>
              <a:ext cx="3429000" cy="1333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9" name="Picture 15" descr="C:\Users\Administrador\Pictures\vimeo_logo_white_on_blue-psd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470973" y="4651809"/>
              <a:ext cx="2769496" cy="16619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7 Grupo"/>
          <p:cNvGrpSpPr/>
          <p:nvPr/>
        </p:nvGrpSpPr>
        <p:grpSpPr>
          <a:xfrm>
            <a:off x="6673520" y="3749017"/>
            <a:ext cx="2074944" cy="2013492"/>
            <a:chOff x="9628459" y="2979990"/>
            <a:chExt cx="6303887" cy="6432322"/>
          </a:xfrm>
        </p:grpSpPr>
        <p:pic>
          <p:nvPicPr>
            <p:cNvPr id="1040" name="Picture 16" descr="C:\Users\Administrador\Pictures\unnamed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28459" y="3001347"/>
              <a:ext cx="2857500" cy="2857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1" name="Picture 17" descr="C:\Users\Administrador\Pictures\unnamed (1)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74846" y="2979990"/>
              <a:ext cx="2857500" cy="2857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C:\Users\Administrador\Pictures\whatsapp-logo.jpg"/>
            <p:cNvPicPr>
              <a:picLocks noChangeAspect="1" noChangeArrowheads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14" r="15544"/>
            <a:stretch/>
          </p:blipFill>
          <p:spPr bwMode="auto">
            <a:xfrm>
              <a:off x="11233541" y="6237312"/>
              <a:ext cx="3446387" cy="317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8 Grupo"/>
          <p:cNvGrpSpPr/>
          <p:nvPr/>
        </p:nvGrpSpPr>
        <p:grpSpPr>
          <a:xfrm>
            <a:off x="2555950" y="323619"/>
            <a:ext cx="3115980" cy="1003502"/>
            <a:chOff x="-189242" y="-3574324"/>
            <a:chExt cx="9001933" cy="3118198"/>
          </a:xfrm>
        </p:grpSpPr>
        <p:pic>
          <p:nvPicPr>
            <p:cNvPr id="1043" name="Picture 19" descr="C:\Users\Administrador\Pictures\xbox-live-1280.png"/>
            <p:cNvPicPr>
              <a:picLocks noChangeAspect="1" noChangeArrowheads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658" r="17751"/>
            <a:stretch/>
          </p:blipFill>
          <p:spPr bwMode="auto">
            <a:xfrm>
              <a:off x="-189242" y="-3352144"/>
              <a:ext cx="2784648" cy="2424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C:\Users\Administrador\Pictures\Nintendo_Network_(Logo).pn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1433" y="-3274273"/>
              <a:ext cx="2100808" cy="2719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5" name="Picture 21" descr="C:\Users\Administrador\Pictures\1187503_f520.jpg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4493" y="-3574324"/>
              <a:ext cx="3118198" cy="31181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10 Grupo"/>
          <p:cNvGrpSpPr/>
          <p:nvPr/>
        </p:nvGrpSpPr>
        <p:grpSpPr>
          <a:xfrm>
            <a:off x="5985346" y="2345900"/>
            <a:ext cx="2763118" cy="949878"/>
            <a:chOff x="-1657225" y="7965435"/>
            <a:chExt cx="7684391" cy="2145258"/>
          </a:xfrm>
        </p:grpSpPr>
        <p:pic>
          <p:nvPicPr>
            <p:cNvPr id="1032" name="Picture 8" descr="C:\Users\Administrador\Pictures\docs1.png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9664" y="7965435"/>
              <a:ext cx="3047502" cy="21452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 descr="C:\Users\Administrador\Pictures\microsoft-office-logo-feb-2015-100566096-large.png"/>
            <p:cNvPicPr>
              <a:picLocks noChangeAspect="1" noChangeArrowheads="1"/>
            </p:cNvPicPr>
            <p:nvPr/>
          </p:nvPicPr>
          <p:blipFill rotWithShape="1"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227" b="27792"/>
            <a:stretch/>
          </p:blipFill>
          <p:spPr bwMode="auto">
            <a:xfrm>
              <a:off x="-1657225" y="8191500"/>
              <a:ext cx="3993160" cy="1438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9 Grupo"/>
          <p:cNvGrpSpPr/>
          <p:nvPr/>
        </p:nvGrpSpPr>
        <p:grpSpPr>
          <a:xfrm>
            <a:off x="3519844" y="4073468"/>
            <a:ext cx="2840510" cy="2451876"/>
            <a:chOff x="-7212371" y="-2918729"/>
            <a:chExt cx="6385892" cy="4938408"/>
          </a:xfrm>
        </p:grpSpPr>
        <p:pic>
          <p:nvPicPr>
            <p:cNvPr id="1030" name="Picture 6" descr="C:\Users\Administrador\Pictures\new-skydrive-logo.png"/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212371" y="-2918729"/>
              <a:ext cx="3221512" cy="2077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7" descr="C:\Users\Administrador\Pictures\ADrive_dial_T.png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683979" y="-123446"/>
              <a:ext cx="2857500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3" name="Picture 9" descr="C:\Users\Administrador\Pictures\glyph@2x-vflJ1vxbq.png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274404" y="-2496996"/>
              <a:ext cx="203835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7" name="Picture 23" descr="C:\Users\Administrador\Pictures\google_drive_logo_3963.png"/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865509" y="-261580"/>
              <a:ext cx="2527788" cy="19716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61709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6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844823"/>
            <a:ext cx="7704856" cy="4440087"/>
          </a:xfrm>
        </p:spPr>
      </p:pic>
    </p:spTree>
    <p:extLst>
      <p:ext uri="{BB962C8B-B14F-4D97-AF65-F5344CB8AC3E}">
        <p14:creationId xmlns:p14="http://schemas.microsoft.com/office/powerpoint/2010/main" val="267160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37" y="1600200"/>
            <a:ext cx="6401926" cy="4525963"/>
          </a:xfrm>
        </p:spPr>
      </p:pic>
    </p:spTree>
    <p:extLst>
      <p:ext uri="{BB962C8B-B14F-4D97-AF65-F5344CB8AC3E}">
        <p14:creationId xmlns:p14="http://schemas.microsoft.com/office/powerpoint/2010/main" val="321903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158"/>
          <a:stretch/>
        </p:blipFill>
        <p:spPr>
          <a:xfrm>
            <a:off x="704628" y="260648"/>
            <a:ext cx="2472678" cy="17780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6 Imagen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573633" y="5584443"/>
            <a:ext cx="2472678" cy="11569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7 Flecha derecha"/>
          <p:cNvSpPr/>
          <p:nvPr/>
        </p:nvSpPr>
        <p:spPr>
          <a:xfrm>
            <a:off x="3284161" y="626521"/>
            <a:ext cx="1051623" cy="26241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46" r="6274" b="80884"/>
          <a:stretch/>
        </p:blipFill>
        <p:spPr>
          <a:xfrm>
            <a:off x="4394153" y="311617"/>
            <a:ext cx="3089887" cy="7411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9 Flecha abajo"/>
          <p:cNvSpPr/>
          <p:nvPr/>
        </p:nvSpPr>
        <p:spPr>
          <a:xfrm>
            <a:off x="5988213" y="1101500"/>
            <a:ext cx="269769" cy="940280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1" name="Picture 5" descr="C:\Users\jonnyTest\Desktop\llav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012" y="2172989"/>
            <a:ext cx="468170" cy="57846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11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919" y="3310141"/>
            <a:ext cx="638106" cy="6987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12 Flecha abajo"/>
          <p:cNvSpPr/>
          <p:nvPr/>
        </p:nvSpPr>
        <p:spPr>
          <a:xfrm rot="16200000">
            <a:off x="2355714" y="2786746"/>
            <a:ext cx="524839" cy="1745574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13 Flecha abajo"/>
          <p:cNvSpPr/>
          <p:nvPr/>
        </p:nvSpPr>
        <p:spPr>
          <a:xfrm rot="5400000">
            <a:off x="4864432" y="2663286"/>
            <a:ext cx="524839" cy="1992493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14 Proceso"/>
          <p:cNvSpPr/>
          <p:nvPr/>
        </p:nvSpPr>
        <p:spPr>
          <a:xfrm rot="5400000">
            <a:off x="1027867" y="2846731"/>
            <a:ext cx="1680336" cy="245379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15 Proceso"/>
          <p:cNvSpPr/>
          <p:nvPr/>
        </p:nvSpPr>
        <p:spPr>
          <a:xfrm rot="5400000">
            <a:off x="5703014" y="3265299"/>
            <a:ext cx="840168" cy="245379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16 Flecha abajo"/>
          <p:cNvSpPr/>
          <p:nvPr/>
        </p:nvSpPr>
        <p:spPr>
          <a:xfrm>
            <a:off x="3621296" y="4015131"/>
            <a:ext cx="315487" cy="143810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18 Flecha abajo"/>
          <p:cNvSpPr/>
          <p:nvPr/>
        </p:nvSpPr>
        <p:spPr>
          <a:xfrm rot="16200000">
            <a:off x="6601487" y="4650850"/>
            <a:ext cx="524840" cy="3193048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4" name="43 CuadroTexto"/>
          <p:cNvSpPr txBox="1"/>
          <p:nvPr/>
        </p:nvSpPr>
        <p:spPr>
          <a:xfrm>
            <a:off x="397088" y="-36443"/>
            <a:ext cx="3110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Mensaje de Correo electrónico</a:t>
            </a:r>
            <a:endParaRPr lang="es-AR" dirty="0"/>
          </a:p>
        </p:txBody>
      </p:sp>
      <p:sp>
        <p:nvSpPr>
          <p:cNvPr id="45" name="44 CuadroTexto"/>
          <p:cNvSpPr txBox="1"/>
          <p:nvPr/>
        </p:nvSpPr>
        <p:spPr>
          <a:xfrm>
            <a:off x="4617421" y="0"/>
            <a:ext cx="274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Datos públicos del mensaje</a:t>
            </a:r>
            <a:endParaRPr lang="es-AR" dirty="0"/>
          </a:p>
        </p:txBody>
      </p:sp>
      <p:sp>
        <p:nvSpPr>
          <p:cNvPr id="46" name="45 CuadroTexto"/>
          <p:cNvSpPr txBox="1"/>
          <p:nvPr/>
        </p:nvSpPr>
        <p:spPr>
          <a:xfrm>
            <a:off x="6481778" y="1715494"/>
            <a:ext cx="1002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Generar </a:t>
            </a:r>
          </a:p>
          <a:p>
            <a:r>
              <a:rPr lang="es-MX" dirty="0" smtClean="0"/>
              <a:t>Clave K</a:t>
            </a:r>
            <a:endParaRPr lang="es-AR" dirty="0"/>
          </a:p>
        </p:txBody>
      </p:sp>
      <p:sp>
        <p:nvSpPr>
          <p:cNvPr id="47" name="46 CuadroTexto"/>
          <p:cNvSpPr txBox="1"/>
          <p:nvPr/>
        </p:nvSpPr>
        <p:spPr>
          <a:xfrm>
            <a:off x="2987824" y="2751451"/>
            <a:ext cx="1542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Cifrar mensaje</a:t>
            </a:r>
            <a:endParaRPr lang="es-AR" dirty="0"/>
          </a:p>
        </p:txBody>
      </p:sp>
      <p:sp>
        <p:nvSpPr>
          <p:cNvPr id="48" name="47 CuadroTexto"/>
          <p:cNvSpPr txBox="1"/>
          <p:nvPr/>
        </p:nvSpPr>
        <p:spPr>
          <a:xfrm>
            <a:off x="4335784" y="4876181"/>
            <a:ext cx="1042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Mensaje </a:t>
            </a:r>
          </a:p>
          <a:p>
            <a:r>
              <a:rPr lang="es-MX" dirty="0" smtClean="0"/>
              <a:t>Cifrado</a:t>
            </a:r>
            <a:endParaRPr lang="es-AR" dirty="0"/>
          </a:p>
        </p:txBody>
      </p:sp>
      <p:sp>
        <p:nvSpPr>
          <p:cNvPr id="49" name="48 CuadroTexto"/>
          <p:cNvSpPr txBox="1"/>
          <p:nvPr/>
        </p:nvSpPr>
        <p:spPr>
          <a:xfrm>
            <a:off x="5961605" y="5793573"/>
            <a:ext cx="1620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Enviar Mensaje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4720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3 Marcador de contenido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534"/>
          <a:stretch/>
        </p:blipFill>
        <p:spPr>
          <a:xfrm>
            <a:off x="3570927" y="263148"/>
            <a:ext cx="3162726" cy="1149628"/>
          </a:xfrm>
          <a:ln>
            <a:solidFill>
              <a:schemeClr val="tx1"/>
            </a:solidFill>
          </a:ln>
        </p:spPr>
      </p:pic>
      <p:grpSp>
        <p:nvGrpSpPr>
          <p:cNvPr id="22" name="21 Grupo"/>
          <p:cNvGrpSpPr/>
          <p:nvPr/>
        </p:nvGrpSpPr>
        <p:grpSpPr>
          <a:xfrm>
            <a:off x="3142154" y="1340768"/>
            <a:ext cx="3516814" cy="5472608"/>
            <a:chOff x="2278058" y="1340768"/>
            <a:chExt cx="3516814" cy="5472608"/>
          </a:xfrm>
        </p:grpSpPr>
        <p:pic>
          <p:nvPicPr>
            <p:cNvPr id="5" name="4 Imagen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>
            <a:xfrm>
              <a:off x="2706831" y="5627354"/>
              <a:ext cx="2131308" cy="118602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5 Flecha arriba"/>
            <p:cNvSpPr/>
            <p:nvPr/>
          </p:nvSpPr>
          <p:spPr>
            <a:xfrm>
              <a:off x="3583056" y="4616382"/>
              <a:ext cx="302147" cy="941569"/>
            </a:xfrm>
            <a:prstGeom prst="up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7" name="3 Marcador de contenido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7880"/>
            <a:stretch/>
          </p:blipFill>
          <p:spPr>
            <a:xfrm>
              <a:off x="2278058" y="3526498"/>
              <a:ext cx="2797998" cy="10002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7 Flecha derecha"/>
            <p:cNvSpPr/>
            <p:nvPr/>
          </p:nvSpPr>
          <p:spPr>
            <a:xfrm>
              <a:off x="3945631" y="2598734"/>
              <a:ext cx="1178371" cy="269020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" name="8 Flecha arriba"/>
            <p:cNvSpPr/>
            <p:nvPr/>
          </p:nvSpPr>
          <p:spPr>
            <a:xfrm>
              <a:off x="3673700" y="3098050"/>
              <a:ext cx="129000" cy="330950"/>
            </a:xfrm>
            <a:prstGeom prst="up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10" name="Picture 5" descr="C:\Users\jonnyTest\Desktop\llave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9171" y="2464754"/>
              <a:ext cx="365769" cy="537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1" name="20 Grupo"/>
            <p:cNvGrpSpPr/>
            <p:nvPr/>
          </p:nvGrpSpPr>
          <p:grpSpPr>
            <a:xfrm>
              <a:off x="4939452" y="2404253"/>
              <a:ext cx="855420" cy="4049918"/>
              <a:chOff x="4939452" y="2404253"/>
              <a:chExt cx="855420" cy="4049918"/>
            </a:xfrm>
          </p:grpSpPr>
          <p:pic>
            <p:nvPicPr>
              <p:cNvPr id="13" name="12 Imagen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44862" y="2404253"/>
                <a:ext cx="550010" cy="71635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grpSp>
            <p:nvGrpSpPr>
              <p:cNvPr id="20" name="19 Grupo"/>
              <p:cNvGrpSpPr/>
              <p:nvPr/>
            </p:nvGrpSpPr>
            <p:grpSpPr>
              <a:xfrm>
                <a:off x="4939452" y="3163019"/>
                <a:ext cx="731488" cy="3291152"/>
                <a:chOff x="4939452" y="3163019"/>
                <a:chExt cx="731488" cy="3291152"/>
              </a:xfrm>
            </p:grpSpPr>
            <p:sp>
              <p:nvSpPr>
                <p:cNvPr id="15" name="14 Flecha arriba"/>
                <p:cNvSpPr/>
                <p:nvPr/>
              </p:nvSpPr>
              <p:spPr>
                <a:xfrm>
                  <a:off x="5368794" y="3163019"/>
                  <a:ext cx="302146" cy="3291152"/>
                </a:xfrm>
                <a:prstGeom prst="upArrow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  <p:sp>
              <p:nvSpPr>
                <p:cNvPr id="16" name="15 Proceso"/>
                <p:cNvSpPr/>
                <p:nvPr/>
              </p:nvSpPr>
              <p:spPr>
                <a:xfrm>
                  <a:off x="4939452" y="6121172"/>
                  <a:ext cx="580415" cy="332999"/>
                </a:xfrm>
                <a:prstGeom prst="flowChartProcess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</p:grpSp>
        </p:grpSp>
        <p:sp>
          <p:nvSpPr>
            <p:cNvPr id="12" name="11 Flecha arriba"/>
            <p:cNvSpPr/>
            <p:nvPr/>
          </p:nvSpPr>
          <p:spPr>
            <a:xfrm>
              <a:off x="5368794" y="1340768"/>
              <a:ext cx="302147" cy="964028"/>
            </a:xfrm>
            <a:prstGeom prst="up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17 Flecha derecha"/>
          <p:cNvSpPr/>
          <p:nvPr/>
        </p:nvSpPr>
        <p:spPr>
          <a:xfrm>
            <a:off x="1154484" y="5905148"/>
            <a:ext cx="2160240" cy="432048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1091919" y="5535816"/>
            <a:ext cx="2285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Recepción de mensaje</a:t>
            </a:r>
            <a:endParaRPr lang="es-AR" dirty="0"/>
          </a:p>
        </p:txBody>
      </p:sp>
      <p:sp>
        <p:nvSpPr>
          <p:cNvPr id="24" name="23 CuadroTexto"/>
          <p:cNvSpPr txBox="1"/>
          <p:nvPr/>
        </p:nvSpPr>
        <p:spPr>
          <a:xfrm>
            <a:off x="4809727" y="5013176"/>
            <a:ext cx="1042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Mensaje </a:t>
            </a:r>
          </a:p>
          <a:p>
            <a:r>
              <a:rPr lang="es-MX" dirty="0" smtClean="0"/>
              <a:t>Cifrado</a:t>
            </a:r>
            <a:endParaRPr lang="es-AR" dirty="0"/>
          </a:p>
        </p:txBody>
      </p:sp>
      <p:sp>
        <p:nvSpPr>
          <p:cNvPr id="25" name="24 CuadroTexto"/>
          <p:cNvSpPr txBox="1"/>
          <p:nvPr/>
        </p:nvSpPr>
        <p:spPr>
          <a:xfrm>
            <a:off x="1619672" y="3703437"/>
            <a:ext cx="1606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Datos públicos </a:t>
            </a:r>
          </a:p>
          <a:p>
            <a:r>
              <a:rPr lang="es-MX" dirty="0" smtClean="0"/>
              <a:t>del mensaje</a:t>
            </a:r>
            <a:endParaRPr lang="es-AR" dirty="0"/>
          </a:p>
        </p:txBody>
      </p:sp>
      <p:sp>
        <p:nvSpPr>
          <p:cNvPr id="26" name="25 CuadroTexto"/>
          <p:cNvSpPr txBox="1"/>
          <p:nvPr/>
        </p:nvSpPr>
        <p:spPr>
          <a:xfrm>
            <a:off x="4067944" y="1846565"/>
            <a:ext cx="1002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Generar </a:t>
            </a:r>
          </a:p>
          <a:p>
            <a:r>
              <a:rPr lang="es-MX" dirty="0" smtClean="0"/>
              <a:t>Clave K</a:t>
            </a:r>
            <a:endParaRPr lang="es-AR" dirty="0"/>
          </a:p>
        </p:txBody>
      </p:sp>
      <p:sp>
        <p:nvSpPr>
          <p:cNvPr id="27" name="26 CuadroTexto"/>
          <p:cNvSpPr txBox="1"/>
          <p:nvPr/>
        </p:nvSpPr>
        <p:spPr>
          <a:xfrm>
            <a:off x="6619787" y="2420888"/>
            <a:ext cx="1072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Descifrar </a:t>
            </a:r>
          </a:p>
          <a:p>
            <a:r>
              <a:rPr lang="es-MX" dirty="0" smtClean="0"/>
              <a:t>mensaje</a:t>
            </a:r>
            <a:endParaRPr lang="es-AR" dirty="0"/>
          </a:p>
        </p:txBody>
      </p:sp>
      <p:sp>
        <p:nvSpPr>
          <p:cNvPr id="29" name="28 CuadroTexto"/>
          <p:cNvSpPr txBox="1"/>
          <p:nvPr/>
        </p:nvSpPr>
        <p:spPr>
          <a:xfrm>
            <a:off x="3188067" y="-27384"/>
            <a:ext cx="3976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Mensaje de Correo electrónico en claro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8154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158"/>
          <a:stretch/>
        </p:blipFill>
        <p:spPr>
          <a:xfrm>
            <a:off x="704628" y="282836"/>
            <a:ext cx="2472678" cy="17780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4 Flecha derecha"/>
          <p:cNvSpPr/>
          <p:nvPr/>
        </p:nvSpPr>
        <p:spPr>
          <a:xfrm>
            <a:off x="3284161" y="648709"/>
            <a:ext cx="1051623" cy="26241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5 CuadroTexto"/>
          <p:cNvSpPr txBox="1"/>
          <p:nvPr/>
        </p:nvSpPr>
        <p:spPr>
          <a:xfrm>
            <a:off x="397088" y="-14255"/>
            <a:ext cx="3110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Mensaje de Correo electrónico</a:t>
            </a:r>
            <a:endParaRPr lang="es-AR" dirty="0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152" r="44589" b="52946"/>
          <a:stretch/>
        </p:blipFill>
        <p:spPr>
          <a:xfrm>
            <a:off x="4716015" y="522584"/>
            <a:ext cx="2879633" cy="5301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7 Flecha abajo"/>
          <p:cNvSpPr/>
          <p:nvPr/>
        </p:nvSpPr>
        <p:spPr>
          <a:xfrm>
            <a:off x="5940152" y="1171842"/>
            <a:ext cx="360040" cy="8890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2050" name="Picture 2" descr="C:\Users\Administrador\Pictures\consistent-hash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919" y="2142431"/>
            <a:ext cx="710505" cy="71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8 Flecha abajo"/>
          <p:cNvSpPr/>
          <p:nvPr/>
        </p:nvSpPr>
        <p:spPr>
          <a:xfrm>
            <a:off x="7164288" y="2420888"/>
            <a:ext cx="36004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10 Flecha abajo"/>
          <p:cNvSpPr/>
          <p:nvPr/>
        </p:nvSpPr>
        <p:spPr>
          <a:xfrm>
            <a:off x="4716016" y="2420888"/>
            <a:ext cx="36004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2051" name="Picture 3" descr="C:\Users\Administrador\Pictures\captcha_banner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733"/>
          <a:stretch/>
        </p:blipFill>
        <p:spPr bwMode="auto">
          <a:xfrm>
            <a:off x="6403417" y="3502765"/>
            <a:ext cx="1985007" cy="57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9 Rectángulo"/>
          <p:cNvSpPr/>
          <p:nvPr/>
        </p:nvSpPr>
        <p:spPr>
          <a:xfrm>
            <a:off x="4896036" y="2420888"/>
            <a:ext cx="75608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13 Rectángulo"/>
          <p:cNvSpPr/>
          <p:nvPr/>
        </p:nvSpPr>
        <p:spPr>
          <a:xfrm>
            <a:off x="6588224" y="2429272"/>
            <a:ext cx="75608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5" name="Picture 5" descr="C:\Users\jonnyTest\Desktop\llave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523" y="3502765"/>
            <a:ext cx="681025" cy="674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15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652" y="3356992"/>
            <a:ext cx="996466" cy="874595"/>
          </a:xfrm>
          <a:prstGeom prst="rect">
            <a:avLst/>
          </a:prstGeom>
        </p:spPr>
      </p:pic>
      <p:sp>
        <p:nvSpPr>
          <p:cNvPr id="17" name="16 Flecha abajo"/>
          <p:cNvSpPr/>
          <p:nvPr/>
        </p:nvSpPr>
        <p:spPr>
          <a:xfrm>
            <a:off x="1757865" y="2142431"/>
            <a:ext cx="360040" cy="12145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17 Flecha abajo"/>
          <p:cNvSpPr/>
          <p:nvPr/>
        </p:nvSpPr>
        <p:spPr>
          <a:xfrm rot="5400000">
            <a:off x="3216852" y="2789747"/>
            <a:ext cx="576890" cy="21004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9" name="18 Imagen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3208560" y="5085184"/>
            <a:ext cx="3451672" cy="1294377"/>
          </a:xfrm>
          <a:prstGeom prst="rect">
            <a:avLst/>
          </a:prstGeom>
        </p:spPr>
      </p:pic>
      <p:sp>
        <p:nvSpPr>
          <p:cNvPr id="20" name="19 Proceso"/>
          <p:cNvSpPr/>
          <p:nvPr/>
        </p:nvSpPr>
        <p:spPr>
          <a:xfrm rot="5400000">
            <a:off x="1181801" y="4894634"/>
            <a:ext cx="1512168" cy="3811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1" name="20 Flecha abajo"/>
          <p:cNvSpPr/>
          <p:nvPr/>
        </p:nvSpPr>
        <p:spPr>
          <a:xfrm rot="16200000">
            <a:off x="2111493" y="5295707"/>
            <a:ext cx="648895" cy="13772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21 Flecha abajo"/>
          <p:cNvSpPr/>
          <p:nvPr/>
        </p:nvSpPr>
        <p:spPr>
          <a:xfrm rot="16200000">
            <a:off x="7389494" y="4787448"/>
            <a:ext cx="684077" cy="18898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3" name="22 Flecha abajo"/>
          <p:cNvSpPr/>
          <p:nvPr/>
        </p:nvSpPr>
        <p:spPr>
          <a:xfrm>
            <a:off x="7164288" y="4077072"/>
            <a:ext cx="431360" cy="13132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4" name="23 CuadroTexto"/>
          <p:cNvSpPr txBox="1"/>
          <p:nvPr/>
        </p:nvSpPr>
        <p:spPr>
          <a:xfrm>
            <a:off x="4380658" y="4078813"/>
            <a:ext cx="1002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Generar </a:t>
            </a:r>
          </a:p>
          <a:p>
            <a:r>
              <a:rPr lang="es-MX" dirty="0" smtClean="0"/>
              <a:t>Clave K</a:t>
            </a:r>
            <a:endParaRPr lang="es-AR" dirty="0"/>
          </a:p>
        </p:txBody>
      </p:sp>
      <p:sp>
        <p:nvSpPr>
          <p:cNvPr id="25" name="24 CuadroTexto"/>
          <p:cNvSpPr txBox="1"/>
          <p:nvPr/>
        </p:nvSpPr>
        <p:spPr>
          <a:xfrm>
            <a:off x="787139" y="3718773"/>
            <a:ext cx="976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Cifrar </a:t>
            </a:r>
          </a:p>
          <a:p>
            <a:r>
              <a:rPr lang="es-MX" dirty="0" smtClean="0"/>
              <a:t>mensaje</a:t>
            </a:r>
            <a:endParaRPr lang="es-AR" dirty="0"/>
          </a:p>
        </p:txBody>
      </p:sp>
      <p:sp>
        <p:nvSpPr>
          <p:cNvPr id="26" name="25 CuadroTexto"/>
          <p:cNvSpPr txBox="1"/>
          <p:nvPr/>
        </p:nvSpPr>
        <p:spPr>
          <a:xfrm>
            <a:off x="5689967" y="4798893"/>
            <a:ext cx="1042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Mensaje </a:t>
            </a:r>
          </a:p>
          <a:p>
            <a:r>
              <a:rPr lang="es-MX" dirty="0" smtClean="0"/>
              <a:t>Cifrado</a:t>
            </a:r>
            <a:endParaRPr lang="es-AR" dirty="0"/>
          </a:p>
        </p:txBody>
      </p:sp>
      <p:sp>
        <p:nvSpPr>
          <p:cNvPr id="12" name="11 CuadroTexto"/>
          <p:cNvSpPr txBox="1"/>
          <p:nvPr/>
        </p:nvSpPr>
        <p:spPr>
          <a:xfrm>
            <a:off x="5130911" y="116632"/>
            <a:ext cx="2033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Asunto del mensaje</a:t>
            </a:r>
            <a:endParaRPr lang="es-AR" dirty="0"/>
          </a:p>
        </p:txBody>
      </p:sp>
      <p:sp>
        <p:nvSpPr>
          <p:cNvPr id="13" name="12 CuadroTexto"/>
          <p:cNvSpPr txBox="1"/>
          <p:nvPr/>
        </p:nvSpPr>
        <p:spPr>
          <a:xfrm>
            <a:off x="6475424" y="1737682"/>
            <a:ext cx="2045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Generación cadena </a:t>
            </a:r>
          </a:p>
          <a:p>
            <a:r>
              <a:rPr lang="es-MX" dirty="0" smtClean="0"/>
              <a:t>de caracteres STR</a:t>
            </a:r>
            <a:endParaRPr lang="es-AR" dirty="0"/>
          </a:p>
        </p:txBody>
      </p:sp>
      <p:sp>
        <p:nvSpPr>
          <p:cNvPr id="27" name="26 CuadroTexto"/>
          <p:cNvSpPr txBox="1"/>
          <p:nvPr/>
        </p:nvSpPr>
        <p:spPr>
          <a:xfrm>
            <a:off x="7524328" y="2998693"/>
            <a:ext cx="1357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Generación </a:t>
            </a:r>
          </a:p>
          <a:p>
            <a:r>
              <a:rPr lang="es-MX" dirty="0" smtClean="0"/>
              <a:t>de CAPTCHA</a:t>
            </a:r>
            <a:endParaRPr lang="es-AR" dirty="0"/>
          </a:p>
        </p:txBody>
      </p:sp>
      <p:sp>
        <p:nvSpPr>
          <p:cNvPr id="28" name="27 CuadroTexto"/>
          <p:cNvSpPr txBox="1"/>
          <p:nvPr/>
        </p:nvSpPr>
        <p:spPr>
          <a:xfrm>
            <a:off x="6794851" y="6056395"/>
            <a:ext cx="1881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Envió de mensaje </a:t>
            </a:r>
          </a:p>
          <a:p>
            <a:r>
              <a:rPr lang="es-MX" dirty="0" smtClean="0"/>
              <a:t>y CAPTCHA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288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045504" y="5256325"/>
            <a:ext cx="3711213" cy="1391705"/>
          </a:xfrm>
          <a:prstGeom prst="rect">
            <a:avLst/>
          </a:prstGeom>
        </p:spPr>
      </p:pic>
      <p:pic>
        <p:nvPicPr>
          <p:cNvPr id="3074" name="Picture 2" descr="C:\Users\Administrador\Pictures\captcha_banner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850"/>
          <a:stretch/>
        </p:blipFill>
        <p:spPr bwMode="auto">
          <a:xfrm>
            <a:off x="2045504" y="4423784"/>
            <a:ext cx="2810644" cy="800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dministrador\Pictures\consistent-hashi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358" y="2982173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 descr="C:\Users\jonnyTest\Desktop\llave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073" y="2997578"/>
            <a:ext cx="744472" cy="73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305" y="2982173"/>
            <a:ext cx="991322" cy="870080"/>
          </a:xfrm>
          <a:prstGeom prst="rect">
            <a:avLst/>
          </a:prstGeom>
        </p:spPr>
      </p:pic>
      <p:pic>
        <p:nvPicPr>
          <p:cNvPr id="10" name="3 Marcador de contenido"/>
          <p:cNvPicPr>
            <a:picLocks noGrp="1" noChangeAspect="1"/>
          </p:cNvPicPr>
          <p:nvPr>
            <p:ph idx="1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534"/>
          <a:stretch/>
        </p:blipFill>
        <p:spPr>
          <a:xfrm>
            <a:off x="5384481" y="450093"/>
            <a:ext cx="3162726" cy="1149628"/>
          </a:xfrm>
          <a:ln>
            <a:solidFill>
              <a:schemeClr val="tx1"/>
            </a:solidFill>
          </a:ln>
        </p:spPr>
      </p:pic>
      <p:sp>
        <p:nvSpPr>
          <p:cNvPr id="11" name="10 CuadroTexto"/>
          <p:cNvSpPr txBox="1"/>
          <p:nvPr/>
        </p:nvSpPr>
        <p:spPr>
          <a:xfrm>
            <a:off x="5001621" y="159561"/>
            <a:ext cx="3976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Mensaje de Correo electrónico en claro</a:t>
            </a:r>
            <a:endParaRPr lang="es-AR" dirty="0"/>
          </a:p>
        </p:txBody>
      </p:sp>
      <p:sp>
        <p:nvSpPr>
          <p:cNvPr id="12" name="11 Flecha abajo"/>
          <p:cNvSpPr/>
          <p:nvPr/>
        </p:nvSpPr>
        <p:spPr>
          <a:xfrm rot="16200000">
            <a:off x="807775" y="5215492"/>
            <a:ext cx="648898" cy="14733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5 Flecha arriba"/>
          <p:cNvSpPr/>
          <p:nvPr/>
        </p:nvSpPr>
        <p:spPr>
          <a:xfrm>
            <a:off x="2483768" y="3734826"/>
            <a:ext cx="324036" cy="84630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6 Flecha derecha"/>
          <p:cNvSpPr/>
          <p:nvPr/>
        </p:nvSpPr>
        <p:spPr>
          <a:xfrm>
            <a:off x="3059832" y="3140968"/>
            <a:ext cx="1591241" cy="4892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12 Flecha derecha"/>
          <p:cNvSpPr/>
          <p:nvPr/>
        </p:nvSpPr>
        <p:spPr>
          <a:xfrm>
            <a:off x="5460488" y="3216407"/>
            <a:ext cx="1343760" cy="4286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13 Flecha arriba"/>
          <p:cNvSpPr/>
          <p:nvPr/>
        </p:nvSpPr>
        <p:spPr>
          <a:xfrm>
            <a:off x="7021602" y="1700808"/>
            <a:ext cx="430718" cy="122413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14 Flecha arriba"/>
          <p:cNvSpPr/>
          <p:nvPr/>
        </p:nvSpPr>
        <p:spPr>
          <a:xfrm>
            <a:off x="6989731" y="3861048"/>
            <a:ext cx="462589" cy="241557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17 Proceso"/>
          <p:cNvSpPr/>
          <p:nvPr/>
        </p:nvSpPr>
        <p:spPr>
          <a:xfrm>
            <a:off x="5853708" y="6021620"/>
            <a:ext cx="1383254" cy="25202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18 CuadroTexto"/>
          <p:cNvSpPr txBox="1"/>
          <p:nvPr/>
        </p:nvSpPr>
        <p:spPr>
          <a:xfrm>
            <a:off x="4856148" y="4808983"/>
            <a:ext cx="1042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Mensaje </a:t>
            </a:r>
          </a:p>
          <a:p>
            <a:r>
              <a:rPr lang="es-MX" dirty="0" smtClean="0"/>
              <a:t>Cifrado</a:t>
            </a:r>
            <a:endParaRPr lang="es-AR" dirty="0"/>
          </a:p>
        </p:txBody>
      </p:sp>
      <p:sp>
        <p:nvSpPr>
          <p:cNvPr id="20" name="19 CuadroTexto"/>
          <p:cNvSpPr txBox="1"/>
          <p:nvPr/>
        </p:nvSpPr>
        <p:spPr>
          <a:xfrm>
            <a:off x="4557069" y="2278613"/>
            <a:ext cx="1002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Generar </a:t>
            </a:r>
          </a:p>
          <a:p>
            <a:r>
              <a:rPr lang="es-MX" dirty="0" smtClean="0"/>
              <a:t>Clave K</a:t>
            </a:r>
            <a:endParaRPr lang="es-AR" dirty="0"/>
          </a:p>
        </p:txBody>
      </p:sp>
      <p:sp>
        <p:nvSpPr>
          <p:cNvPr id="16" name="15 CuadroTexto"/>
          <p:cNvSpPr txBox="1"/>
          <p:nvPr/>
        </p:nvSpPr>
        <p:spPr>
          <a:xfrm>
            <a:off x="-36512" y="5132148"/>
            <a:ext cx="2138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Recepción CAPTCHA </a:t>
            </a:r>
          </a:p>
          <a:p>
            <a:r>
              <a:rPr lang="es-MX" dirty="0" smtClean="0"/>
              <a:t>y mensaje</a:t>
            </a:r>
            <a:endParaRPr lang="es-AR" dirty="0"/>
          </a:p>
        </p:txBody>
      </p:sp>
      <p:sp>
        <p:nvSpPr>
          <p:cNvPr id="17" name="16 CuadroTexto"/>
          <p:cNvSpPr txBox="1"/>
          <p:nvPr/>
        </p:nvSpPr>
        <p:spPr>
          <a:xfrm>
            <a:off x="1331640" y="2636912"/>
            <a:ext cx="1491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Resolución de</a:t>
            </a:r>
          </a:p>
          <a:p>
            <a:r>
              <a:rPr lang="es-MX" dirty="0" smtClean="0"/>
              <a:t>CAPTCHA</a:t>
            </a:r>
            <a:endParaRPr lang="es-AR" dirty="0"/>
          </a:p>
        </p:txBody>
      </p:sp>
      <p:sp>
        <p:nvSpPr>
          <p:cNvPr id="21" name="20 CuadroTexto"/>
          <p:cNvSpPr txBox="1"/>
          <p:nvPr/>
        </p:nvSpPr>
        <p:spPr>
          <a:xfrm>
            <a:off x="7524328" y="3070701"/>
            <a:ext cx="1019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Descifrar</a:t>
            </a:r>
          </a:p>
          <a:p>
            <a:r>
              <a:rPr lang="es-MX" dirty="0" smtClean="0"/>
              <a:t>mensaje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3025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Objetivos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Objetivo General</a:t>
            </a:r>
          </a:p>
          <a:p>
            <a:pPr lvl="1"/>
            <a:r>
              <a:rPr lang="es-ES" dirty="0"/>
              <a:t>Desarrollar una herramienta para un cliente de correo </a:t>
            </a:r>
            <a:r>
              <a:rPr lang="es-ES" dirty="0" smtClean="0"/>
              <a:t>electrónico </a:t>
            </a:r>
            <a:r>
              <a:rPr lang="es-ES" dirty="0"/>
              <a:t>que permita cifrar el contenido de los mensajes para evitar su </a:t>
            </a:r>
            <a:r>
              <a:rPr lang="es-ES" dirty="0" smtClean="0"/>
              <a:t>clasificación, </a:t>
            </a:r>
            <a:r>
              <a:rPr lang="es-ES" dirty="0"/>
              <a:t>haciendo uso de </a:t>
            </a:r>
            <a:r>
              <a:rPr lang="es-ES" dirty="0" smtClean="0"/>
              <a:t>técnicas criptográficas simétricas </a:t>
            </a:r>
            <a:r>
              <a:rPr lang="es-ES" dirty="0"/>
              <a:t>y un servidor que </a:t>
            </a:r>
            <a:r>
              <a:rPr lang="es-ES" dirty="0" smtClean="0"/>
              <a:t>verifique </a:t>
            </a:r>
            <a:r>
              <a:rPr lang="es-ES" dirty="0"/>
              <a:t>el </a:t>
            </a:r>
            <a:r>
              <a:rPr lang="es-ES" dirty="0" smtClean="0"/>
              <a:t>envió </a:t>
            </a:r>
            <a:r>
              <a:rPr lang="es-ES" dirty="0"/>
              <a:t>y </a:t>
            </a:r>
            <a:r>
              <a:rPr lang="es-ES" dirty="0" smtClean="0"/>
              <a:t>recepción </a:t>
            </a:r>
            <a:r>
              <a:rPr lang="es-ES" dirty="0"/>
              <a:t>de CAPTCHAS entre usuarios.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4100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3480</TotalTime>
  <Words>243</Words>
  <Application>Microsoft Office PowerPoint</Application>
  <PresentationFormat>Presentación en pantalla (4:3)</PresentationFormat>
  <Paragraphs>60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Objetivos</vt:lpstr>
      <vt:lpstr>Objetivos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Usuario de Windows</cp:lastModifiedBy>
  <cp:revision>34</cp:revision>
  <dcterms:created xsi:type="dcterms:W3CDTF">2015-11-24T21:13:51Z</dcterms:created>
  <dcterms:modified xsi:type="dcterms:W3CDTF">2015-11-27T07:13:54Z</dcterms:modified>
</cp:coreProperties>
</file>