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0" r:id="rId4"/>
    <p:sldId id="281" r:id="rId5"/>
    <p:sldId id="260" r:id="rId6"/>
    <p:sldId id="257" r:id="rId7"/>
    <p:sldId id="265" r:id="rId8"/>
    <p:sldId id="264" r:id="rId9"/>
    <p:sldId id="266" r:id="rId10"/>
    <p:sldId id="272" r:id="rId11"/>
    <p:sldId id="282" r:id="rId12"/>
    <p:sldId id="267" r:id="rId13"/>
    <p:sldId id="283" r:id="rId14"/>
    <p:sldId id="285" r:id="rId15"/>
    <p:sldId id="259" r:id="rId16"/>
    <p:sldId id="261" r:id="rId17"/>
    <p:sldId id="262" r:id="rId18"/>
    <p:sldId id="263" r:id="rId19"/>
    <p:sldId id="284" r:id="rId20"/>
    <p:sldId id="274" r:id="rId21"/>
    <p:sldId id="275" r:id="rId22"/>
    <p:sldId id="278" r:id="rId23"/>
    <p:sldId id="273" r:id="rId24"/>
    <p:sldId id="268" r:id="rId25"/>
    <p:sldId id="269" r:id="rId26"/>
    <p:sldId id="286" r:id="rId27"/>
    <p:sldId id="270" r:id="rId2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 autoAdjust="0"/>
    <p:restoredTop sz="94660"/>
  </p:normalViewPr>
  <p:slideViewPr>
    <p:cSldViewPr>
      <p:cViewPr>
        <p:scale>
          <a:sx n="70" d="100"/>
          <a:sy n="70" d="100"/>
        </p:scale>
        <p:origin x="-1272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8841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6060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41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23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64852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906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641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8669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0680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3032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181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5A2F9-24A1-41AD-A791-FB65E66FEC42}" type="datetimeFigureOut">
              <a:rPr lang="es-AR" smtClean="0"/>
              <a:t>29/11/2015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CEBCE-7B3D-4EF9-B3FD-DBA5B886125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479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jpeg"/><Relationship Id="rId5" Type="http://schemas.openxmlformats.org/officeDocument/2006/relationships/image" Target="../media/image35.jpeg"/><Relationship Id="rId4" Type="http://schemas.openxmlformats.org/officeDocument/2006/relationships/image" Target="../media/image34.jpe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jpeg"/><Relationship Id="rId4" Type="http://schemas.openxmlformats.org/officeDocument/2006/relationships/image" Target="../media/image4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jpeg"/><Relationship Id="rId4" Type="http://schemas.openxmlformats.org/officeDocument/2006/relationships/image" Target="../media/image4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jpeg"/><Relationship Id="rId5" Type="http://schemas.openxmlformats.org/officeDocument/2006/relationships/image" Target="../media/image47.jpeg"/><Relationship Id="rId4" Type="http://schemas.openxmlformats.org/officeDocument/2006/relationships/image" Target="../media/image5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7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5.jpeg"/><Relationship Id="rId5" Type="http://schemas.openxmlformats.org/officeDocument/2006/relationships/image" Target="../media/image47.jpe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jpe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9.jpeg"/><Relationship Id="rId7" Type="http://schemas.openxmlformats.org/officeDocument/2006/relationships/image" Target="../media/image62.jpe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image" Target="../media/image63.png"/><Relationship Id="rId5" Type="http://schemas.openxmlformats.org/officeDocument/2006/relationships/image" Target="../media/image60.png"/><Relationship Id="rId10" Type="http://schemas.openxmlformats.org/officeDocument/2006/relationships/image" Target="../media/image35.jpeg"/><Relationship Id="rId4" Type="http://schemas.openxmlformats.org/officeDocument/2006/relationships/image" Target="../media/image38.jpeg"/><Relationship Id="rId9" Type="http://schemas.openxmlformats.org/officeDocument/2006/relationships/image" Target="../media/image3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jpeg"/><Relationship Id="rId2" Type="http://schemas.openxmlformats.org/officeDocument/2006/relationships/image" Target="../media/image4.jpe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jpeg"/><Relationship Id="rId9" Type="http://schemas.openxmlformats.org/officeDocument/2006/relationships/image" Target="../media/image11.png"/><Relationship Id="rId14" Type="http://schemas.openxmlformats.org/officeDocument/2006/relationships/image" Target="../media/image16.jpeg"/><Relationship Id="rId22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46554"/>
            <a:ext cx="1296144" cy="1787482"/>
          </a:xfrm>
          <a:prstGeom prst="rect">
            <a:avLst/>
          </a:prstGeom>
        </p:spPr>
      </p:pic>
      <p:pic>
        <p:nvPicPr>
          <p:cNvPr id="5" name="4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76672"/>
            <a:ext cx="2188529" cy="1656184"/>
          </a:xfrm>
          <a:prstGeom prst="rect">
            <a:avLst/>
          </a:prstGeom>
        </p:spPr>
      </p:pic>
      <p:sp>
        <p:nvSpPr>
          <p:cNvPr id="6" name="5 CuadroTexto"/>
          <p:cNvSpPr txBox="1"/>
          <p:nvPr/>
        </p:nvSpPr>
        <p:spPr>
          <a:xfrm>
            <a:off x="1763688" y="564005"/>
            <a:ext cx="5472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 smtClean="0"/>
              <a:t>Instituto Politécnico Nacional Escuela Superior de Cómputo</a:t>
            </a:r>
            <a:endParaRPr lang="es-AR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2051720" y="1988840"/>
            <a:ext cx="48965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 smtClean="0"/>
              <a:t>Trabajo Terminal 2015-A10</a:t>
            </a:r>
          </a:p>
          <a:p>
            <a:pPr algn="ctr"/>
            <a:r>
              <a:rPr lang="es-ES" sz="2000" dirty="0"/>
              <a:t>Aplicación de cifrado contra de </a:t>
            </a:r>
            <a:r>
              <a:rPr lang="es-ES" sz="2000" dirty="0" smtClean="0"/>
              <a:t>adversarios clasificadores</a:t>
            </a:r>
            <a:r>
              <a:rPr lang="es-ES" sz="2000" dirty="0"/>
              <a:t>, para el correo electrónico</a:t>
            </a:r>
            <a:endParaRPr lang="es-AR" sz="2000" dirty="0"/>
          </a:p>
        </p:txBody>
      </p:sp>
      <p:sp>
        <p:nvSpPr>
          <p:cNvPr id="8" name="7 CuadroTexto"/>
          <p:cNvSpPr txBox="1"/>
          <p:nvPr/>
        </p:nvSpPr>
        <p:spPr>
          <a:xfrm>
            <a:off x="2915816" y="3284984"/>
            <a:ext cx="3168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Presentan</a:t>
            </a:r>
          </a:p>
          <a:p>
            <a:pPr algn="ctr"/>
            <a:r>
              <a:rPr lang="es-MX" b="1" dirty="0" smtClean="0"/>
              <a:t>Jonathan Arcos Ayala </a:t>
            </a:r>
          </a:p>
          <a:p>
            <a:pPr algn="ctr"/>
            <a:r>
              <a:rPr lang="es-MX" b="1" dirty="0"/>
              <a:t>Allan Ulises Zepeda Ibarra</a:t>
            </a:r>
            <a:endParaRPr lang="es-AR" b="1" dirty="0"/>
          </a:p>
        </p:txBody>
      </p:sp>
      <p:sp>
        <p:nvSpPr>
          <p:cNvPr id="9" name="8 CuadroTexto"/>
          <p:cNvSpPr txBox="1"/>
          <p:nvPr/>
        </p:nvSpPr>
        <p:spPr>
          <a:xfrm>
            <a:off x="1475656" y="4509120"/>
            <a:ext cx="6120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Directores</a:t>
            </a:r>
          </a:p>
          <a:p>
            <a:pPr algn="ctr"/>
            <a:r>
              <a:rPr lang="es-MX" b="1" dirty="0" smtClean="0"/>
              <a:t>Sandra Díaz Santiago y Manuel Alejandro Soto Ramos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412271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229" y="1351526"/>
            <a:ext cx="1380616" cy="110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237" y="5207706"/>
            <a:ext cx="1138129" cy="1138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4088" y="3501556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1013" y="3501556"/>
            <a:ext cx="571276" cy="574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01138" y="4216339"/>
            <a:ext cx="899839" cy="419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Alicia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8007252" y="4206924"/>
            <a:ext cx="341842" cy="1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Bob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4188548" y="1013302"/>
            <a:ext cx="964325" cy="338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Clave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455847" y="4215744"/>
            <a:ext cx="535462" cy="1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Cifrado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592142" y="4216339"/>
            <a:ext cx="742050" cy="199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Descifrado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463051" y="5795072"/>
            <a:ext cx="790575" cy="405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40" rIns="90000" bIns="4500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buClrTx/>
              <a:buFontTx/>
              <a:buNone/>
            </a:pPr>
            <a:r>
              <a:rPr lang="es-ES" dirty="0"/>
              <a:t>Oscar</a:t>
            </a:r>
          </a:p>
          <a:p>
            <a:pPr>
              <a:buClrTx/>
              <a:buFontTx/>
              <a:buNone/>
            </a:pPr>
            <a:endParaRPr lang="es-ES" dirty="0"/>
          </a:p>
        </p:txBody>
      </p:sp>
      <p:sp>
        <p:nvSpPr>
          <p:cNvPr id="22" name="21 Flecha derecha"/>
          <p:cNvSpPr/>
          <p:nvPr/>
        </p:nvSpPr>
        <p:spPr>
          <a:xfrm>
            <a:off x="1357797" y="3666086"/>
            <a:ext cx="1098050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derecha"/>
          <p:cNvSpPr/>
          <p:nvPr/>
        </p:nvSpPr>
        <p:spPr>
          <a:xfrm>
            <a:off x="3268868" y="3648024"/>
            <a:ext cx="2662145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Flecha derecha"/>
          <p:cNvSpPr/>
          <p:nvPr/>
        </p:nvSpPr>
        <p:spPr>
          <a:xfrm>
            <a:off x="6561777" y="3648024"/>
            <a:ext cx="1178575" cy="3053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Flecha derecha"/>
          <p:cNvSpPr/>
          <p:nvPr/>
        </p:nvSpPr>
        <p:spPr>
          <a:xfrm rot="2388177">
            <a:off x="4828249" y="2781627"/>
            <a:ext cx="1369779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Flecha derecha"/>
          <p:cNvSpPr/>
          <p:nvPr/>
        </p:nvSpPr>
        <p:spPr>
          <a:xfrm rot="8146640">
            <a:off x="3020297" y="2813456"/>
            <a:ext cx="1369779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Flecha derecha"/>
          <p:cNvSpPr/>
          <p:nvPr/>
        </p:nvSpPr>
        <p:spPr>
          <a:xfrm rot="5400000">
            <a:off x="4059779" y="4402609"/>
            <a:ext cx="1221864" cy="2873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Título"/>
          <p:cNvSpPr>
            <a:spLocks noGrp="1"/>
          </p:cNvSpPr>
          <p:nvPr>
            <p:ph type="title"/>
          </p:nvPr>
        </p:nvSpPr>
        <p:spPr>
          <a:xfrm>
            <a:off x="460737" y="47814"/>
            <a:ext cx="8229600" cy="1143000"/>
          </a:xfrm>
        </p:spPr>
        <p:txBody>
          <a:bodyPr/>
          <a:lstStyle/>
          <a:p>
            <a:r>
              <a:rPr lang="es-ES" dirty="0" smtClean="0"/>
              <a:t>Esquema de cifrado simétrico.</a:t>
            </a:r>
            <a:endParaRPr lang="es-ES" dirty="0"/>
          </a:p>
        </p:txBody>
      </p:sp>
      <p:pic>
        <p:nvPicPr>
          <p:cNvPr id="1026" name="Picture 2" descr="C:\Users\jonnyTest\Downloads\Alice-In-Wonderland-23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8" y="2573330"/>
            <a:ext cx="1058239" cy="15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jonnyTest\Downloads\Bob_at_Easel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13" y="2566518"/>
            <a:ext cx="1035234" cy="15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5264169" y="5407438"/>
            <a:ext cx="118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Adversario</a:t>
            </a:r>
          </a:p>
        </p:txBody>
      </p:sp>
    </p:spTree>
    <p:extLst>
      <p:ext uri="{BB962C8B-B14F-4D97-AF65-F5344CB8AC3E}">
        <p14:creationId xmlns:p14="http://schemas.microsoft.com/office/powerpoint/2010/main" val="144387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s-MX" dirty="0" smtClean="0"/>
              <a:t>Planteamiento del problema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160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johnwoodcopywriting.com/wp-content/uploads/e_mai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4" y="116632"/>
            <a:ext cx="1845260" cy="1915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technodyan.com/wp-content/uploads/2014/02/papelera-de-reciclaj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9402" y="4826419"/>
            <a:ext cx="1210662" cy="12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C:\Users\jonnyTest\Desktop\servidor-de-emai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44" y="4919275"/>
            <a:ext cx="1024949" cy="1024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2902342" y="836712"/>
            <a:ext cx="174166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Flecha abajo"/>
          <p:cNvSpPr/>
          <p:nvPr/>
        </p:nvSpPr>
        <p:spPr>
          <a:xfrm>
            <a:off x="6732240" y="3446876"/>
            <a:ext cx="288032" cy="13795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Flecha abajo"/>
          <p:cNvSpPr/>
          <p:nvPr/>
        </p:nvSpPr>
        <p:spPr>
          <a:xfrm rot="3072926">
            <a:off x="3505688" y="2829262"/>
            <a:ext cx="352446" cy="25708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251520" y="2032446"/>
            <a:ext cx="2845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Mensajes de correo electrónicos.</a:t>
            </a:r>
            <a:endParaRPr lang="es-ES" sz="24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543755" y="2479969"/>
            <a:ext cx="3968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Adversarios Clasificadores</a:t>
            </a:r>
            <a:endParaRPr lang="es-ES" sz="2400" dirty="0"/>
          </a:p>
        </p:txBody>
      </p:sp>
      <p:sp>
        <p:nvSpPr>
          <p:cNvPr id="8" name="7 CuadroTexto"/>
          <p:cNvSpPr txBox="1"/>
          <p:nvPr/>
        </p:nvSpPr>
        <p:spPr>
          <a:xfrm>
            <a:off x="4139952" y="4157498"/>
            <a:ext cx="654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NO</a:t>
            </a:r>
            <a:endParaRPr lang="es-ES" sz="2800" dirty="0"/>
          </a:p>
        </p:txBody>
      </p:sp>
      <p:sp>
        <p:nvSpPr>
          <p:cNvPr id="9" name="8 CuadroTexto"/>
          <p:cNvSpPr txBox="1"/>
          <p:nvPr/>
        </p:nvSpPr>
        <p:spPr>
          <a:xfrm>
            <a:off x="7020272" y="3660174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SI</a:t>
            </a:r>
            <a:endParaRPr lang="es-ES" sz="2800" dirty="0"/>
          </a:p>
        </p:txBody>
      </p:sp>
      <p:sp>
        <p:nvSpPr>
          <p:cNvPr id="10" name="9 CuadroTexto"/>
          <p:cNvSpPr txBox="1"/>
          <p:nvPr/>
        </p:nvSpPr>
        <p:spPr>
          <a:xfrm>
            <a:off x="1115616" y="6062367"/>
            <a:ext cx="1872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 smtClean="0"/>
              <a:t>Descartados</a:t>
            </a:r>
            <a:endParaRPr lang="es-ES" sz="24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853177" y="6037081"/>
            <a:ext cx="2613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 smtClean="0"/>
              <a:t>Perfiles de usuarios</a:t>
            </a:r>
          </a:p>
        </p:txBody>
      </p:sp>
      <p:pic>
        <p:nvPicPr>
          <p:cNvPr id="3074" name="Picture 2" descr="C:\Users\jonnyTest\Downloads\12318233_799649093479642_1610523854_o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07" b="7206"/>
          <a:stretch/>
        </p:blipFill>
        <p:spPr bwMode="auto">
          <a:xfrm>
            <a:off x="4889000" y="221217"/>
            <a:ext cx="3686480" cy="3114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959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s-MX" dirty="0" smtClean="0"/>
              <a:t>Antecedentes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349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 PGP</a:t>
            </a:r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0871" y="3051918"/>
            <a:ext cx="690307" cy="55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6" y="5332348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" name="Picture 2" descr="C:\Users\jonnyTest\Downloads\Alice-In-Wonderland-23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37" y="2809007"/>
            <a:ext cx="1058239" cy="15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Users\jonnyTest\Downloads\Bob_at_Ease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612" y="2809006"/>
            <a:ext cx="1035234" cy="1587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387" y="1494405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0" name="Picture 2" descr="C:\Users\jonnyTest\Desktop\hoj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768" y="1405376"/>
            <a:ext cx="6381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jonnyTest\Desktop\hoja-candad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349" y="5030157"/>
            <a:ext cx="78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jonnyTest\Desktop\hoja-candad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262" y="5030157"/>
            <a:ext cx="78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70" y="1496085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3" name="Picture 2" descr="C:\Users\jonnyTest\Desktop\hoj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41" y="1405376"/>
            <a:ext cx="638175" cy="73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138" y="3061982"/>
            <a:ext cx="690307" cy="552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170" y="5239930"/>
            <a:ext cx="571276" cy="574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16 Flecha abajo"/>
          <p:cNvSpPr/>
          <p:nvPr/>
        </p:nvSpPr>
        <p:spPr>
          <a:xfrm>
            <a:off x="2162009" y="3690115"/>
            <a:ext cx="288032" cy="164223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Flecha abajo"/>
          <p:cNvSpPr/>
          <p:nvPr/>
        </p:nvSpPr>
        <p:spPr>
          <a:xfrm flipV="1">
            <a:off x="627840" y="2120571"/>
            <a:ext cx="288032" cy="6650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18 Flecha abajo"/>
          <p:cNvSpPr/>
          <p:nvPr/>
        </p:nvSpPr>
        <p:spPr>
          <a:xfrm rot="10800000" flipV="1">
            <a:off x="8169493" y="2115406"/>
            <a:ext cx="288032" cy="66504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lecha abajo"/>
          <p:cNvSpPr/>
          <p:nvPr/>
        </p:nvSpPr>
        <p:spPr>
          <a:xfrm rot="16200000">
            <a:off x="1461456" y="3023428"/>
            <a:ext cx="288032" cy="60898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Flecha abajo"/>
          <p:cNvSpPr/>
          <p:nvPr/>
        </p:nvSpPr>
        <p:spPr>
          <a:xfrm rot="16200000">
            <a:off x="1383578" y="1390950"/>
            <a:ext cx="288032" cy="7647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21 Flecha abajo"/>
          <p:cNvSpPr/>
          <p:nvPr/>
        </p:nvSpPr>
        <p:spPr>
          <a:xfrm rot="16200000">
            <a:off x="4565701" y="5221008"/>
            <a:ext cx="288032" cy="76474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Flecha abajo"/>
          <p:cNvSpPr/>
          <p:nvPr/>
        </p:nvSpPr>
        <p:spPr>
          <a:xfrm rot="16200000">
            <a:off x="7397744" y="1370157"/>
            <a:ext cx="288032" cy="82062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23 Flecha abajo"/>
          <p:cNvSpPr/>
          <p:nvPr/>
        </p:nvSpPr>
        <p:spPr>
          <a:xfrm flipV="1">
            <a:off x="2162008" y="2116644"/>
            <a:ext cx="288032" cy="9352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Rectángulo"/>
          <p:cNvSpPr/>
          <p:nvPr/>
        </p:nvSpPr>
        <p:spPr>
          <a:xfrm>
            <a:off x="2651179" y="1686911"/>
            <a:ext cx="1117696" cy="14401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lecha abajo"/>
          <p:cNvSpPr/>
          <p:nvPr/>
        </p:nvSpPr>
        <p:spPr>
          <a:xfrm>
            <a:off x="3624858" y="1686911"/>
            <a:ext cx="288032" cy="334324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25 Flecha abajo"/>
          <p:cNvSpPr/>
          <p:nvPr/>
        </p:nvSpPr>
        <p:spPr>
          <a:xfrm rot="16200000">
            <a:off x="2840992" y="5227550"/>
            <a:ext cx="288032" cy="78668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Flecha abajo"/>
          <p:cNvSpPr/>
          <p:nvPr/>
        </p:nvSpPr>
        <p:spPr>
          <a:xfrm rot="16200000">
            <a:off x="6093358" y="5296857"/>
            <a:ext cx="288032" cy="64559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Rectángulo"/>
          <p:cNvSpPr/>
          <p:nvPr/>
        </p:nvSpPr>
        <p:spPr>
          <a:xfrm>
            <a:off x="5394573" y="1686911"/>
            <a:ext cx="144016" cy="334324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30 Flecha abajo"/>
          <p:cNvSpPr/>
          <p:nvPr/>
        </p:nvSpPr>
        <p:spPr>
          <a:xfrm rot="16200000">
            <a:off x="5833358" y="1176120"/>
            <a:ext cx="288032" cy="1165599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Flecha abajo"/>
          <p:cNvSpPr/>
          <p:nvPr/>
        </p:nvSpPr>
        <p:spPr>
          <a:xfrm flipV="1">
            <a:off x="6701792" y="2092588"/>
            <a:ext cx="288032" cy="935274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32 Flecha abajo"/>
          <p:cNvSpPr/>
          <p:nvPr/>
        </p:nvSpPr>
        <p:spPr>
          <a:xfrm flipV="1">
            <a:off x="6701792" y="3613989"/>
            <a:ext cx="288032" cy="160400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52" name="Picture 4" descr="C:\Users\jonnyTest\Desktop\llaveRoja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665" y="5239930"/>
            <a:ext cx="6191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jonnyTest\Desktop\llaveVerde.pn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91" y="5331919"/>
            <a:ext cx="619125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35 Flecha abajo"/>
          <p:cNvSpPr/>
          <p:nvPr/>
        </p:nvSpPr>
        <p:spPr>
          <a:xfrm rot="16200000">
            <a:off x="1461455" y="5237278"/>
            <a:ext cx="288032" cy="7647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Flecha abajo"/>
          <p:cNvSpPr/>
          <p:nvPr/>
        </p:nvSpPr>
        <p:spPr>
          <a:xfrm rot="5400000">
            <a:off x="7425684" y="5144860"/>
            <a:ext cx="288032" cy="764751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26 CuadroTexto"/>
          <p:cNvSpPr txBox="1"/>
          <p:nvPr/>
        </p:nvSpPr>
        <p:spPr>
          <a:xfrm>
            <a:off x="452768" y="451123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Alicia</a:t>
            </a:r>
            <a:endParaRPr lang="es-ES" dirty="0"/>
          </a:p>
        </p:txBody>
      </p:sp>
      <p:sp>
        <p:nvSpPr>
          <p:cNvPr id="30" name="29 CuadroTexto"/>
          <p:cNvSpPr txBox="1"/>
          <p:nvPr/>
        </p:nvSpPr>
        <p:spPr>
          <a:xfrm>
            <a:off x="7952075" y="45112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Bob</a:t>
            </a:r>
            <a:endParaRPr lang="es-ES" dirty="0"/>
          </a:p>
        </p:txBody>
      </p:sp>
      <p:sp>
        <p:nvSpPr>
          <p:cNvPr id="2048" name="2047 CuadroTexto"/>
          <p:cNvSpPr txBox="1"/>
          <p:nvPr/>
        </p:nvSpPr>
        <p:spPr>
          <a:xfrm>
            <a:off x="127767" y="5839545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Clave publica</a:t>
            </a:r>
          </a:p>
          <a:p>
            <a:pPr algn="ctr"/>
            <a:r>
              <a:rPr lang="es-ES" dirty="0"/>
              <a:t>d</a:t>
            </a:r>
            <a:r>
              <a:rPr lang="es-ES" dirty="0" smtClean="0"/>
              <a:t>e Bob</a:t>
            </a:r>
            <a:endParaRPr lang="es-ES" dirty="0"/>
          </a:p>
        </p:txBody>
      </p:sp>
      <p:sp>
        <p:nvSpPr>
          <p:cNvPr id="2049" name="2048 CuadroTexto"/>
          <p:cNvSpPr txBox="1"/>
          <p:nvPr/>
        </p:nvSpPr>
        <p:spPr>
          <a:xfrm>
            <a:off x="2651179" y="3004755"/>
            <a:ext cx="85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Clave cifrado</a:t>
            </a:r>
            <a:endParaRPr lang="es-ES" dirty="0"/>
          </a:p>
        </p:txBody>
      </p:sp>
      <p:sp>
        <p:nvSpPr>
          <p:cNvPr id="2054" name="2053 CuadroTexto"/>
          <p:cNvSpPr txBox="1"/>
          <p:nvPr/>
        </p:nvSpPr>
        <p:spPr>
          <a:xfrm>
            <a:off x="340966" y="1036044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Mensaje</a:t>
            </a:r>
          </a:p>
        </p:txBody>
      </p:sp>
      <p:sp>
        <p:nvSpPr>
          <p:cNvPr id="2055" name="2054 CuadroTexto"/>
          <p:cNvSpPr txBox="1"/>
          <p:nvPr/>
        </p:nvSpPr>
        <p:spPr>
          <a:xfrm>
            <a:off x="3701417" y="6024211"/>
            <a:ext cx="1693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Mensaje cifrado</a:t>
            </a:r>
          </a:p>
        </p:txBody>
      </p:sp>
      <p:sp>
        <p:nvSpPr>
          <p:cNvPr id="44" name="43 CuadroTexto"/>
          <p:cNvSpPr txBox="1"/>
          <p:nvPr/>
        </p:nvSpPr>
        <p:spPr>
          <a:xfrm>
            <a:off x="5550845" y="3004754"/>
            <a:ext cx="853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Clave cifrado</a:t>
            </a:r>
            <a:endParaRPr lang="es-ES" dirty="0"/>
          </a:p>
        </p:txBody>
      </p:sp>
      <p:sp>
        <p:nvSpPr>
          <p:cNvPr id="45" name="44 CuadroTexto"/>
          <p:cNvSpPr txBox="1"/>
          <p:nvPr/>
        </p:nvSpPr>
        <p:spPr>
          <a:xfrm>
            <a:off x="7589341" y="5911626"/>
            <a:ext cx="1436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Clave privada</a:t>
            </a:r>
          </a:p>
          <a:p>
            <a:pPr algn="ctr"/>
            <a:r>
              <a:rPr lang="es-ES" dirty="0"/>
              <a:t>d</a:t>
            </a:r>
            <a:r>
              <a:rPr lang="es-ES" dirty="0" smtClean="0"/>
              <a:t>e Bob</a:t>
            </a:r>
            <a:endParaRPr lang="es-ES" dirty="0"/>
          </a:p>
        </p:txBody>
      </p:sp>
      <p:sp>
        <p:nvSpPr>
          <p:cNvPr id="46" name="45 CuadroTexto"/>
          <p:cNvSpPr txBox="1"/>
          <p:nvPr/>
        </p:nvSpPr>
        <p:spPr>
          <a:xfrm>
            <a:off x="7832039" y="1072582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Mensaje</a:t>
            </a:r>
          </a:p>
        </p:txBody>
      </p:sp>
    </p:spTree>
    <p:extLst>
      <p:ext uri="{BB962C8B-B14F-4D97-AF65-F5344CB8AC3E}">
        <p14:creationId xmlns:p14="http://schemas.microsoft.com/office/powerpoint/2010/main" val="392610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Proceso"/>
          <p:cNvSpPr/>
          <p:nvPr/>
        </p:nvSpPr>
        <p:spPr>
          <a:xfrm rot="5400000">
            <a:off x="310276" y="3619327"/>
            <a:ext cx="1469658" cy="24537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15 Proceso"/>
          <p:cNvSpPr/>
          <p:nvPr/>
        </p:nvSpPr>
        <p:spPr>
          <a:xfrm rot="5400000">
            <a:off x="5622471" y="3934070"/>
            <a:ext cx="840168" cy="245379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58"/>
          <a:stretch/>
        </p:blipFill>
        <p:spPr>
          <a:xfrm>
            <a:off x="827906" y="1167989"/>
            <a:ext cx="2472678" cy="1778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6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573633" y="5584443"/>
            <a:ext cx="2472678" cy="11569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7 Flecha derecha"/>
          <p:cNvSpPr/>
          <p:nvPr/>
        </p:nvSpPr>
        <p:spPr>
          <a:xfrm>
            <a:off x="3469509" y="1502201"/>
            <a:ext cx="1709223" cy="262419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46" r="6274" b="80884"/>
          <a:stretch/>
        </p:blipFill>
        <p:spPr>
          <a:xfrm>
            <a:off x="5226818" y="1262852"/>
            <a:ext cx="3089887" cy="7411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9 Flecha abajo"/>
          <p:cNvSpPr/>
          <p:nvPr/>
        </p:nvSpPr>
        <p:spPr>
          <a:xfrm>
            <a:off x="5907672" y="2003971"/>
            <a:ext cx="269769" cy="94028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1" name="Picture 5" descr="C:\Users\jonnyTest\Desktop\lla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471" y="3055046"/>
            <a:ext cx="468170" cy="5784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11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646" y="3959572"/>
            <a:ext cx="638106" cy="698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12 Flecha abajo"/>
          <p:cNvSpPr/>
          <p:nvPr/>
        </p:nvSpPr>
        <p:spPr>
          <a:xfrm rot="16200000">
            <a:off x="1921006" y="3117188"/>
            <a:ext cx="524839" cy="2522017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abajo"/>
          <p:cNvSpPr/>
          <p:nvPr/>
        </p:nvSpPr>
        <p:spPr>
          <a:xfrm rot="5400000">
            <a:off x="4906579" y="3381951"/>
            <a:ext cx="524839" cy="1992493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16 Flecha abajo"/>
          <p:cNvSpPr/>
          <p:nvPr/>
        </p:nvSpPr>
        <p:spPr>
          <a:xfrm>
            <a:off x="3706437" y="4718143"/>
            <a:ext cx="315487" cy="80436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Flecha abajo"/>
          <p:cNvSpPr/>
          <p:nvPr/>
        </p:nvSpPr>
        <p:spPr>
          <a:xfrm rot="16200000">
            <a:off x="6601487" y="4650850"/>
            <a:ext cx="524840" cy="319304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43 CuadroTexto"/>
          <p:cNvSpPr txBox="1"/>
          <p:nvPr/>
        </p:nvSpPr>
        <p:spPr>
          <a:xfrm>
            <a:off x="1339804" y="2965571"/>
            <a:ext cx="311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</a:t>
            </a:r>
            <a:endParaRPr lang="es-AR" dirty="0"/>
          </a:p>
        </p:txBody>
      </p:sp>
      <p:sp>
        <p:nvSpPr>
          <p:cNvPr id="45" name="44 CuadroTexto"/>
          <p:cNvSpPr txBox="1"/>
          <p:nvPr/>
        </p:nvSpPr>
        <p:spPr>
          <a:xfrm>
            <a:off x="6308096" y="2045945"/>
            <a:ext cx="274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Datos públicos del mensaje</a:t>
            </a:r>
            <a:endParaRPr lang="es-AR" dirty="0"/>
          </a:p>
        </p:txBody>
      </p:sp>
      <p:sp>
        <p:nvSpPr>
          <p:cNvPr id="46" name="45 CuadroTexto"/>
          <p:cNvSpPr txBox="1"/>
          <p:nvPr/>
        </p:nvSpPr>
        <p:spPr>
          <a:xfrm>
            <a:off x="6362776" y="3007187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47" name="46 CuadroTexto"/>
          <p:cNvSpPr txBox="1"/>
          <p:nvPr/>
        </p:nvSpPr>
        <p:spPr>
          <a:xfrm>
            <a:off x="3092943" y="3590240"/>
            <a:ext cx="154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Cifrar mensaje</a:t>
            </a:r>
            <a:endParaRPr lang="es-AR" dirty="0"/>
          </a:p>
        </p:txBody>
      </p:sp>
      <p:sp>
        <p:nvSpPr>
          <p:cNvPr id="48" name="47 CuadroTexto"/>
          <p:cNvSpPr txBox="1"/>
          <p:nvPr/>
        </p:nvSpPr>
        <p:spPr>
          <a:xfrm>
            <a:off x="1345226" y="5661787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49" name="48 CuadroTexto"/>
          <p:cNvSpPr txBox="1"/>
          <p:nvPr/>
        </p:nvSpPr>
        <p:spPr>
          <a:xfrm>
            <a:off x="5961605" y="5793573"/>
            <a:ext cx="1620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Enviar Mensaje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Esquema de </a:t>
            </a:r>
            <a:r>
              <a:rPr lang="es-AR" dirty="0" err="1" smtClean="0"/>
              <a:t>Golle-Farahat</a:t>
            </a:r>
            <a:r>
              <a:rPr lang="es-AR" dirty="0" smtClean="0"/>
              <a:t> (Envío)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4720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Rectángulo"/>
          <p:cNvSpPr/>
          <p:nvPr/>
        </p:nvSpPr>
        <p:spPr>
          <a:xfrm>
            <a:off x="3167857" y="3507337"/>
            <a:ext cx="148572" cy="13072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3 Marcador de contenido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34"/>
          <a:stretch/>
        </p:blipFill>
        <p:spPr>
          <a:xfrm>
            <a:off x="3254332" y="1189848"/>
            <a:ext cx="3162726" cy="1149628"/>
          </a:xfrm>
          <a:ln>
            <a:solidFill>
              <a:schemeClr val="tx1"/>
            </a:solidFill>
          </a:ln>
        </p:spPr>
      </p:pic>
      <p:pic>
        <p:nvPicPr>
          <p:cNvPr id="5" name="4 Imagen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311691" y="4873111"/>
            <a:ext cx="2131308" cy="11860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Flecha arriba"/>
          <p:cNvSpPr/>
          <p:nvPr/>
        </p:nvSpPr>
        <p:spPr>
          <a:xfrm>
            <a:off x="4608258" y="2413993"/>
            <a:ext cx="302147" cy="654967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7" name="3 Marcador de contenido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880"/>
          <a:stretch/>
        </p:blipFill>
        <p:spPr>
          <a:xfrm>
            <a:off x="5764202" y="4996378"/>
            <a:ext cx="2797998" cy="10002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7 Flecha derecha"/>
          <p:cNvSpPr/>
          <p:nvPr/>
        </p:nvSpPr>
        <p:spPr>
          <a:xfrm>
            <a:off x="4566897" y="5331612"/>
            <a:ext cx="1178371" cy="2690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0" name="Picture 5" descr="C:\Users\jonnyTest\Desktop\llav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9579" y="3229821"/>
            <a:ext cx="365769" cy="53751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12 Imagen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784" y="3114143"/>
            <a:ext cx="550010" cy="7163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11 Flecha arriba"/>
          <p:cNvSpPr/>
          <p:nvPr/>
        </p:nvSpPr>
        <p:spPr>
          <a:xfrm>
            <a:off x="7163201" y="3830503"/>
            <a:ext cx="302147" cy="1110666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Flecha derecha"/>
          <p:cNvSpPr/>
          <p:nvPr/>
        </p:nvSpPr>
        <p:spPr>
          <a:xfrm>
            <a:off x="91875" y="5172035"/>
            <a:ext cx="2160240" cy="432048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3" name="22 CuadroTexto"/>
          <p:cNvSpPr txBox="1"/>
          <p:nvPr/>
        </p:nvSpPr>
        <p:spPr>
          <a:xfrm>
            <a:off x="26773" y="4875201"/>
            <a:ext cx="2285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Recepción de mensaje</a:t>
            </a:r>
            <a:endParaRPr lang="es-A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2311692" y="6059133"/>
            <a:ext cx="2131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Mensaje Cifrado</a:t>
            </a:r>
            <a:endParaRPr lang="es-A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5764202" y="5996588"/>
            <a:ext cx="279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Datos públicos del mensaje</a:t>
            </a:r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7564867" y="3184172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4283968" y="3876339"/>
            <a:ext cx="1072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Descifrar 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  <p:sp>
        <p:nvSpPr>
          <p:cNvPr id="29" name="28 CuadroTexto"/>
          <p:cNvSpPr txBox="1"/>
          <p:nvPr/>
        </p:nvSpPr>
        <p:spPr>
          <a:xfrm>
            <a:off x="6451344" y="1213664"/>
            <a:ext cx="2692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Mensaje de Correo electrónico en claro</a:t>
            </a:r>
            <a:endParaRPr lang="es-AR" dirty="0"/>
          </a:p>
        </p:txBody>
      </p:sp>
      <p:sp>
        <p:nvSpPr>
          <p:cNvPr id="28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Esquema de </a:t>
            </a:r>
            <a:r>
              <a:rPr lang="es-AR" dirty="0" err="1" smtClean="0"/>
              <a:t>Golle-Farahat</a:t>
            </a:r>
            <a:r>
              <a:rPr lang="es-AR" dirty="0" smtClean="0"/>
              <a:t> (Recepción)</a:t>
            </a:r>
            <a:endParaRPr lang="es-ES" dirty="0"/>
          </a:p>
        </p:txBody>
      </p:sp>
      <p:sp>
        <p:nvSpPr>
          <p:cNvPr id="31" name="30 Flecha derecha"/>
          <p:cNvSpPr/>
          <p:nvPr/>
        </p:nvSpPr>
        <p:spPr>
          <a:xfrm>
            <a:off x="3159340" y="3337812"/>
            <a:ext cx="1329444" cy="2690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Flecha derecha"/>
          <p:cNvSpPr/>
          <p:nvPr/>
        </p:nvSpPr>
        <p:spPr>
          <a:xfrm rot="10800000">
            <a:off x="5003110" y="3337812"/>
            <a:ext cx="2091121" cy="26902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1545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58"/>
          <a:stretch/>
        </p:blipFill>
        <p:spPr>
          <a:xfrm>
            <a:off x="198324" y="1249755"/>
            <a:ext cx="2472678" cy="1778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5 CuadroTexto"/>
          <p:cNvSpPr txBox="1"/>
          <p:nvPr/>
        </p:nvSpPr>
        <p:spPr>
          <a:xfrm>
            <a:off x="2678370" y="1249755"/>
            <a:ext cx="19277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de Correo electrónico</a:t>
            </a:r>
            <a:endParaRPr lang="es-AR" dirty="0"/>
          </a:p>
        </p:txBody>
      </p:sp>
      <p:sp>
        <p:nvSpPr>
          <p:cNvPr id="8" name="7 Flecha abajo"/>
          <p:cNvSpPr/>
          <p:nvPr/>
        </p:nvSpPr>
        <p:spPr>
          <a:xfrm>
            <a:off x="953359" y="3056384"/>
            <a:ext cx="360040" cy="654858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2050" name="Picture 2" descr="C:\Users\Administrador\Pictures\consistent-hashin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623" y="2151590"/>
            <a:ext cx="710505" cy="710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istrador\Pictures\captcha_banner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33"/>
          <a:stretch/>
        </p:blipFill>
        <p:spPr bwMode="auto">
          <a:xfrm>
            <a:off x="6156176" y="2148075"/>
            <a:ext cx="1985007" cy="57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jonnyTest\Desktop\lla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362" y="3827633"/>
            <a:ext cx="681025" cy="674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15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7" y="3776380"/>
            <a:ext cx="996466" cy="874595"/>
          </a:xfrm>
          <a:prstGeom prst="rect">
            <a:avLst/>
          </a:prstGeom>
        </p:spPr>
      </p:pic>
      <p:pic>
        <p:nvPicPr>
          <p:cNvPr id="19" name="18 Imagen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051720" y="5254510"/>
            <a:ext cx="3451672" cy="1294377"/>
          </a:xfrm>
          <a:prstGeom prst="rect">
            <a:avLst/>
          </a:prstGeom>
        </p:spPr>
      </p:pic>
      <p:sp>
        <p:nvSpPr>
          <p:cNvPr id="20" name="19 Proceso"/>
          <p:cNvSpPr/>
          <p:nvPr/>
        </p:nvSpPr>
        <p:spPr>
          <a:xfrm rot="5400000">
            <a:off x="412742" y="5181062"/>
            <a:ext cx="1250723" cy="19055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20 Flecha abajo"/>
          <p:cNvSpPr/>
          <p:nvPr/>
        </p:nvSpPr>
        <p:spPr>
          <a:xfrm rot="16200000">
            <a:off x="1233529" y="5330708"/>
            <a:ext cx="434158" cy="10155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21 Flecha abajo"/>
          <p:cNvSpPr/>
          <p:nvPr/>
        </p:nvSpPr>
        <p:spPr>
          <a:xfrm rot="16200000">
            <a:off x="7407699" y="2954025"/>
            <a:ext cx="684077" cy="2467042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4" name="23 CuadroTexto"/>
          <p:cNvSpPr txBox="1"/>
          <p:nvPr/>
        </p:nvSpPr>
        <p:spPr>
          <a:xfrm>
            <a:off x="4931868" y="3826289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25" name="24 CuadroTexto"/>
          <p:cNvSpPr txBox="1"/>
          <p:nvPr/>
        </p:nvSpPr>
        <p:spPr>
          <a:xfrm>
            <a:off x="1450608" y="3195559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Cifrar 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  <p:sp>
        <p:nvSpPr>
          <p:cNvPr id="26" name="25 CuadroTexto"/>
          <p:cNvSpPr txBox="1"/>
          <p:nvPr/>
        </p:nvSpPr>
        <p:spPr>
          <a:xfrm>
            <a:off x="2051720" y="4907005"/>
            <a:ext cx="2611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Mensaje Cifrado</a:t>
            </a:r>
            <a:endParaRPr lang="es-AR" dirty="0"/>
          </a:p>
        </p:txBody>
      </p:sp>
      <p:sp>
        <p:nvSpPr>
          <p:cNvPr id="27" name="26 CuadroTexto"/>
          <p:cNvSpPr txBox="1"/>
          <p:nvPr/>
        </p:nvSpPr>
        <p:spPr>
          <a:xfrm>
            <a:off x="6731717" y="1458997"/>
            <a:ext cx="1357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Generación </a:t>
            </a:r>
          </a:p>
          <a:p>
            <a:r>
              <a:rPr lang="es-MX" dirty="0" smtClean="0"/>
              <a:t>de CAPTCHA</a:t>
            </a:r>
            <a:endParaRPr lang="es-AR" dirty="0"/>
          </a:p>
        </p:txBody>
      </p:sp>
      <p:sp>
        <p:nvSpPr>
          <p:cNvPr id="28" name="27 CuadroTexto"/>
          <p:cNvSpPr txBox="1"/>
          <p:nvPr/>
        </p:nvSpPr>
        <p:spPr>
          <a:xfrm>
            <a:off x="7317442" y="4529585"/>
            <a:ext cx="1881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Envío de mensaje </a:t>
            </a:r>
          </a:p>
          <a:p>
            <a:r>
              <a:rPr lang="es-MX" dirty="0" smtClean="0"/>
              <a:t>y CAPTCHA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s-ES" sz="3600" dirty="0" smtClean="0"/>
              <a:t>Esquema de Díaz-</a:t>
            </a:r>
            <a:r>
              <a:rPr lang="es-AR" sz="3600" dirty="0" err="1" smtClean="0"/>
              <a:t>Chakraborty</a:t>
            </a:r>
            <a:r>
              <a:rPr lang="es-AR" sz="3600" dirty="0" smtClean="0"/>
              <a:t> (Envío)</a:t>
            </a:r>
            <a:endParaRPr lang="es-ES" sz="3600" dirty="0"/>
          </a:p>
        </p:txBody>
      </p:sp>
      <p:sp>
        <p:nvSpPr>
          <p:cNvPr id="30" name="29 Flecha abajo"/>
          <p:cNvSpPr/>
          <p:nvPr/>
        </p:nvSpPr>
        <p:spPr>
          <a:xfrm rot="16200000">
            <a:off x="3233895" y="1816325"/>
            <a:ext cx="434158" cy="137795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30 Flecha abajo"/>
          <p:cNvSpPr/>
          <p:nvPr/>
        </p:nvSpPr>
        <p:spPr>
          <a:xfrm rot="16200000">
            <a:off x="5366757" y="1983357"/>
            <a:ext cx="434158" cy="101556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31 Flecha abajo"/>
          <p:cNvSpPr/>
          <p:nvPr/>
        </p:nvSpPr>
        <p:spPr>
          <a:xfrm>
            <a:off x="4433855" y="2932484"/>
            <a:ext cx="360040" cy="84389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32 Flecha abajo"/>
          <p:cNvSpPr/>
          <p:nvPr/>
        </p:nvSpPr>
        <p:spPr>
          <a:xfrm rot="5400000">
            <a:off x="2728119" y="2939939"/>
            <a:ext cx="434158" cy="2507035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33 Flecha abajo"/>
          <p:cNvSpPr/>
          <p:nvPr/>
        </p:nvSpPr>
        <p:spPr>
          <a:xfrm>
            <a:off x="6581753" y="2723451"/>
            <a:ext cx="360040" cy="1252926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34 Proceso"/>
          <p:cNvSpPr/>
          <p:nvPr/>
        </p:nvSpPr>
        <p:spPr>
          <a:xfrm>
            <a:off x="5503392" y="5903413"/>
            <a:ext cx="1250723" cy="19055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35 Flecha abajo"/>
          <p:cNvSpPr/>
          <p:nvPr/>
        </p:nvSpPr>
        <p:spPr>
          <a:xfrm rot="10800000">
            <a:off x="6581753" y="4368483"/>
            <a:ext cx="360040" cy="172548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8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2045504" y="5256325"/>
            <a:ext cx="3711213" cy="1391705"/>
          </a:xfrm>
          <a:prstGeom prst="rect">
            <a:avLst/>
          </a:prstGeom>
        </p:spPr>
      </p:pic>
      <p:pic>
        <p:nvPicPr>
          <p:cNvPr id="3074" name="Picture 2" descr="C:\Users\Administrador\Pictures\captcha_banner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850"/>
          <a:stretch/>
        </p:blipFill>
        <p:spPr bwMode="auto">
          <a:xfrm>
            <a:off x="2045504" y="4627794"/>
            <a:ext cx="2094448" cy="596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dor\Pictures\consistent-hashin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750" y="3451747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jonnyTest\Desktop\llav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2670" y="3526698"/>
            <a:ext cx="744472" cy="7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8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305" y="3393866"/>
            <a:ext cx="991322" cy="870080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-180528" y="274638"/>
            <a:ext cx="9433048" cy="1143000"/>
          </a:xfrm>
        </p:spPr>
        <p:txBody>
          <a:bodyPr>
            <a:normAutofit fontScale="90000"/>
          </a:bodyPr>
          <a:lstStyle/>
          <a:p>
            <a:r>
              <a:rPr lang="es-ES" dirty="0"/>
              <a:t>Esquema de Díaz-</a:t>
            </a:r>
            <a:r>
              <a:rPr lang="es-AR" dirty="0" err="1"/>
              <a:t>Chakraborty</a:t>
            </a:r>
            <a:r>
              <a:rPr lang="es-AR" dirty="0"/>
              <a:t> </a:t>
            </a:r>
            <a:r>
              <a:rPr lang="es-AR" dirty="0" smtClean="0"/>
              <a:t>(Recepción)</a:t>
            </a:r>
            <a:endParaRPr lang="es-ES" dirty="0"/>
          </a:p>
        </p:txBody>
      </p:sp>
      <p:pic>
        <p:nvPicPr>
          <p:cNvPr id="10" name="3 Marcador de contenido"/>
          <p:cNvPicPr>
            <a:picLocks noGrp="1" noChangeAspect="1"/>
          </p:cNvPicPr>
          <p:nvPr>
            <p:ph idx="4294967295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534"/>
          <a:stretch/>
        </p:blipFill>
        <p:spPr>
          <a:xfrm>
            <a:off x="5657170" y="1483829"/>
            <a:ext cx="3162300" cy="1149350"/>
          </a:xfrm>
          <a:ln>
            <a:solidFill>
              <a:schemeClr val="tx1"/>
            </a:solidFill>
          </a:ln>
        </p:spPr>
      </p:pic>
      <p:sp>
        <p:nvSpPr>
          <p:cNvPr id="11" name="10 CuadroTexto"/>
          <p:cNvSpPr txBox="1"/>
          <p:nvPr/>
        </p:nvSpPr>
        <p:spPr>
          <a:xfrm>
            <a:off x="3901110" y="1436583"/>
            <a:ext cx="17266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 smtClean="0"/>
              <a:t>Mensaje de Correo electrónico en claro</a:t>
            </a:r>
            <a:endParaRPr lang="es-AR" dirty="0"/>
          </a:p>
        </p:txBody>
      </p:sp>
      <p:sp>
        <p:nvSpPr>
          <p:cNvPr id="12" name="11 Flecha abajo"/>
          <p:cNvSpPr/>
          <p:nvPr/>
        </p:nvSpPr>
        <p:spPr>
          <a:xfrm rot="16200000">
            <a:off x="807775" y="5215492"/>
            <a:ext cx="648898" cy="1473370"/>
          </a:xfrm>
          <a:prstGeom prst="down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5 Flecha arriba"/>
          <p:cNvSpPr/>
          <p:nvPr/>
        </p:nvSpPr>
        <p:spPr>
          <a:xfrm>
            <a:off x="2483768" y="4130636"/>
            <a:ext cx="324036" cy="450492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6 Flecha derecha"/>
          <p:cNvSpPr/>
          <p:nvPr/>
        </p:nvSpPr>
        <p:spPr>
          <a:xfrm>
            <a:off x="3059832" y="3493652"/>
            <a:ext cx="1591241" cy="48927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12 Flecha derecha"/>
          <p:cNvSpPr/>
          <p:nvPr/>
        </p:nvSpPr>
        <p:spPr>
          <a:xfrm>
            <a:off x="5565991" y="3653428"/>
            <a:ext cx="1103894" cy="428617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13 Flecha arriba"/>
          <p:cNvSpPr/>
          <p:nvPr/>
        </p:nvSpPr>
        <p:spPr>
          <a:xfrm>
            <a:off x="7022961" y="2732252"/>
            <a:ext cx="430718" cy="646331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17 Proceso"/>
          <p:cNvSpPr/>
          <p:nvPr/>
        </p:nvSpPr>
        <p:spPr>
          <a:xfrm>
            <a:off x="5853708" y="6021620"/>
            <a:ext cx="1383254" cy="25202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18 CuadroTexto"/>
          <p:cNvSpPr txBox="1"/>
          <p:nvPr/>
        </p:nvSpPr>
        <p:spPr>
          <a:xfrm>
            <a:off x="5844752" y="5305846"/>
            <a:ext cx="1042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Mensaje </a:t>
            </a:r>
          </a:p>
          <a:p>
            <a:r>
              <a:rPr lang="es-MX" dirty="0" smtClean="0"/>
              <a:t>Cifrado</a:t>
            </a:r>
            <a:endParaRPr lang="es-AR" dirty="0"/>
          </a:p>
        </p:txBody>
      </p:sp>
      <p:sp>
        <p:nvSpPr>
          <p:cNvPr id="20" name="19 CuadroTexto"/>
          <p:cNvSpPr txBox="1"/>
          <p:nvPr/>
        </p:nvSpPr>
        <p:spPr>
          <a:xfrm>
            <a:off x="4563729" y="4287830"/>
            <a:ext cx="1002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Generar </a:t>
            </a:r>
          </a:p>
          <a:p>
            <a:r>
              <a:rPr lang="es-MX" dirty="0" smtClean="0"/>
              <a:t>Clave K</a:t>
            </a:r>
            <a:endParaRPr lang="es-AR" dirty="0"/>
          </a:p>
        </p:txBody>
      </p:sp>
      <p:sp>
        <p:nvSpPr>
          <p:cNvPr id="16" name="15 CuadroTexto"/>
          <p:cNvSpPr txBox="1"/>
          <p:nvPr/>
        </p:nvSpPr>
        <p:spPr>
          <a:xfrm>
            <a:off x="-36512" y="5132148"/>
            <a:ext cx="21385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Recepción CAPTCHA </a:t>
            </a:r>
          </a:p>
          <a:p>
            <a:r>
              <a:rPr lang="es-MX" dirty="0" smtClean="0"/>
              <a:t>y mensaje</a:t>
            </a:r>
            <a:endParaRPr lang="es-AR" dirty="0"/>
          </a:p>
        </p:txBody>
      </p:sp>
      <p:sp>
        <p:nvSpPr>
          <p:cNvPr id="17" name="16 CuadroTexto"/>
          <p:cNvSpPr txBox="1"/>
          <p:nvPr/>
        </p:nvSpPr>
        <p:spPr>
          <a:xfrm>
            <a:off x="829867" y="3453488"/>
            <a:ext cx="1491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Resolución de</a:t>
            </a:r>
          </a:p>
          <a:p>
            <a:r>
              <a:rPr lang="es-MX" dirty="0" smtClean="0"/>
              <a:t>CAPTCHA</a:t>
            </a:r>
            <a:endParaRPr lang="es-AR" dirty="0"/>
          </a:p>
        </p:txBody>
      </p:sp>
      <p:sp>
        <p:nvSpPr>
          <p:cNvPr id="21" name="20 CuadroTexto"/>
          <p:cNvSpPr txBox="1"/>
          <p:nvPr/>
        </p:nvSpPr>
        <p:spPr>
          <a:xfrm>
            <a:off x="7730627" y="3484305"/>
            <a:ext cx="101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Descifrar</a:t>
            </a:r>
          </a:p>
          <a:p>
            <a:r>
              <a:rPr lang="es-MX" dirty="0" smtClean="0"/>
              <a:t>mensaje</a:t>
            </a:r>
            <a:endParaRPr lang="es-AR" dirty="0"/>
          </a:p>
        </p:txBody>
      </p:sp>
      <p:sp>
        <p:nvSpPr>
          <p:cNvPr id="15" name="14 Flecha arriba"/>
          <p:cNvSpPr/>
          <p:nvPr/>
        </p:nvSpPr>
        <p:spPr>
          <a:xfrm>
            <a:off x="6989731" y="4295632"/>
            <a:ext cx="462589" cy="1980993"/>
          </a:xfrm>
          <a:prstGeom prst="up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302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s-MX" dirty="0" smtClean="0"/>
              <a:t>Propuesta de solución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896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Índice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MX" dirty="0" smtClean="0"/>
              <a:t>Introducción</a:t>
            </a:r>
          </a:p>
          <a:p>
            <a:pPr lvl="1"/>
            <a:r>
              <a:rPr lang="es-MX" dirty="0" smtClean="0"/>
              <a:t>El internet</a:t>
            </a:r>
          </a:p>
          <a:p>
            <a:pPr lvl="1"/>
            <a:r>
              <a:rPr lang="es-MX" dirty="0" smtClean="0"/>
              <a:t>El correo electrónico</a:t>
            </a:r>
          </a:p>
          <a:p>
            <a:pPr lvl="1"/>
            <a:r>
              <a:rPr lang="es-MX" dirty="0" smtClean="0"/>
              <a:t>Adversarios</a:t>
            </a:r>
          </a:p>
          <a:p>
            <a:pPr lvl="1"/>
            <a:r>
              <a:rPr lang="es-MX" dirty="0" smtClean="0"/>
              <a:t>Cifrado</a:t>
            </a:r>
          </a:p>
          <a:p>
            <a:r>
              <a:rPr lang="es-MX" dirty="0" smtClean="0"/>
              <a:t>Planteamiento del problema</a:t>
            </a:r>
          </a:p>
          <a:p>
            <a:pPr lvl="1"/>
            <a:r>
              <a:rPr lang="es-MX" dirty="0" smtClean="0"/>
              <a:t>Adversario Clasificador</a:t>
            </a:r>
          </a:p>
          <a:p>
            <a:r>
              <a:rPr lang="es-MX" dirty="0" smtClean="0"/>
              <a:t>Antecedentes</a:t>
            </a:r>
          </a:p>
          <a:p>
            <a:pPr lvl="1"/>
            <a:r>
              <a:rPr lang="es-MX" dirty="0" smtClean="0"/>
              <a:t>Esquema  PGP</a:t>
            </a:r>
          </a:p>
          <a:p>
            <a:pPr lvl="1"/>
            <a:r>
              <a:rPr lang="es-MX" dirty="0" smtClean="0"/>
              <a:t>Esquema de </a:t>
            </a:r>
            <a:r>
              <a:rPr lang="es-AR" dirty="0" err="1" smtClean="0"/>
              <a:t>Golle</a:t>
            </a:r>
            <a:r>
              <a:rPr lang="es-AR" dirty="0" err="1"/>
              <a:t>-</a:t>
            </a:r>
            <a:r>
              <a:rPr lang="es-AR" dirty="0" err="1" smtClean="0"/>
              <a:t>Farahat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6115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Objetivo General</a:t>
            </a:r>
          </a:p>
          <a:p>
            <a:pPr lvl="1"/>
            <a:r>
              <a:rPr lang="es-ES" dirty="0"/>
              <a:t>Desarrollar una herramienta para un cliente de correo electrónico que permita cifrar el contenido de los mensajes para evitar su clasificación, haciendo uso de técnicas criptográficas simétricas y un servidor que verifique el </a:t>
            </a:r>
            <a:r>
              <a:rPr lang="es-ES" dirty="0" smtClean="0"/>
              <a:t>envío </a:t>
            </a:r>
            <a:r>
              <a:rPr lang="es-ES" dirty="0"/>
              <a:t>y recepción de CAPTCHAS entre usuarios.</a:t>
            </a:r>
            <a:endParaRPr lang="es-AR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23300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Objetivos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Objetivos Específicos</a:t>
            </a:r>
          </a:p>
          <a:p>
            <a:pPr lvl="1"/>
            <a:r>
              <a:rPr lang="es-ES" dirty="0"/>
              <a:t>Desarrollar una herramienta en un cliente de correo electrónico para el envío y recepción de los correos cifrados y la generación, envío y recepción de CAPTCHAS.</a:t>
            </a:r>
          </a:p>
          <a:p>
            <a:pPr lvl="1"/>
            <a:r>
              <a:rPr lang="es-ES" dirty="0"/>
              <a:t>Desarrollar un servidor de llaves que reciba, aloje y envíe los CAPTCHAS a los usuarios para descifrar los correos electrónicos.</a:t>
            </a:r>
          </a:p>
          <a:p>
            <a:pPr lvl="1"/>
            <a:r>
              <a:rPr lang="es-ES" dirty="0" smtClean="0"/>
              <a:t>Implementar</a:t>
            </a:r>
            <a:r>
              <a:rPr lang="es-ES" dirty="0" smtClean="0"/>
              <a:t> </a:t>
            </a:r>
            <a:r>
              <a:rPr lang="es-ES" dirty="0"/>
              <a:t>un algoritmo de cifrado y descifrado basado en el envío y recepción de </a:t>
            </a:r>
            <a:r>
              <a:rPr lang="es-AR" dirty="0"/>
              <a:t>CAPTCHAS.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6197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Tecnologías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7170" name="Picture 2" descr="https://gun.io/static/uploads/HTML%3ACSS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982" y="1700808"/>
            <a:ext cx="3379242" cy="2027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www.unixstickers.com/image/cache/data/stickers/python/python_sh-600x6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988840"/>
            <a:ext cx="3168352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http://velozityweb.com/blog/wp-content/uploads/2013/09/mysql-logo900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769" y="4725144"/>
            <a:ext cx="2821669" cy="125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63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78 Título"/>
          <p:cNvSpPr>
            <a:spLocks noGrp="1"/>
          </p:cNvSpPr>
          <p:nvPr>
            <p:ph type="title"/>
          </p:nvPr>
        </p:nvSpPr>
        <p:spPr>
          <a:xfrm>
            <a:off x="447132" y="58275"/>
            <a:ext cx="8229600" cy="1143000"/>
          </a:xfrm>
        </p:spPr>
        <p:txBody>
          <a:bodyPr/>
          <a:lstStyle/>
          <a:p>
            <a:r>
              <a:rPr lang="es-ES" dirty="0" smtClean="0"/>
              <a:t>Esquema propuesto.</a:t>
            </a:r>
            <a:endParaRPr lang="es-ES" dirty="0"/>
          </a:p>
        </p:txBody>
      </p:sp>
      <p:grpSp>
        <p:nvGrpSpPr>
          <p:cNvPr id="3" name="2 Grupo"/>
          <p:cNvGrpSpPr/>
          <p:nvPr/>
        </p:nvGrpSpPr>
        <p:grpSpPr>
          <a:xfrm>
            <a:off x="34506" y="424390"/>
            <a:ext cx="9030235" cy="6327221"/>
            <a:chOff x="34506" y="424390"/>
            <a:chExt cx="9030235" cy="6327221"/>
          </a:xfrm>
        </p:grpSpPr>
        <p:pic>
          <p:nvPicPr>
            <p:cNvPr id="157" name="Picture 5" descr="C:\Users\jonnyTest\Desktop\llav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519" y="3991347"/>
              <a:ext cx="610380" cy="604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8" name="Picture 6" descr="C:\Users\jonnyTest\Desktop\email-archiving-security-300x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387" y="5421676"/>
              <a:ext cx="814758" cy="814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9" descr="C:\Users\jonnyTest\Desktop\servidor-de-emai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849" y="5716261"/>
              <a:ext cx="666018" cy="666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9" descr="C:\Users\jonnyTest\Desktop\servidor-de-emai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7820" y="5716261"/>
              <a:ext cx="666018" cy="666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1" name="160 Flecha abajo"/>
            <p:cNvSpPr/>
            <p:nvPr/>
          </p:nvSpPr>
          <p:spPr>
            <a:xfrm rot="16200000">
              <a:off x="4417045" y="5432155"/>
              <a:ext cx="248002" cy="123423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162" name="Picture 10" descr="C:\Users\jonnyTest\Desktop\ftp-seguro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6697" y="3733573"/>
              <a:ext cx="1411462" cy="959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3" name="Picture 4" descr="C:\Users\jonnyTest\Desktop\email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385" y="2699812"/>
              <a:ext cx="924761" cy="657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4" name="Picture 12" descr="C:\Users\jonnyTest\Desktop\captcha_banner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5009" y="2849376"/>
              <a:ext cx="705679" cy="282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5" name="Picture 12" descr="C:\Users\jonnyTest\Desktop\captcha_banner.jp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9588" y="1259379"/>
              <a:ext cx="705679" cy="2825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128" y="4016084"/>
              <a:ext cx="571276" cy="574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7" name="Picture 2" descr="C:\Users\jonnyTest\Downloads\Alice-In-Wonderland-23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06" y="424390"/>
              <a:ext cx="1058239" cy="158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8" name="Picture 3" descr="C:\Users\jonnyTest\Downloads\Bob_at_Easel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507" y="734828"/>
              <a:ext cx="1035234" cy="1587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9" name="Picture 2" descr="C:\Users\Administrador\Pictures\consistent-hashing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7857" y="2749414"/>
              <a:ext cx="355253" cy="355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2" descr="C:\Users\Administrador\Pictures\consistent-hashing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776" y="1205753"/>
              <a:ext cx="355253" cy="3552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5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61486" y="4015857"/>
              <a:ext cx="571276" cy="574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2" name="Picture 5" descr="C:\Users\jonnyTest\Desktop\llave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1313" y="3981609"/>
              <a:ext cx="610380" cy="604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4" descr="C:\Users\jonnyTest\Desktop\email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84743" y="3019358"/>
              <a:ext cx="924761" cy="6571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6" descr="C:\Users\jonnyTest\Desktop\email-archiving-security-300x300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9744" y="5411169"/>
              <a:ext cx="814758" cy="814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5" name="174 Flecha abajo"/>
            <p:cNvSpPr/>
            <p:nvPr/>
          </p:nvSpPr>
          <p:spPr>
            <a:xfrm rot="16200000">
              <a:off x="6888891" y="4922417"/>
              <a:ext cx="248002" cy="2253703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6" name="175 Flecha abajo"/>
            <p:cNvSpPr/>
            <p:nvPr/>
          </p:nvSpPr>
          <p:spPr>
            <a:xfrm rot="16200000">
              <a:off x="1966996" y="4922418"/>
              <a:ext cx="248002" cy="2253703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7" name="176 Flecha abajo"/>
            <p:cNvSpPr/>
            <p:nvPr/>
          </p:nvSpPr>
          <p:spPr>
            <a:xfrm>
              <a:off x="432764" y="2091805"/>
              <a:ext cx="248002" cy="617115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8" name="177 Flecha abajo"/>
            <p:cNvSpPr/>
            <p:nvPr/>
          </p:nvSpPr>
          <p:spPr>
            <a:xfrm>
              <a:off x="439624" y="4590695"/>
              <a:ext cx="248002" cy="82047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79" name="178 Flecha abajo"/>
            <p:cNvSpPr/>
            <p:nvPr/>
          </p:nvSpPr>
          <p:spPr>
            <a:xfrm rot="10800000">
              <a:off x="8423123" y="4586066"/>
              <a:ext cx="248002" cy="82047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0" name="179 Flecha abajo"/>
            <p:cNvSpPr/>
            <p:nvPr/>
          </p:nvSpPr>
          <p:spPr>
            <a:xfrm>
              <a:off x="439624" y="3321322"/>
              <a:ext cx="241142" cy="694762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1" name="180 Flecha abajo"/>
            <p:cNvSpPr/>
            <p:nvPr/>
          </p:nvSpPr>
          <p:spPr>
            <a:xfrm rot="10800000">
              <a:off x="8423123" y="2428280"/>
              <a:ext cx="248002" cy="617115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2" name="181 Flecha abajo"/>
            <p:cNvSpPr/>
            <p:nvPr/>
          </p:nvSpPr>
          <p:spPr>
            <a:xfrm rot="10800000">
              <a:off x="8429983" y="3599053"/>
              <a:ext cx="248002" cy="44306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3" name="182 Flecha abajo"/>
            <p:cNvSpPr/>
            <p:nvPr/>
          </p:nvSpPr>
          <p:spPr>
            <a:xfrm rot="5400000">
              <a:off x="1228661" y="3793130"/>
              <a:ext cx="248002" cy="1020517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4" name="183 Flecha abajo"/>
            <p:cNvSpPr/>
            <p:nvPr/>
          </p:nvSpPr>
          <p:spPr>
            <a:xfrm rot="16200000">
              <a:off x="7579877" y="3735968"/>
              <a:ext cx="248002" cy="1115217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5" name="184 Flecha abajo"/>
            <p:cNvSpPr/>
            <p:nvPr/>
          </p:nvSpPr>
          <p:spPr>
            <a:xfrm rot="10800000">
              <a:off x="4293044" y="1541898"/>
              <a:ext cx="248002" cy="219167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6" name="185 Flecha abajo"/>
            <p:cNvSpPr/>
            <p:nvPr/>
          </p:nvSpPr>
          <p:spPr>
            <a:xfrm rot="1765920">
              <a:off x="5175269" y="1451115"/>
              <a:ext cx="248002" cy="252491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87" name="186 Flecha abajo"/>
            <p:cNvSpPr/>
            <p:nvPr/>
          </p:nvSpPr>
          <p:spPr>
            <a:xfrm rot="20817561">
              <a:off x="6321712" y="1626501"/>
              <a:ext cx="248002" cy="2373379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8" name="187 Flecha abajo"/>
            <p:cNvSpPr/>
            <p:nvPr/>
          </p:nvSpPr>
          <p:spPr>
            <a:xfrm rot="16200000">
              <a:off x="5249038" y="870376"/>
              <a:ext cx="248002" cy="1026008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89" name="188 Flecha abajo"/>
            <p:cNvSpPr/>
            <p:nvPr/>
          </p:nvSpPr>
          <p:spPr>
            <a:xfrm rot="5400000">
              <a:off x="7040287" y="572184"/>
              <a:ext cx="248002" cy="1584176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0" name="189 Rectángulo"/>
            <p:cNvSpPr/>
            <p:nvPr/>
          </p:nvSpPr>
          <p:spPr>
            <a:xfrm>
              <a:off x="3145843" y="3136656"/>
              <a:ext cx="144014" cy="111657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1" name="190 Flecha abajo"/>
            <p:cNvSpPr/>
            <p:nvPr/>
          </p:nvSpPr>
          <p:spPr>
            <a:xfrm rot="16200000">
              <a:off x="3390854" y="3928794"/>
              <a:ext cx="248002" cy="738024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2" name="191 Flecha abajo"/>
            <p:cNvSpPr/>
            <p:nvPr/>
          </p:nvSpPr>
          <p:spPr>
            <a:xfrm rot="16200000">
              <a:off x="1355046" y="2484785"/>
              <a:ext cx="248002" cy="1001335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93" name="192 CuadroTexto"/>
            <p:cNvSpPr txBox="1"/>
            <p:nvPr/>
          </p:nvSpPr>
          <p:spPr>
            <a:xfrm>
              <a:off x="3550858" y="6382279"/>
              <a:ext cx="2179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Servidores  de correo</a:t>
              </a:r>
              <a:endParaRPr lang="es-ES" dirty="0"/>
            </a:p>
          </p:txBody>
        </p:sp>
        <p:sp>
          <p:nvSpPr>
            <p:cNvPr id="194" name="193 CuadroTexto"/>
            <p:cNvSpPr txBox="1"/>
            <p:nvPr/>
          </p:nvSpPr>
          <p:spPr>
            <a:xfrm>
              <a:off x="34506" y="6382279"/>
              <a:ext cx="1693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Mensaje cifrado</a:t>
              </a:r>
              <a:endParaRPr lang="es-ES" dirty="0"/>
            </a:p>
          </p:txBody>
        </p:sp>
        <p:sp>
          <p:nvSpPr>
            <p:cNvPr id="195" name="194 CuadroTexto"/>
            <p:cNvSpPr txBox="1"/>
            <p:nvPr/>
          </p:nvSpPr>
          <p:spPr>
            <a:xfrm>
              <a:off x="7238165" y="6350013"/>
              <a:ext cx="16931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Mensaje cifrado</a:t>
              </a:r>
              <a:endParaRPr lang="es-ES" dirty="0"/>
            </a:p>
          </p:txBody>
        </p:sp>
        <p:sp>
          <p:nvSpPr>
            <p:cNvPr id="196" name="195 CuadroTexto"/>
            <p:cNvSpPr txBox="1"/>
            <p:nvPr/>
          </p:nvSpPr>
          <p:spPr>
            <a:xfrm>
              <a:off x="3740595" y="4673137"/>
              <a:ext cx="127345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Servidor de CAPTCHAS</a:t>
              </a:r>
            </a:p>
          </p:txBody>
        </p:sp>
        <p:sp>
          <p:nvSpPr>
            <p:cNvPr id="197" name="196 CuadroTexto"/>
            <p:cNvSpPr txBox="1"/>
            <p:nvPr/>
          </p:nvSpPr>
          <p:spPr>
            <a:xfrm>
              <a:off x="1691680" y="2175091"/>
              <a:ext cx="9207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Genera clave</a:t>
              </a:r>
            </a:p>
          </p:txBody>
        </p:sp>
        <p:sp>
          <p:nvSpPr>
            <p:cNvPr id="198" name="197 CuadroTexto"/>
            <p:cNvSpPr txBox="1"/>
            <p:nvPr/>
          </p:nvSpPr>
          <p:spPr>
            <a:xfrm>
              <a:off x="2686332" y="2541183"/>
              <a:ext cx="1066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CAPTCHA</a:t>
              </a:r>
              <a:endParaRPr lang="es-ES" dirty="0"/>
            </a:p>
          </p:txBody>
        </p:sp>
        <p:sp>
          <p:nvSpPr>
            <p:cNvPr id="199" name="198 CuadroTexto"/>
            <p:cNvSpPr txBox="1"/>
            <p:nvPr/>
          </p:nvSpPr>
          <p:spPr>
            <a:xfrm>
              <a:off x="1862921" y="4704476"/>
              <a:ext cx="685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Clave</a:t>
              </a:r>
            </a:p>
          </p:txBody>
        </p:sp>
        <p:sp>
          <p:nvSpPr>
            <p:cNvPr id="200" name="199 Flecha abajo"/>
            <p:cNvSpPr/>
            <p:nvPr/>
          </p:nvSpPr>
          <p:spPr>
            <a:xfrm rot="16200000">
              <a:off x="2517629" y="2741956"/>
              <a:ext cx="248002" cy="459740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1" name="200 Flecha abajo"/>
            <p:cNvSpPr/>
            <p:nvPr/>
          </p:nvSpPr>
          <p:spPr>
            <a:xfrm>
              <a:off x="2054708" y="3136656"/>
              <a:ext cx="328402" cy="844952"/>
            </a:xfrm>
            <a:prstGeom prst="downArrow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02" name="201 CuadroTexto"/>
            <p:cNvSpPr txBox="1"/>
            <p:nvPr/>
          </p:nvSpPr>
          <p:spPr>
            <a:xfrm>
              <a:off x="54235" y="2740122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Mensaje</a:t>
              </a:r>
              <a:endParaRPr lang="es-ES" dirty="0"/>
            </a:p>
          </p:txBody>
        </p:sp>
        <p:sp>
          <p:nvSpPr>
            <p:cNvPr id="203" name="202 CuadroTexto"/>
            <p:cNvSpPr txBox="1"/>
            <p:nvPr/>
          </p:nvSpPr>
          <p:spPr>
            <a:xfrm>
              <a:off x="6445713" y="4519810"/>
              <a:ext cx="685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Clave</a:t>
              </a:r>
            </a:p>
          </p:txBody>
        </p:sp>
        <p:sp>
          <p:nvSpPr>
            <p:cNvPr id="204" name="203 CuadroTexto"/>
            <p:cNvSpPr txBox="1"/>
            <p:nvPr/>
          </p:nvSpPr>
          <p:spPr>
            <a:xfrm>
              <a:off x="7151264" y="3136656"/>
              <a:ext cx="9893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 smtClean="0"/>
                <a:t>Mensaje</a:t>
              </a:r>
              <a:endParaRPr lang="es-ES" dirty="0"/>
            </a:p>
          </p:txBody>
        </p:sp>
        <p:sp>
          <p:nvSpPr>
            <p:cNvPr id="205" name="204 CuadroTexto"/>
            <p:cNvSpPr txBox="1"/>
            <p:nvPr/>
          </p:nvSpPr>
          <p:spPr>
            <a:xfrm>
              <a:off x="6343205" y="1534805"/>
              <a:ext cx="17272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dirty="0" smtClean="0"/>
                <a:t>Resolver CAPTCHA</a:t>
              </a:r>
            </a:p>
          </p:txBody>
        </p:sp>
        <p:sp>
          <p:nvSpPr>
            <p:cNvPr id="206" name="205 CuadroTexto"/>
            <p:cNvSpPr txBox="1"/>
            <p:nvPr/>
          </p:nvSpPr>
          <p:spPr>
            <a:xfrm>
              <a:off x="4401978" y="1598363"/>
              <a:ext cx="12241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dirty="0" smtClean="0"/>
                <a:t>Solicitar CAPTCHAS</a:t>
              </a:r>
              <a:endParaRPr lang="es-ES" dirty="0"/>
            </a:p>
          </p:txBody>
        </p:sp>
      </p:grpSp>
    </p:spTree>
    <p:extLst>
      <p:ext uri="{BB962C8B-B14F-4D97-AF65-F5344CB8AC3E}">
        <p14:creationId xmlns:p14="http://schemas.microsoft.com/office/powerpoint/2010/main" val="249864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Prototipos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5122" name="Picture 2" descr="C:\Users\jonnyTest\Dropbox\Allan\TT\UML\CU Enviar Correo Electrónic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37396"/>
            <a:ext cx="9182100" cy="520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727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18864" y="2636912"/>
            <a:ext cx="8229600" cy="1143000"/>
          </a:xfrm>
        </p:spPr>
        <p:txBody>
          <a:bodyPr/>
          <a:lstStyle/>
          <a:p>
            <a:r>
              <a:rPr lang="es-ES" dirty="0" smtClean="0"/>
              <a:t>¿Qué esperamos en TT-2?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38844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esperamos en TT-2?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 smtClean="0"/>
          </a:p>
          <a:p>
            <a:r>
              <a:rPr lang="es-ES" dirty="0" smtClean="0"/>
              <a:t>Una herramienta para el cliente de correo </a:t>
            </a:r>
            <a:r>
              <a:rPr lang="es-ES" dirty="0" err="1" smtClean="0"/>
              <a:t>Thunderbird</a:t>
            </a:r>
            <a:r>
              <a:rPr lang="es-ES" dirty="0" smtClean="0"/>
              <a:t> que realice el envío y recepción de CAPTCHAS junto con el cifrado y descifrado de los mensajes.</a:t>
            </a:r>
          </a:p>
          <a:p>
            <a:r>
              <a:rPr lang="es-ES" dirty="0" smtClean="0"/>
              <a:t>Un servidor que reciba y envíe los CAPTCHAS a los clientes de correo electrónico.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86759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s-ES" dirty="0" smtClean="0"/>
              <a:t>Por su atención gracias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929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>
            <a:normAutofit/>
          </a:bodyPr>
          <a:lstStyle/>
          <a:p>
            <a:r>
              <a:rPr lang="es-MX" dirty="0" smtClean="0"/>
              <a:t>Propuesta de solución</a:t>
            </a:r>
          </a:p>
          <a:p>
            <a:pPr lvl="1"/>
            <a:r>
              <a:rPr lang="es-MX" dirty="0" smtClean="0"/>
              <a:t>Esquema de Díaz-</a:t>
            </a:r>
            <a:r>
              <a:rPr lang="es-AR" dirty="0" err="1" smtClean="0"/>
              <a:t>Chakraborty</a:t>
            </a:r>
            <a:endParaRPr lang="es-AR" dirty="0"/>
          </a:p>
          <a:p>
            <a:r>
              <a:rPr lang="es-MX" dirty="0" smtClean="0"/>
              <a:t>Objetivo General</a:t>
            </a:r>
          </a:p>
          <a:p>
            <a:pPr lvl="1"/>
            <a:r>
              <a:rPr lang="es-MX" dirty="0" smtClean="0"/>
              <a:t>Objetivos Específicos</a:t>
            </a:r>
            <a:endParaRPr lang="es-MX" dirty="0"/>
          </a:p>
          <a:p>
            <a:r>
              <a:rPr lang="es-MX" dirty="0" smtClean="0"/>
              <a:t>Tecnologías</a:t>
            </a:r>
          </a:p>
          <a:p>
            <a:r>
              <a:rPr lang="es-MX" dirty="0" smtClean="0"/>
              <a:t>Esquema propuesto.</a:t>
            </a:r>
          </a:p>
          <a:p>
            <a:r>
              <a:rPr lang="es-MX" dirty="0" smtClean="0"/>
              <a:t>Prototipos</a:t>
            </a:r>
          </a:p>
          <a:p>
            <a:r>
              <a:rPr lang="es-MX" dirty="0" smtClean="0"/>
              <a:t>Que esperamos en TT-2</a:t>
            </a:r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769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862064"/>
            <a:ext cx="8229600" cy="1143000"/>
          </a:xfrm>
        </p:spPr>
        <p:txBody>
          <a:bodyPr/>
          <a:lstStyle/>
          <a:p>
            <a:r>
              <a:rPr lang="es-MX" dirty="0" smtClean="0"/>
              <a:t>Introducción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380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istrador\Pictures\depositphotos_6271411-Computer-user-uses-3D-cartoon-PC-side-vie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399" y="4107582"/>
            <a:ext cx="2274540" cy="2750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3 Grupo"/>
          <p:cNvGrpSpPr/>
          <p:nvPr/>
        </p:nvGrpSpPr>
        <p:grpSpPr>
          <a:xfrm>
            <a:off x="638435" y="2444383"/>
            <a:ext cx="5069709" cy="1268464"/>
            <a:chOff x="-3204864" y="-2261889"/>
            <a:chExt cx="16876240" cy="4809827"/>
          </a:xfrm>
        </p:grpSpPr>
        <p:pic>
          <p:nvPicPr>
            <p:cNvPr id="1027" name="Picture 3" descr="C:\Users\Administrador\Pictures\image-07-535x535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04864" y="-1785938"/>
              <a:ext cx="4333875" cy="43338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Administrador\Pictures\Yahoo-Mail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6850" y="-2261889"/>
              <a:ext cx="5570938" cy="36026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Administrador\Pictures\New-Outlook-2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56376" y="-1404938"/>
              <a:ext cx="5715000" cy="35718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5 Grupo"/>
          <p:cNvGrpSpPr/>
          <p:nvPr/>
        </p:nvGrpSpPr>
        <p:grpSpPr>
          <a:xfrm>
            <a:off x="5853654" y="358935"/>
            <a:ext cx="3112054" cy="1594692"/>
            <a:chOff x="9612560" y="-423418"/>
            <a:chExt cx="7530727" cy="4539719"/>
          </a:xfrm>
        </p:grpSpPr>
        <p:pic>
          <p:nvPicPr>
            <p:cNvPr id="1034" name="Picture 10" descr="C:\Users\Administrador\Pictures\amazon_logo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42887" y="390980"/>
              <a:ext cx="3200400" cy="1979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5" name="Picture 11" descr="C:\Users\Administrador\Pictures\EBay_former_logo.svg.png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60" y="-423418"/>
              <a:ext cx="3915372" cy="16287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C:\Users\Administrador\Pictures\mercado.gi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2560" y="1906023"/>
              <a:ext cx="3467100" cy="22102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6 Grupo"/>
          <p:cNvGrpSpPr/>
          <p:nvPr/>
        </p:nvGrpSpPr>
        <p:grpSpPr>
          <a:xfrm>
            <a:off x="94232" y="176376"/>
            <a:ext cx="2844460" cy="2294014"/>
            <a:chOff x="-7957392" y="4651809"/>
            <a:chExt cx="6300167" cy="4412021"/>
          </a:xfrm>
        </p:grpSpPr>
        <p:pic>
          <p:nvPicPr>
            <p:cNvPr id="1037" name="Picture 13" descr="C:\Users\Administrador\Pictures\yt_1200-vfl4C3T0K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957392" y="6597352"/>
              <a:ext cx="2466478" cy="24664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C:\Users\Administrador\Pictures\descarga (1)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086225" y="6858000"/>
              <a:ext cx="3429000" cy="133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9" name="Picture 15" descr="C:\Users\Administrador\Pictures\vimeo_logo_white_on_blue-psd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470973" y="4651809"/>
              <a:ext cx="2769496" cy="16619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7 Grupo"/>
          <p:cNvGrpSpPr/>
          <p:nvPr/>
        </p:nvGrpSpPr>
        <p:grpSpPr>
          <a:xfrm>
            <a:off x="6673520" y="3749017"/>
            <a:ext cx="2074944" cy="2013492"/>
            <a:chOff x="9628459" y="2979990"/>
            <a:chExt cx="6303887" cy="6432322"/>
          </a:xfrm>
        </p:grpSpPr>
        <p:pic>
          <p:nvPicPr>
            <p:cNvPr id="1040" name="Picture 16" descr="C:\Users\Administrador\Pictures\unnamed.png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28459" y="3001347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1" name="Picture 17" descr="C:\Users\Administrador\Pictures\unnamed (1).pn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4846" y="2979990"/>
              <a:ext cx="2857500" cy="2857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C:\Users\Administrador\Pictures\whatsapp-logo.jpg"/>
            <p:cNvPicPr>
              <a:picLocks noChangeAspect="1" noChangeArrowheads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4" r="15544"/>
            <a:stretch/>
          </p:blipFill>
          <p:spPr bwMode="auto">
            <a:xfrm>
              <a:off x="11233541" y="6237312"/>
              <a:ext cx="3446387" cy="317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8 Grupo"/>
          <p:cNvGrpSpPr/>
          <p:nvPr/>
        </p:nvGrpSpPr>
        <p:grpSpPr>
          <a:xfrm>
            <a:off x="2555950" y="323619"/>
            <a:ext cx="3115980" cy="1003502"/>
            <a:chOff x="-189242" y="-3574324"/>
            <a:chExt cx="9001933" cy="3118198"/>
          </a:xfrm>
        </p:grpSpPr>
        <p:pic>
          <p:nvPicPr>
            <p:cNvPr id="1043" name="Picture 19" descr="C:\Users\Administrador\Pictures\xbox-live-1280.png"/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58" r="17751"/>
            <a:stretch/>
          </p:blipFill>
          <p:spPr bwMode="auto">
            <a:xfrm>
              <a:off x="-189242" y="-3352144"/>
              <a:ext cx="2784648" cy="24249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C:\Users\Administrador\Pictures\Nintendo_Network_(Logo)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1433" y="-3274273"/>
              <a:ext cx="2100808" cy="27194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5" name="Picture 21" descr="C:\Users\Administrador\Pictures\1187503_f520.jp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4493" y="-3574324"/>
              <a:ext cx="3118198" cy="31181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10 Grupo"/>
          <p:cNvGrpSpPr/>
          <p:nvPr/>
        </p:nvGrpSpPr>
        <p:grpSpPr>
          <a:xfrm>
            <a:off x="5985346" y="2345900"/>
            <a:ext cx="2763118" cy="949878"/>
            <a:chOff x="-1657225" y="7965435"/>
            <a:chExt cx="7684391" cy="2145258"/>
          </a:xfrm>
        </p:grpSpPr>
        <p:pic>
          <p:nvPicPr>
            <p:cNvPr id="1032" name="Picture 8" descr="C:\Users\Administrador\Pictures\docs1.png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9664" y="7965435"/>
              <a:ext cx="3047502" cy="21452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C:\Users\Administrador\Pictures\microsoft-office-logo-feb-2015-100566096-large.png"/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227" b="27792"/>
            <a:stretch/>
          </p:blipFill>
          <p:spPr bwMode="auto">
            <a:xfrm>
              <a:off x="-1657225" y="8191500"/>
              <a:ext cx="3993160" cy="14382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9 Grupo"/>
          <p:cNvGrpSpPr/>
          <p:nvPr/>
        </p:nvGrpSpPr>
        <p:grpSpPr>
          <a:xfrm>
            <a:off x="3519844" y="4073468"/>
            <a:ext cx="2840510" cy="2451876"/>
            <a:chOff x="-7212371" y="-2918729"/>
            <a:chExt cx="6385892" cy="4938408"/>
          </a:xfrm>
        </p:grpSpPr>
        <p:pic>
          <p:nvPicPr>
            <p:cNvPr id="1030" name="Picture 6" descr="C:\Users\Administrador\Pictures\new-skydrive-logo.png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212371" y="-2918729"/>
              <a:ext cx="3221512" cy="2077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1" name="Picture 7" descr="C:\Users\Administrador\Pictures\ADrive_dial_T.png"/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683979" y="-123446"/>
              <a:ext cx="2857500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 descr="C:\Users\Administrador\Pictures\glyph@2x-vflJ1vxbq.png"/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274404" y="-2496996"/>
              <a:ext cx="203835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7" name="Picture 23" descr="C:\Users\Administrador\Pictures\google_drive_logo_3963.png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6865509" y="-261580"/>
              <a:ext cx="2527788" cy="19716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17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3 Marcador de contenido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" y="1241376"/>
            <a:ext cx="9119212" cy="5499992"/>
          </a:xfrm>
          <a:prstGeom prst="rect">
            <a:avLst/>
          </a:prstGeom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Datos relevantes.</a:t>
            </a:r>
            <a:endParaRPr lang="es-ES" dirty="0"/>
          </a:p>
        </p:txBody>
      </p:sp>
      <p:sp>
        <p:nvSpPr>
          <p:cNvPr id="8" name="7 Marcador de contenido"/>
          <p:cNvSpPr>
            <a:spLocks noGrp="1"/>
          </p:cNvSpPr>
          <p:nvPr>
            <p:ph idx="4294967295"/>
          </p:nvPr>
        </p:nvSpPr>
        <p:spPr>
          <a:xfrm>
            <a:off x="469594" y="1556792"/>
            <a:ext cx="8229600" cy="4525963"/>
          </a:xfrm>
        </p:spPr>
        <p:txBody>
          <a:bodyPr/>
          <a:lstStyle/>
          <a:p>
            <a:r>
              <a:rPr lang="es-ES" dirty="0"/>
              <a:t>3</a:t>
            </a:r>
            <a:r>
              <a:rPr lang="es-ES" dirty="0" smtClean="0"/>
              <a:t> mil millones </a:t>
            </a:r>
            <a:r>
              <a:rPr lang="es-ES" dirty="0"/>
              <a:t>de usuario en </a:t>
            </a:r>
            <a:r>
              <a:rPr lang="es-ES" dirty="0" smtClean="0"/>
              <a:t>internet aproximadamente.</a:t>
            </a:r>
          </a:p>
          <a:p>
            <a:endParaRPr lang="es-ES" dirty="0"/>
          </a:p>
          <a:p>
            <a:r>
              <a:rPr lang="es-ES" dirty="0"/>
              <a:t>1.55 mil millones de </a:t>
            </a:r>
            <a:r>
              <a:rPr lang="es-ES" dirty="0" smtClean="0"/>
              <a:t>usuarios en </a:t>
            </a:r>
            <a:r>
              <a:rPr lang="es-ES" dirty="0" err="1" smtClean="0"/>
              <a:t>facebook</a:t>
            </a:r>
            <a:r>
              <a:rPr lang="es-ES" dirty="0" smtClean="0"/>
              <a:t> aproximadamente.</a:t>
            </a:r>
          </a:p>
          <a:p>
            <a:endParaRPr lang="es-ES" dirty="0"/>
          </a:p>
          <a:p>
            <a:r>
              <a:rPr lang="es-ES" dirty="0"/>
              <a:t>3.9 billones de cuantas de correo </a:t>
            </a:r>
            <a:r>
              <a:rPr lang="es-ES" dirty="0" smtClean="0"/>
              <a:t>electrónico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1603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nyTest\Google Drive\TT\chartoftheday_1872__number_of_emails_sent_and_received_each_day_n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0"/>
          <a:stretch/>
        </p:blipFill>
        <p:spPr bwMode="auto">
          <a:xfrm>
            <a:off x="25522" y="1303867"/>
            <a:ext cx="9144001" cy="55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25522" y="274638"/>
            <a:ext cx="9118478" cy="1143000"/>
          </a:xfrm>
        </p:spPr>
        <p:txBody>
          <a:bodyPr>
            <a:normAutofit/>
          </a:bodyPr>
          <a:lstStyle/>
          <a:p>
            <a:r>
              <a:rPr lang="es-ES" sz="3200" dirty="0" smtClean="0"/>
              <a:t>Estimación de mensajes enviados y recibidos en un día en todo el mundo (en billones)</a:t>
            </a:r>
            <a:endParaRPr lang="es-ES" sz="3200" dirty="0"/>
          </a:p>
        </p:txBody>
      </p:sp>
      <p:sp>
        <p:nvSpPr>
          <p:cNvPr id="5" name="4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00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jonnyTest\Google Drive\TT\chartoftheday_1872__number_of_emails_sent_and_received_each_day_n.jpg"/>
          <p:cNvPicPr>
            <a:picLocks noChangeAspect="1" noChangeArrowheads="1"/>
          </p:cNvPicPr>
          <p:nvPr/>
        </p:nvPicPr>
        <p:blipFill rotWithShape="1"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50"/>
          <a:stretch/>
        </p:blipFill>
        <p:spPr bwMode="auto">
          <a:xfrm>
            <a:off x="25522" y="1303867"/>
            <a:ext cx="9144001" cy="5554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r>
              <a:rPr lang="es-ES" dirty="0"/>
              <a:t>Datos relevantes.</a:t>
            </a:r>
            <a:endParaRPr lang="es-ES" dirty="0">
              <a:solidFill>
                <a:srgbClr val="000000"/>
              </a:solidFill>
            </a:endParaRPr>
          </a:p>
        </p:txBody>
      </p:sp>
      <p:sp>
        <p:nvSpPr>
          <p:cNvPr id="5" name="4 Marcador de contenido"/>
          <p:cNvSpPr>
            <a:spLocks noGrp="1"/>
          </p:cNvSpPr>
          <p:nvPr>
            <p:ph idx="4294967295"/>
          </p:nvPr>
        </p:nvSpPr>
        <p:spPr>
          <a:xfrm>
            <a:off x="482722" y="1196752"/>
            <a:ext cx="8229600" cy="5434012"/>
          </a:xfrm>
        </p:spPr>
        <p:txBody>
          <a:bodyPr>
            <a:normAutofit/>
          </a:bodyPr>
          <a:lstStyle/>
          <a:p>
            <a:r>
              <a:rPr lang="es-ES" dirty="0" smtClean="0"/>
              <a:t>205 mil millones de mensajes enviados y recibidos al día.</a:t>
            </a:r>
          </a:p>
          <a:p>
            <a:endParaRPr lang="es-ES" dirty="0" smtClean="0"/>
          </a:p>
          <a:p>
            <a:r>
              <a:rPr lang="es-ES" dirty="0" smtClean="0"/>
              <a:t>Ingreso mundial del comercio por correo electrónico asciende a $13.6 mil millones de dólares</a:t>
            </a:r>
          </a:p>
          <a:p>
            <a:endParaRPr lang="es-ES" dirty="0" smtClean="0"/>
          </a:p>
          <a:p>
            <a:r>
              <a:rPr lang="es-ES" dirty="0" smtClean="0"/>
              <a:t>Ingreso estimado al 2019 es de $38.9 mil millones de dólares. </a:t>
            </a:r>
          </a:p>
        </p:txBody>
      </p:sp>
    </p:spTree>
    <p:extLst>
      <p:ext uri="{BB962C8B-B14F-4D97-AF65-F5344CB8AC3E}">
        <p14:creationId xmlns:p14="http://schemas.microsoft.com/office/powerpoint/2010/main" val="1220548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-3121"/>
            <a:ext cx="8229600" cy="1143000"/>
          </a:xfrm>
        </p:spPr>
        <p:txBody>
          <a:bodyPr/>
          <a:lstStyle/>
          <a:p>
            <a:r>
              <a:rPr lang="es-ES" dirty="0" smtClean="0"/>
              <a:t>Adversarios en internet.</a:t>
            </a:r>
            <a:endParaRPr lang="es-ES" dirty="0"/>
          </a:p>
        </p:txBody>
      </p:sp>
      <p:pic>
        <p:nvPicPr>
          <p:cNvPr id="3078" name="Picture 6" descr="http://4.bp.blogspot.com/-6NRlwmjuJls/U69vNgHWv_I/AAAAAAAAAqE/os_3X-LIbWk/s1600/tiposdemalware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052736"/>
            <a:ext cx="6141368" cy="277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292080" y="4947838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/>
              <a:t>Personas o grupos de personas</a:t>
            </a:r>
            <a:endParaRPr lang="es-ES" sz="2800" dirty="0"/>
          </a:p>
        </p:txBody>
      </p:sp>
      <p:sp>
        <p:nvSpPr>
          <p:cNvPr id="5" name="4 CuadroTexto"/>
          <p:cNvSpPr txBox="1"/>
          <p:nvPr/>
        </p:nvSpPr>
        <p:spPr>
          <a:xfrm>
            <a:off x="802387" y="2057696"/>
            <a:ext cx="1490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 smtClean="0"/>
              <a:t>Software</a:t>
            </a:r>
          </a:p>
        </p:txBody>
      </p:sp>
      <p:pic>
        <p:nvPicPr>
          <p:cNvPr id="3080" name="Picture 8" descr="http://www.seguridadenamerica.com.mx/noticias/images/Redes-e-Infraestructura-TI/hacke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90" y="4005064"/>
            <a:ext cx="4540225" cy="2585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2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3294</TotalTime>
  <Words>529</Words>
  <Application>Microsoft Office PowerPoint</Application>
  <PresentationFormat>Presentación en pantalla (4:3)</PresentationFormat>
  <Paragraphs>143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28" baseType="lpstr">
      <vt:lpstr>Tema de Office</vt:lpstr>
      <vt:lpstr>Presentación de PowerPoint</vt:lpstr>
      <vt:lpstr>Índice</vt:lpstr>
      <vt:lpstr>Presentación de PowerPoint</vt:lpstr>
      <vt:lpstr>Introducción</vt:lpstr>
      <vt:lpstr>Presentación de PowerPoint</vt:lpstr>
      <vt:lpstr>Datos relevantes.</vt:lpstr>
      <vt:lpstr>Estimación de mensajes enviados y recibidos en un día en todo el mundo (en billones)</vt:lpstr>
      <vt:lpstr>Datos relevantes.</vt:lpstr>
      <vt:lpstr>Adversarios en internet.</vt:lpstr>
      <vt:lpstr>Esquema de cifrado simétrico.</vt:lpstr>
      <vt:lpstr>Planteamiento del problema</vt:lpstr>
      <vt:lpstr>Presentación de PowerPoint</vt:lpstr>
      <vt:lpstr>Antecedentes</vt:lpstr>
      <vt:lpstr>Esquema PGP</vt:lpstr>
      <vt:lpstr>Esquema de Golle-Farahat (Envío)</vt:lpstr>
      <vt:lpstr>Esquema de Golle-Farahat (Recepción)</vt:lpstr>
      <vt:lpstr>Esquema de Díaz-Chakraborty (Envío)</vt:lpstr>
      <vt:lpstr>Esquema de Díaz-Chakraborty (Recepción)</vt:lpstr>
      <vt:lpstr>Propuesta de solución</vt:lpstr>
      <vt:lpstr>Objetivos</vt:lpstr>
      <vt:lpstr>Objetivos</vt:lpstr>
      <vt:lpstr>Tecnologías</vt:lpstr>
      <vt:lpstr>Esquema propuesto.</vt:lpstr>
      <vt:lpstr>Prototipos</vt:lpstr>
      <vt:lpstr>¿Qué esperamos en TT-2?</vt:lpstr>
      <vt:lpstr>¿Qué esperamos en TT-2?</vt:lpstr>
      <vt:lpstr>Por su atención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Windows</dc:creator>
  <cp:lastModifiedBy>Luffi</cp:lastModifiedBy>
  <cp:revision>77</cp:revision>
  <dcterms:created xsi:type="dcterms:W3CDTF">2015-11-24T21:13:51Z</dcterms:created>
  <dcterms:modified xsi:type="dcterms:W3CDTF">2015-11-30T04:41:01Z</dcterms:modified>
</cp:coreProperties>
</file>