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42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8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1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457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28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16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001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43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55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55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83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A522-D263-4A3A-BF33-73E3D0F5D91F}" type="datetimeFigureOut">
              <a:rPr lang="es-MX" smtClean="0"/>
              <a:t>18/02/2021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92585-E014-4A8C-8CE6-31568F53AF8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402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Viejas </a:t>
            </a:r>
            <a:r>
              <a:rPr lang="en-US" dirty="0" err="1" smtClean="0"/>
              <a:t>instrumentaciones</a:t>
            </a:r>
            <a:r>
              <a:rPr lang="en-US" dirty="0" smtClean="0"/>
              <a:t> </a:t>
            </a:r>
            <a:r>
              <a:rPr lang="en-US" dirty="0" err="1" smtClean="0"/>
              <a:t>calenteñas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Sonidos</a:t>
            </a:r>
            <a:r>
              <a:rPr lang="en-US" dirty="0" smtClean="0"/>
              <a:t> </a:t>
            </a:r>
            <a:r>
              <a:rPr lang="en-US" dirty="0" err="1" smtClean="0"/>
              <a:t>perdidos</a:t>
            </a:r>
            <a:r>
              <a:rPr lang="en-US" dirty="0" smtClean="0"/>
              <a:t> o </a:t>
            </a:r>
            <a:r>
              <a:rPr lang="en-US" dirty="0" err="1" smtClean="0"/>
              <a:t>suplantados</a:t>
            </a:r>
            <a:r>
              <a:rPr lang="en-US" dirty="0" smtClean="0"/>
              <a:t> en el </a:t>
            </a:r>
            <a:r>
              <a:rPr lang="en-US" dirty="0" err="1" smtClean="0"/>
              <a:t>tiempo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8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s-MX" dirty="0" smtClean="0"/>
              <a:t>La región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19952" r="27305" b="3258"/>
          <a:stretch/>
        </p:blipFill>
        <p:spPr>
          <a:xfrm>
            <a:off x="1231135" y="764704"/>
            <a:ext cx="6725241" cy="5904656"/>
          </a:xfrm>
        </p:spPr>
      </p:pic>
    </p:spTree>
    <p:extLst>
      <p:ext uri="{BB962C8B-B14F-4D97-AF65-F5344CB8AC3E}">
        <p14:creationId xmlns:p14="http://schemas.microsoft.com/office/powerpoint/2010/main" val="167813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La región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8856984" cy="6094712"/>
          </a:xfrm>
        </p:spPr>
      </p:pic>
    </p:spTree>
    <p:extLst>
      <p:ext uri="{BB962C8B-B14F-4D97-AF65-F5344CB8AC3E}">
        <p14:creationId xmlns:p14="http://schemas.microsoft.com/office/powerpoint/2010/main" val="21436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La región</a:t>
            </a:r>
            <a:endParaRPr lang="es-MX" dirty="0"/>
          </a:p>
        </p:txBody>
      </p:sp>
      <p:pic>
        <p:nvPicPr>
          <p:cNvPr id="10" name="9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764704"/>
            <a:ext cx="8709164" cy="5976664"/>
          </a:xfr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9"/>
          <a:stretch/>
        </p:blipFill>
        <p:spPr>
          <a:xfrm>
            <a:off x="899592" y="770657"/>
            <a:ext cx="6516216" cy="6051795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7 Image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99"/>
          <a:stretch/>
        </p:blipFill>
        <p:spPr>
          <a:xfrm>
            <a:off x="6588224" y="4504621"/>
            <a:ext cx="2411760" cy="2239870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52736"/>
            <a:ext cx="8629156" cy="4853899"/>
          </a:xfrm>
          <a:prstGeom prst="rect">
            <a:avLst/>
          </a:prstGeom>
        </p:spPr>
      </p:pic>
      <p:pic>
        <p:nvPicPr>
          <p:cNvPr id="13" name="12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6" t="26349" r="22800"/>
          <a:stretch/>
        </p:blipFill>
        <p:spPr>
          <a:xfrm>
            <a:off x="827584" y="4744575"/>
            <a:ext cx="2448272" cy="2042686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" y="1870851"/>
            <a:ext cx="2684696" cy="1510141"/>
          </a:xfrm>
          <a:prstGeom prst="rect">
            <a:avLst/>
          </a:prstGeom>
        </p:spPr>
      </p:pic>
      <p:pic>
        <p:nvPicPr>
          <p:cNvPr id="15" name="14 Imagen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6" t="26349" r="22800"/>
          <a:stretch/>
        </p:blipFill>
        <p:spPr>
          <a:xfrm>
            <a:off x="899592" y="770657"/>
            <a:ext cx="7159970" cy="5973834"/>
          </a:xfrm>
          <a:prstGeom prst="rect">
            <a:avLst/>
          </a:prstGeom>
        </p:spPr>
      </p:pic>
      <p:pic>
        <p:nvPicPr>
          <p:cNvPr id="14" name="13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r="12538"/>
          <a:stretch/>
        </p:blipFill>
        <p:spPr>
          <a:xfrm>
            <a:off x="273352" y="743325"/>
            <a:ext cx="8619128" cy="5831839"/>
          </a:xfrm>
          <a:prstGeom prst="rect">
            <a:avLst/>
          </a:prstGeom>
        </p:spPr>
      </p:pic>
      <p:pic>
        <p:nvPicPr>
          <p:cNvPr id="16" name="15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8" r="12538"/>
          <a:stretch/>
        </p:blipFill>
        <p:spPr>
          <a:xfrm>
            <a:off x="3868676" y="2060848"/>
            <a:ext cx="2705507" cy="18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Género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025446"/>
              </p:ext>
            </p:extLst>
          </p:nvPr>
        </p:nvGraphicFramePr>
        <p:xfrm>
          <a:off x="457200" y="16002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Región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Región de influencia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Instrumentación actual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Instrumentos antiguos</a:t>
                      </a:r>
                      <a:endParaRPr lang="es-MX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Balcones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Balsas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2 Violines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Guitarra Sexta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Vihuela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Tololoche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Guitarra Séptima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Armonía o  Chachalaca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Guitarra Panzona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Arpa </a:t>
                      </a:r>
                      <a:r>
                        <a:rPr lang="es-MX" dirty="0" err="1" smtClean="0"/>
                        <a:t>jarabera</a:t>
                      </a:r>
                      <a:endParaRPr lang="es-MX" dirty="0" smtClean="0"/>
                    </a:p>
                    <a:p>
                      <a:pPr algn="ctr"/>
                      <a:endParaRPr lang="es-MX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Laderas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Tepalcatepec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2 Violines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Guitarra de</a:t>
                      </a:r>
                      <a:r>
                        <a:rPr lang="es-MX" baseline="0" dirty="0" smtClean="0"/>
                        <a:t> golpe</a:t>
                      </a:r>
                      <a:endParaRPr lang="es-MX" dirty="0" smtClean="0"/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Vihuela</a:t>
                      </a:r>
                    </a:p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Tololoche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Arpa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Cello</a:t>
                      </a:r>
                    </a:p>
                    <a:p>
                      <a:pPr marL="285750" indent="-285750" algn="ctr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Periquita</a:t>
                      </a:r>
                      <a:endParaRPr lang="es-MX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604448" cy="5298927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473"/>
            <a:ext cx="9144000" cy="514350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2" y="1268760"/>
            <a:ext cx="8252320" cy="535365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560840" cy="5383122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4" t="3879" r="4289" b="6416"/>
          <a:stretch/>
        </p:blipFill>
        <p:spPr>
          <a:xfrm>
            <a:off x="755576" y="1149521"/>
            <a:ext cx="7748264" cy="5663855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2" r="25935" b="16331"/>
          <a:stretch/>
        </p:blipFill>
        <p:spPr>
          <a:xfrm>
            <a:off x="2987824" y="1124744"/>
            <a:ext cx="3240360" cy="54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3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Género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73502"/>
              </p:ext>
            </p:extLst>
          </p:nvPr>
        </p:nvGraphicFramePr>
        <p:xfrm>
          <a:off x="457200" y="16002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Música de arrastre (</a:t>
                      </a:r>
                      <a:r>
                        <a:rPr lang="es-MX" dirty="0" err="1" smtClean="0"/>
                        <a:t>afromestiza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Música de salón</a:t>
                      </a:r>
                      <a:endParaRPr lang="es-MX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Son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Gusto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Jarabe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Malagueña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Bolero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Danzón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Fox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Marcha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Paso Doble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Polka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Swing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Tango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s-MX" dirty="0" smtClean="0"/>
                        <a:t>Vals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0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Sistema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003835" y="3861048"/>
            <a:ext cx="7128792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endParaRPr lang="es-MX" dirty="0"/>
          </a:p>
          <a:p>
            <a:pPr algn="ctr"/>
            <a:endParaRPr lang="es-MX" dirty="0" smtClean="0"/>
          </a:p>
          <a:p>
            <a:pPr algn="ctr"/>
            <a:r>
              <a:rPr lang="es-MX" sz="3200" dirty="0" smtClean="0"/>
              <a:t>Tabla</a:t>
            </a:r>
            <a:endParaRPr lang="es-MX" sz="3200" dirty="0"/>
          </a:p>
        </p:txBody>
      </p:sp>
      <p:sp>
        <p:nvSpPr>
          <p:cNvPr id="5" name="4 Elipse"/>
          <p:cNvSpPr/>
          <p:nvPr/>
        </p:nvSpPr>
        <p:spPr>
          <a:xfrm>
            <a:off x="1691680" y="4221088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Bailador 1</a:t>
            </a:r>
            <a:endParaRPr lang="es-MX" dirty="0"/>
          </a:p>
        </p:txBody>
      </p:sp>
      <p:sp>
        <p:nvSpPr>
          <p:cNvPr id="6" name="5 Elipse"/>
          <p:cNvSpPr/>
          <p:nvPr/>
        </p:nvSpPr>
        <p:spPr>
          <a:xfrm>
            <a:off x="5724128" y="4221088"/>
            <a:ext cx="1584176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Bailador 2</a:t>
            </a:r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9" r="21342"/>
          <a:stretch/>
        </p:blipFill>
        <p:spPr>
          <a:xfrm>
            <a:off x="1193536" y="1196752"/>
            <a:ext cx="996287" cy="1700808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96" y="1340768"/>
            <a:ext cx="1901404" cy="106820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61" y="1340768"/>
            <a:ext cx="1901404" cy="1068204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01" y="1874870"/>
            <a:ext cx="1187846" cy="1187846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09" r="21342"/>
          <a:stretch/>
        </p:blipFill>
        <p:spPr>
          <a:xfrm>
            <a:off x="250556" y="1998182"/>
            <a:ext cx="996287" cy="1700808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024" r="38008"/>
          <a:stretch/>
        </p:blipFill>
        <p:spPr>
          <a:xfrm>
            <a:off x="7668329" y="1340768"/>
            <a:ext cx="928596" cy="2425452"/>
          </a:xfrm>
          <a:prstGeom prst="rect">
            <a:avLst/>
          </a:prstGeom>
        </p:spPr>
      </p:pic>
      <p:cxnSp>
        <p:nvCxnSpPr>
          <p:cNvPr id="14" name="13 Conector recto de flecha"/>
          <p:cNvCxnSpPr/>
          <p:nvPr/>
        </p:nvCxnSpPr>
        <p:spPr>
          <a:xfrm flipH="1">
            <a:off x="1763688" y="1772800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5508104" y="2047156"/>
            <a:ext cx="864096" cy="5063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5" idx="7"/>
          </p:cNvCxnSpPr>
          <p:nvPr/>
        </p:nvCxnSpPr>
        <p:spPr>
          <a:xfrm flipV="1">
            <a:off x="3043859" y="2897560"/>
            <a:ext cx="3328341" cy="15449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6" idx="1"/>
          </p:cNvCxnSpPr>
          <p:nvPr/>
        </p:nvCxnSpPr>
        <p:spPr>
          <a:xfrm flipH="1" flipV="1">
            <a:off x="2915816" y="2408972"/>
            <a:ext cx="3040309" cy="20335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547664" y="292494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Violín 1</a:t>
            </a:r>
            <a:endParaRPr lang="es-MX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483768" y="12687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Armonía 1</a:t>
            </a:r>
            <a:endParaRPr lang="es-MX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013342" y="694437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 smtClean="0"/>
              <a:t>Tamborita</a:t>
            </a:r>
            <a:r>
              <a:rPr lang="es-MX" dirty="0" smtClean="0"/>
              <a:t> o</a:t>
            </a:r>
          </a:p>
          <a:p>
            <a:r>
              <a:rPr lang="es-MX" dirty="0" smtClean="0"/>
              <a:t>Tololoche</a:t>
            </a:r>
            <a:endParaRPr lang="es-MX" dirty="0"/>
          </a:p>
        </p:txBody>
      </p:sp>
      <p:sp>
        <p:nvSpPr>
          <p:cNvPr id="25" name="24 CuadroTexto"/>
          <p:cNvSpPr txBox="1"/>
          <p:nvPr/>
        </p:nvSpPr>
        <p:spPr>
          <a:xfrm>
            <a:off x="4708029" y="12687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Armonía 2</a:t>
            </a:r>
            <a:endParaRPr lang="es-MX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5496" y="364502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Melodías</a:t>
            </a:r>
            <a:endParaRPr lang="es-MX" dirty="0"/>
          </a:p>
        </p:txBody>
      </p:sp>
      <p:cxnSp>
        <p:nvCxnSpPr>
          <p:cNvPr id="28" name="27 Conector recto de flecha"/>
          <p:cNvCxnSpPr/>
          <p:nvPr/>
        </p:nvCxnSpPr>
        <p:spPr>
          <a:xfrm flipV="1">
            <a:off x="748699" y="2300325"/>
            <a:ext cx="654949" cy="25316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434863" y="2047156"/>
            <a:ext cx="2937337" cy="6617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2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97</Words>
  <Application>Microsoft Office PowerPoint</Application>
  <PresentationFormat>Presentación en pantalla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Viejas instrumentaciones calenteñas</vt:lpstr>
      <vt:lpstr>La región</vt:lpstr>
      <vt:lpstr>La región</vt:lpstr>
      <vt:lpstr>La región</vt:lpstr>
      <vt:lpstr>El Género</vt:lpstr>
      <vt:lpstr>El Género</vt:lpstr>
      <vt:lpstr>El Sistema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viejas instrumentaciones c</dc:title>
  <dc:creator>user</dc:creator>
  <cp:lastModifiedBy>user</cp:lastModifiedBy>
  <cp:revision>19</cp:revision>
  <dcterms:created xsi:type="dcterms:W3CDTF">2021-02-18T06:34:35Z</dcterms:created>
  <dcterms:modified xsi:type="dcterms:W3CDTF">2021-02-19T06:41:05Z</dcterms:modified>
</cp:coreProperties>
</file>