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68" y="-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Apple%20expo%20compositore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Apple%20expo%20compositore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Apple%20expo%20compositore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Apple%20expo%20compositore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user\Downloads\Apple%20expo%20compositore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3732198405754837"/>
          <c:y val="0.17534712014536102"/>
          <c:w val="0.52844257315057841"/>
          <c:h val="0.8221781428734286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92D050"/>
              </a:solidFill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Pt>
            <c:idx val="3"/>
            <c:bubble3D val="0"/>
            <c:spPr>
              <a:solidFill>
                <a:srgbClr val="FF0000"/>
              </a:solidFill>
            </c:spPr>
          </c:dPt>
          <c:dPt>
            <c:idx val="4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4"/>
              <c:layout>
                <c:manualLayout>
                  <c:x val="-7.4166059103723148E-2"/>
                  <c:y val="2.2576310965448283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5"/>
              <c:layout>
                <c:manualLayout>
                  <c:x val="-0.18995771361913094"/>
                  <c:y val="-0.1113134998889012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8"/>
              <c:layout>
                <c:manualLayout>
                  <c:x val="0.31312141537863325"/>
                  <c:y val="-1.3224225086101544E-3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9"/>
              <c:layout>
                <c:manualLayout>
                  <c:x val="0.18790518372703413"/>
                  <c:y val="4.993490306632596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'[Apple expo compositores.xlsx]Sheet1'!$U$2:$U$11</c:f>
              <c:strCache>
                <c:ptCount val="10"/>
                <c:pt idx="0">
                  <c:v>Spotify</c:v>
                </c:pt>
                <c:pt idx="1">
                  <c:v>YouTube</c:v>
                </c:pt>
                <c:pt idx="2">
                  <c:v>iTunes</c:v>
                </c:pt>
                <c:pt idx="3">
                  <c:v>YouTube Red</c:v>
                </c:pt>
                <c:pt idx="4">
                  <c:v>Apple Music</c:v>
                </c:pt>
                <c:pt idx="5">
                  <c:v>Amazon Unlimited</c:v>
                </c:pt>
                <c:pt idx="6">
                  <c:v>Deezer</c:v>
                </c:pt>
                <c:pt idx="7">
                  <c:v>Freegal Music (Library Ideas - Reporting Only)</c:v>
                </c:pt>
                <c:pt idx="8">
                  <c:v>NetEase</c:v>
                </c:pt>
                <c:pt idx="9">
                  <c:v>UMA</c:v>
                </c:pt>
              </c:strCache>
            </c:strRef>
          </c:cat>
          <c:val>
            <c:numRef>
              <c:f>'[Apple expo compositores.xlsx]Sheet1'!$W$2:$W$11</c:f>
              <c:numCache>
                <c:formatCode>"$"#,##0.00</c:formatCode>
                <c:ptCount val="10"/>
                <c:pt idx="0">
                  <c:v>1716.7799567872914</c:v>
                </c:pt>
                <c:pt idx="1">
                  <c:v>1171.7412830705443</c:v>
                </c:pt>
                <c:pt idx="2">
                  <c:v>731.10573803755392</c:v>
                </c:pt>
                <c:pt idx="3">
                  <c:v>333.59250195613492</c:v>
                </c:pt>
                <c:pt idx="4">
                  <c:v>245.55415112842451</c:v>
                </c:pt>
                <c:pt idx="5">
                  <c:v>35.043135188642175</c:v>
                </c:pt>
                <c:pt idx="6">
                  <c:v>12.831155846294861</c:v>
                </c:pt>
                <c:pt idx="7">
                  <c:v>3.4152925580739999</c:v>
                </c:pt>
                <c:pt idx="8">
                  <c:v>0.66197623419575446</c:v>
                </c:pt>
                <c:pt idx="9">
                  <c:v>5.9283248764859346E-2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2886434334597064"/>
          <c:y val="0.21496324256654409"/>
          <c:w val="0.53609859531447457"/>
          <c:h val="0.82288738942142425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FF0000"/>
              </a:solidFill>
            </c:spPr>
          </c:dPt>
          <c:dPt>
            <c:idx val="1"/>
            <c:bubble3D val="0"/>
            <c:spPr>
              <a:solidFill>
                <a:srgbClr val="92D050"/>
              </a:solidFill>
            </c:spPr>
          </c:dPt>
          <c:dPt>
            <c:idx val="2"/>
            <c:bubble3D val="0"/>
            <c:spPr>
              <a:solidFill>
                <a:schemeClr val="accent2">
                  <a:lumMod val="75000"/>
                </a:schemeClr>
              </a:solidFill>
            </c:spPr>
          </c:dPt>
          <c:dLbls>
            <c:dLbl>
              <c:idx val="9"/>
              <c:layout>
                <c:manualLayout>
                  <c:x val="0.27893876980655197"/>
                  <c:y val="6.1888956782579711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'[Apple expo compositores.xlsx]Sheet1'!$U$2:$U$11</c:f>
              <c:strCache>
                <c:ptCount val="10"/>
                <c:pt idx="0">
                  <c:v>YouTube</c:v>
                </c:pt>
                <c:pt idx="1">
                  <c:v>Spotify</c:v>
                </c:pt>
                <c:pt idx="2">
                  <c:v>YouTube Red</c:v>
                </c:pt>
                <c:pt idx="3">
                  <c:v>Apple Music</c:v>
                </c:pt>
                <c:pt idx="4">
                  <c:v>Deezer</c:v>
                </c:pt>
                <c:pt idx="5">
                  <c:v>Amazon Unlimited</c:v>
                </c:pt>
                <c:pt idx="6">
                  <c:v>NetEase</c:v>
                </c:pt>
                <c:pt idx="7">
                  <c:v>iTunes</c:v>
                </c:pt>
                <c:pt idx="8">
                  <c:v>UMA</c:v>
                </c:pt>
                <c:pt idx="9">
                  <c:v>Freegal Music (Library Ideas - Reporting Only)</c:v>
                </c:pt>
              </c:strCache>
            </c:strRef>
          </c:cat>
          <c:val>
            <c:numRef>
              <c:f>'[Apple expo compositores.xlsx]Sheet1'!$V$2:$V$11</c:f>
              <c:numCache>
                <c:formatCode>General</c:formatCode>
                <c:ptCount val="10"/>
                <c:pt idx="0">
                  <c:v>258700</c:v>
                </c:pt>
                <c:pt idx="1">
                  <c:v>116013</c:v>
                </c:pt>
                <c:pt idx="2">
                  <c:v>8719</c:v>
                </c:pt>
                <c:pt idx="3">
                  <c:v>3917</c:v>
                </c:pt>
                <c:pt idx="4">
                  <c:v>653</c:v>
                </c:pt>
                <c:pt idx="5">
                  <c:v>450</c:v>
                </c:pt>
                <c:pt idx="6">
                  <c:v>67</c:v>
                </c:pt>
                <c:pt idx="7">
                  <c:v>48</c:v>
                </c:pt>
                <c:pt idx="8">
                  <c:v>11</c:v>
                </c:pt>
                <c:pt idx="9">
                  <c:v>1</c:v>
                </c:pt>
              </c:numCache>
            </c:numRef>
          </c:val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3"/>
            <c:invertIfNegative val="0"/>
            <c:bubble3D val="0"/>
            <c:spPr>
              <a:solidFill>
                <a:schemeClr val="accent4">
                  <a:lumMod val="40000"/>
                  <a:lumOff val="60000"/>
                </a:schemeClr>
              </a:solidFill>
            </c:spPr>
          </c:dPt>
          <c:dPt>
            <c:idx val="4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5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6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bg2">
                  <a:lumMod val="75000"/>
                </a:schemeClr>
              </a:solidFill>
            </c:spPr>
          </c:dPt>
          <c:dPt>
            <c:idx val="9"/>
            <c:invertIfNegative val="0"/>
            <c:bubble3D val="0"/>
            <c:spPr>
              <a:solidFill>
                <a:srgbClr val="92D050"/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'[Apple expo compositores.xlsx]Sheet1'!$Y$2:$Y$11</c:f>
              <c:strCache>
                <c:ptCount val="10"/>
                <c:pt idx="0">
                  <c:v>Mexico</c:v>
                </c:pt>
                <c:pt idx="1">
                  <c:v>Argentina</c:v>
                </c:pt>
                <c:pt idx="2">
                  <c:v>USA</c:v>
                </c:pt>
                <c:pt idx="3">
                  <c:v>Spain</c:v>
                </c:pt>
                <c:pt idx="4">
                  <c:v>Chile</c:v>
                </c:pt>
                <c:pt idx="5">
                  <c:v>Peru</c:v>
                </c:pt>
                <c:pt idx="6">
                  <c:v>Colombia</c:v>
                </c:pt>
                <c:pt idx="7">
                  <c:v>Ecuador</c:v>
                </c:pt>
                <c:pt idx="8">
                  <c:v>Guatemala</c:v>
                </c:pt>
                <c:pt idx="9">
                  <c:v>Bolivia</c:v>
                </c:pt>
              </c:strCache>
            </c:strRef>
          </c:cat>
          <c:val>
            <c:numRef>
              <c:f>'[Apple expo compositores.xlsx]Sheet1'!$Z$2:$Z$11</c:f>
              <c:numCache>
                <c:formatCode>General</c:formatCode>
                <c:ptCount val="10"/>
                <c:pt idx="0">
                  <c:v>319596</c:v>
                </c:pt>
                <c:pt idx="1">
                  <c:v>21027</c:v>
                </c:pt>
                <c:pt idx="2">
                  <c:v>17116</c:v>
                </c:pt>
                <c:pt idx="3">
                  <c:v>7582</c:v>
                </c:pt>
                <c:pt idx="4">
                  <c:v>4860</c:v>
                </c:pt>
                <c:pt idx="5">
                  <c:v>3407</c:v>
                </c:pt>
                <c:pt idx="6">
                  <c:v>1969</c:v>
                </c:pt>
                <c:pt idx="7">
                  <c:v>1449</c:v>
                </c:pt>
                <c:pt idx="8">
                  <c:v>1357</c:v>
                </c:pt>
                <c:pt idx="9">
                  <c:v>1274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619648"/>
        <c:axId val="142854400"/>
      </c:barChart>
      <c:catAx>
        <c:axId val="142619648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42854400"/>
        <c:crosses val="autoZero"/>
        <c:auto val="1"/>
        <c:lblAlgn val="ctr"/>
        <c:lblOffset val="100"/>
        <c:noMultiLvlLbl val="0"/>
      </c:catAx>
      <c:valAx>
        <c:axId val="1428544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2619648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75000"/>
                </a:schemeClr>
              </a:solidFill>
            </c:spPr>
          </c:dPt>
          <c:dPt>
            <c:idx val="2"/>
            <c:invertIfNegative val="0"/>
            <c:bubble3D val="0"/>
            <c:spPr>
              <a:solidFill>
                <a:srgbClr val="FF0000"/>
              </a:solidFill>
            </c:spPr>
          </c:dPt>
          <c:dPt>
            <c:idx val="4"/>
            <c:invertIfNegative val="0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5"/>
            <c:invertIfNegative val="0"/>
            <c:bubble3D val="0"/>
            <c:spPr>
              <a:ln>
                <a:solidFill>
                  <a:schemeClr val="bg2">
                    <a:lumMod val="75000"/>
                  </a:schemeClr>
                </a:solidFill>
              </a:ln>
            </c:spPr>
          </c:dPt>
          <c:dPt>
            <c:idx val="6"/>
            <c:invertIfNegative val="0"/>
            <c:bubble3D val="0"/>
            <c:spPr>
              <a:solidFill>
                <a:schemeClr val="accent2">
                  <a:lumMod val="40000"/>
                  <a:lumOff val="60000"/>
                </a:schemeClr>
              </a:solidFill>
            </c:spPr>
          </c:dPt>
          <c:dPt>
            <c:idx val="7"/>
            <c:invertIfNegative val="0"/>
            <c:bubble3D val="0"/>
            <c:spPr>
              <a:solidFill>
                <a:schemeClr val="accent4">
                  <a:lumMod val="60000"/>
                  <a:lumOff val="40000"/>
                </a:schemeClr>
              </a:solidFill>
            </c:spPr>
          </c:dPt>
          <c:dPt>
            <c:idx val="8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'[Apple expo compositores.xlsx]Sheet1'!$Y$2:$Y$11</c:f>
              <c:strCache>
                <c:ptCount val="10"/>
                <c:pt idx="0">
                  <c:v>Mexico</c:v>
                </c:pt>
                <c:pt idx="1">
                  <c:v>USA</c:v>
                </c:pt>
                <c:pt idx="2">
                  <c:v>Spain</c:v>
                </c:pt>
                <c:pt idx="3">
                  <c:v>Argentina</c:v>
                </c:pt>
                <c:pt idx="4">
                  <c:v>Chile</c:v>
                </c:pt>
                <c:pt idx="5">
                  <c:v>Canada</c:v>
                </c:pt>
                <c:pt idx="6">
                  <c:v>Peru</c:v>
                </c:pt>
                <c:pt idx="7">
                  <c:v>Costa Rica</c:v>
                </c:pt>
                <c:pt idx="8">
                  <c:v>Ecuador</c:v>
                </c:pt>
                <c:pt idx="9">
                  <c:v>Colombia</c:v>
                </c:pt>
              </c:strCache>
            </c:strRef>
          </c:cat>
          <c:val>
            <c:numRef>
              <c:f>'[Apple expo compositores.xlsx]Sheet1'!$AA$2:$AA$11</c:f>
              <c:numCache>
                <c:formatCode>"$"#,##0.00</c:formatCode>
                <c:ptCount val="10"/>
                <c:pt idx="0">
                  <c:v>2574.8300114076419</c:v>
                </c:pt>
                <c:pt idx="1">
                  <c:v>984.686430432321</c:v>
                </c:pt>
                <c:pt idx="2">
                  <c:v>198.73782313770894</c:v>
                </c:pt>
                <c:pt idx="3">
                  <c:v>77.354943443844434</c:v>
                </c:pt>
                <c:pt idx="4">
                  <c:v>73.822592925349753</c:v>
                </c:pt>
                <c:pt idx="5">
                  <c:v>39.532711661993538</c:v>
                </c:pt>
                <c:pt idx="6">
                  <c:v>33.668650217155573</c:v>
                </c:pt>
                <c:pt idx="7">
                  <c:v>25.921289401447282</c:v>
                </c:pt>
                <c:pt idx="8">
                  <c:v>19.249342398489951</c:v>
                </c:pt>
                <c:pt idx="9">
                  <c:v>18.016929125895171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618624"/>
        <c:axId val="142862016"/>
      </c:barChart>
      <c:catAx>
        <c:axId val="142618624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sz="1400"/>
            </a:pPr>
            <a:endParaRPr lang="es-MX"/>
          </a:p>
        </c:txPr>
        <c:crossAx val="142862016"/>
        <c:crosses val="autoZero"/>
        <c:auto val="1"/>
        <c:lblAlgn val="ctr"/>
        <c:lblOffset val="100"/>
        <c:noMultiLvlLbl val="0"/>
      </c:catAx>
      <c:valAx>
        <c:axId val="142862016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426186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s-MX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invertIfNegative val="0"/>
          <c:dPt>
            <c:idx val="0"/>
            <c:invertIfNegative val="0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1"/>
            <c:invertIfNegative val="0"/>
            <c:bubble3D val="0"/>
            <c:spPr>
              <a:solidFill>
                <a:schemeClr val="accent2">
                  <a:lumMod val="60000"/>
                  <a:lumOff val="40000"/>
                </a:schemeClr>
              </a:solidFill>
            </c:spPr>
          </c:dPt>
          <c:dLbls>
            <c:txPr>
              <a:bodyPr/>
              <a:lstStyle/>
              <a:p>
                <a:pPr>
                  <a:defRPr sz="1400"/>
                </a:pPr>
                <a:endParaRPr lang="es-MX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strRef>
              <c:f>'[Apple expo compositores.xlsx]Sheet1'!$AC$2:$AC$12</c:f>
              <c:strCache>
                <c:ptCount val="11"/>
                <c:pt idx="0">
                  <c:v>LO QUE FUERA (TEMA INCIDENTAL DE LA TELENOVELA FUEGO ARDIENTE) (VERSIÓN POP) CON CRISTIAN CASTRO BONUS TRACK</c:v>
                </c:pt>
                <c:pt idx="1">
                  <c:v>LO QUE FUERA (VERSIÓN MARIACHI) CON CRISTIAN CASTRO</c:v>
                </c:pt>
                <c:pt idx="2">
                  <c:v>NOS QUISIMOS</c:v>
                </c:pt>
                <c:pt idx="3">
                  <c:v>QUÉ BONITO</c:v>
                </c:pt>
                <c:pt idx="4">
                  <c:v>AMOR IMBORRABLE</c:v>
                </c:pt>
                <c:pt idx="5">
                  <c:v>COPA TRAS COPA</c:v>
                </c:pt>
                <c:pt idx="6">
                  <c:v>MI CASTIGO</c:v>
                </c:pt>
                <c:pt idx="7">
                  <c:v>EL KARMA</c:v>
                </c:pt>
                <c:pt idx="8">
                  <c:v>ME LO MEREZCO</c:v>
                </c:pt>
                <c:pt idx="9">
                  <c:v>MARÍA</c:v>
                </c:pt>
                <c:pt idx="10">
                  <c:v>NO ERES TÚ</c:v>
                </c:pt>
              </c:strCache>
            </c:strRef>
          </c:cat>
          <c:val>
            <c:numRef>
              <c:f>'[Apple expo compositores.xlsx]Sheet1'!$AE$2:$AE$12</c:f>
              <c:numCache>
                <c:formatCode>"$"#,##0.00</c:formatCode>
                <c:ptCount val="11"/>
                <c:pt idx="0">
                  <c:v>2959.2741941397448</c:v>
                </c:pt>
                <c:pt idx="1">
                  <c:v>861.40545298078109</c:v>
                </c:pt>
                <c:pt idx="2">
                  <c:v>0.33560073011346914</c:v>
                </c:pt>
                <c:pt idx="3">
                  <c:v>0.2322448787165512</c:v>
                </c:pt>
                <c:pt idx="4">
                  <c:v>0.2322448787165512</c:v>
                </c:pt>
                <c:pt idx="5">
                  <c:v>0.23001928114124409</c:v>
                </c:pt>
                <c:pt idx="6">
                  <c:v>0.20159412854143299</c:v>
                </c:pt>
                <c:pt idx="7">
                  <c:v>0.20159412854143299</c:v>
                </c:pt>
                <c:pt idx="8">
                  <c:v>0.1731689807844988</c:v>
                </c:pt>
                <c:pt idx="9">
                  <c:v>0.14435134604573249</c:v>
                </c:pt>
                <c:pt idx="10">
                  <c:v>0.13400659915059809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142678016"/>
        <c:axId val="142866048"/>
      </c:barChart>
      <c:catAx>
        <c:axId val="142678016"/>
        <c:scaling>
          <c:orientation val="minMax"/>
        </c:scaling>
        <c:delete val="0"/>
        <c:axPos val="b"/>
        <c:majorTickMark val="none"/>
        <c:minorTickMark val="none"/>
        <c:tickLblPos val="nextTo"/>
        <c:txPr>
          <a:bodyPr/>
          <a:lstStyle/>
          <a:p>
            <a:pPr>
              <a:defRPr lang="es-MX" noProof="0"/>
            </a:pPr>
            <a:endParaRPr lang="es-MX"/>
          </a:p>
        </c:txPr>
        <c:crossAx val="142866048"/>
        <c:crosses val="autoZero"/>
        <c:auto val="1"/>
        <c:lblAlgn val="ctr"/>
        <c:lblOffset val="100"/>
        <c:noMultiLvlLbl val="0"/>
      </c:catAx>
      <c:valAx>
        <c:axId val="142866048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14267801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77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54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7845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7422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954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7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11033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95832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69486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1114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13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tint val="66000"/>
                <a:satMod val="160000"/>
              </a:schemeClr>
            </a:gs>
            <a:gs pos="22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C19E2-A6BE-4FDC-B412-7CD02F7D042D}" type="datetimeFigureOut">
              <a:rPr lang="es-MX" smtClean="0"/>
              <a:t>02/06/2021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5911E-BFE0-491C-893D-DC766563A55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13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Expo </a:t>
            </a:r>
            <a:r>
              <a:rPr lang="en-US" dirty="0" err="1" smtClean="0"/>
              <a:t>Compositores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614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90264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endParaRPr lang="es-MX" dirty="0"/>
          </a:p>
        </p:txBody>
      </p:sp>
      <p:graphicFrame>
        <p:nvGraphicFramePr>
          <p:cNvPr id="8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2122461"/>
              </p:ext>
            </p:extLst>
          </p:nvPr>
        </p:nvGraphicFramePr>
        <p:xfrm>
          <a:off x="457200" y="836712"/>
          <a:ext cx="822960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418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62272"/>
            <a:ext cx="8229600" cy="1143000"/>
          </a:xfrm>
        </p:spPr>
        <p:txBody>
          <a:bodyPr/>
          <a:lstStyle/>
          <a:p>
            <a:r>
              <a:rPr lang="en-US" dirty="0" err="1" smtClean="0"/>
              <a:t>Clics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plataforma</a:t>
            </a:r>
            <a:endParaRPr lang="es-MX" dirty="0"/>
          </a:p>
        </p:txBody>
      </p:sp>
      <p:graphicFrame>
        <p:nvGraphicFramePr>
          <p:cNvPr id="6" name="1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39356"/>
              </p:ext>
            </p:extLst>
          </p:nvPr>
        </p:nvGraphicFramePr>
        <p:xfrm>
          <a:off x="457200" y="764704"/>
          <a:ext cx="8229600" cy="59046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6789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171400"/>
            <a:ext cx="8229600" cy="1143000"/>
          </a:xfrm>
        </p:spPr>
        <p:txBody>
          <a:bodyPr/>
          <a:lstStyle/>
          <a:p>
            <a:r>
              <a:rPr lang="en-US" dirty="0" err="1" smtClean="0"/>
              <a:t>Clics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país</a:t>
            </a:r>
            <a:endParaRPr lang="es-MX" dirty="0"/>
          </a:p>
        </p:txBody>
      </p:sp>
      <p:graphicFrame>
        <p:nvGraphicFramePr>
          <p:cNvPr id="6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900793"/>
              </p:ext>
            </p:extLst>
          </p:nvPr>
        </p:nvGraphicFramePr>
        <p:xfrm>
          <a:off x="457200" y="836712"/>
          <a:ext cx="8229600" cy="576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6862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34280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país</a:t>
            </a:r>
            <a:endParaRPr lang="es-MX" dirty="0"/>
          </a:p>
        </p:txBody>
      </p:sp>
      <p:graphicFrame>
        <p:nvGraphicFramePr>
          <p:cNvPr id="6" name="2 Gráfic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886348"/>
              </p:ext>
            </p:extLst>
          </p:nvPr>
        </p:nvGraphicFramePr>
        <p:xfrm>
          <a:off x="457200" y="692696"/>
          <a:ext cx="8229600" cy="54334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202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-243408"/>
            <a:ext cx="8229600" cy="1143000"/>
          </a:xfrm>
        </p:spPr>
        <p:txBody>
          <a:bodyPr/>
          <a:lstStyle/>
          <a:p>
            <a:r>
              <a:rPr lang="en-US" dirty="0" err="1" smtClean="0"/>
              <a:t>Ingreso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canción</a:t>
            </a:r>
            <a:endParaRPr lang="es-MX" dirty="0"/>
          </a:p>
        </p:txBody>
      </p:sp>
      <p:graphicFrame>
        <p:nvGraphicFramePr>
          <p:cNvPr id="4" name="3 Marcador de contenido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8264"/>
              </p:ext>
            </p:extLst>
          </p:nvPr>
        </p:nvGraphicFramePr>
        <p:xfrm>
          <a:off x="457200" y="836712"/>
          <a:ext cx="8229600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43230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273</TotalTime>
  <Words>45</Words>
  <Application>Microsoft Office PowerPoint</Application>
  <PresentationFormat>Presentación en pantalla (4:3)</PresentationFormat>
  <Paragraphs>11</Paragraphs>
  <Slides>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Tema de Office</vt:lpstr>
      <vt:lpstr>Expo Compositores</vt:lpstr>
      <vt:lpstr>Ingresos por plataforma</vt:lpstr>
      <vt:lpstr>Clics por plataforma</vt:lpstr>
      <vt:lpstr>Clics por país</vt:lpstr>
      <vt:lpstr>Ingreso por país</vt:lpstr>
      <vt:lpstr>Ingreso por canción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16</cp:revision>
  <dcterms:created xsi:type="dcterms:W3CDTF">2021-06-02T21:08:43Z</dcterms:created>
  <dcterms:modified xsi:type="dcterms:W3CDTF">2021-06-03T01:42:41Z</dcterms:modified>
</cp:coreProperties>
</file>