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vignesh Krishnamoorthy" initials="BK" lastIdx="1" clrIdx="0">
    <p:extLst>
      <p:ext uri="{19B8F6BF-5375-455C-9EA6-DF929625EA0E}">
        <p15:presenceInfo xmlns:p15="http://schemas.microsoft.com/office/powerpoint/2012/main" userId="S::bala.krishnamoorthy@mail.utoronto.ca::7f561439-58e1-495b-a3ff-b2edbe0965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45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A999A-7E5C-674D-AF00-961D8F945A05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F6963-C950-524B-AB8F-1399F537E400}">
      <dgm:prSet phldrT="[Text]" custT="1"/>
      <dgm:spPr/>
      <dgm:t>
        <a:bodyPr/>
        <a:lstStyle/>
        <a:p>
          <a:r>
            <a:rPr lang="en-US" sz="1400" dirty="0"/>
            <a:t>Vectorizer: </a:t>
          </a:r>
        </a:p>
      </dgm:t>
    </dgm:pt>
    <dgm:pt modelId="{16D3A8C2-BEA5-7843-AEEA-DE8FB36A8748}" type="parTrans" cxnId="{8F162BB5-7E46-F041-9F38-FDBA5DADC1F5}">
      <dgm:prSet/>
      <dgm:spPr/>
      <dgm:t>
        <a:bodyPr/>
        <a:lstStyle/>
        <a:p>
          <a:endParaRPr lang="en-US"/>
        </a:p>
      </dgm:t>
    </dgm:pt>
    <dgm:pt modelId="{0824BC78-DBE1-1A40-B952-1482590E1059}" type="sibTrans" cxnId="{8F162BB5-7E46-F041-9F38-FDBA5DADC1F5}">
      <dgm:prSet/>
      <dgm:spPr/>
      <dgm:t>
        <a:bodyPr/>
        <a:lstStyle/>
        <a:p>
          <a:endParaRPr lang="en-US"/>
        </a:p>
      </dgm:t>
    </dgm:pt>
    <dgm:pt modelId="{B81F3ED5-2D73-CB4F-A499-B91DFF3716C3}">
      <dgm:prSet phldrT="[Text]" custT="1"/>
      <dgm:spPr/>
      <dgm:t>
        <a:bodyPr/>
        <a:lstStyle/>
        <a:p>
          <a:r>
            <a:rPr lang="en-US" sz="1050" b="1" dirty="0"/>
            <a:t>Count Vectorizer</a:t>
          </a:r>
        </a:p>
      </dgm:t>
    </dgm:pt>
    <dgm:pt modelId="{CD10E640-D224-DE41-9C6E-D61A803614C2}" type="parTrans" cxnId="{448898F4-6B8A-284B-AD84-6D09A55F02D7}">
      <dgm:prSet/>
      <dgm:spPr/>
      <dgm:t>
        <a:bodyPr/>
        <a:lstStyle/>
        <a:p>
          <a:endParaRPr lang="en-US"/>
        </a:p>
      </dgm:t>
    </dgm:pt>
    <dgm:pt modelId="{82C91630-9D49-2647-B290-CEEA772D179F}" type="sibTrans" cxnId="{448898F4-6B8A-284B-AD84-6D09A55F02D7}">
      <dgm:prSet/>
      <dgm:spPr/>
      <dgm:t>
        <a:bodyPr/>
        <a:lstStyle/>
        <a:p>
          <a:endParaRPr lang="en-US"/>
        </a:p>
      </dgm:t>
    </dgm:pt>
    <dgm:pt modelId="{B0EAD80F-B81A-8546-B76C-461EA6D22076}">
      <dgm:prSet phldrT="[Text]"/>
      <dgm:spPr/>
      <dgm:t>
        <a:bodyPr/>
        <a:lstStyle/>
        <a:p>
          <a:r>
            <a:rPr lang="en-US" dirty="0"/>
            <a:t>Grid Search</a:t>
          </a:r>
        </a:p>
      </dgm:t>
    </dgm:pt>
    <dgm:pt modelId="{10B43FF7-F4BA-7A48-ABD9-77E373357463}" type="parTrans" cxnId="{9EA6F391-02E4-0E4C-B5AE-16C5F3F14D60}">
      <dgm:prSet/>
      <dgm:spPr/>
      <dgm:t>
        <a:bodyPr/>
        <a:lstStyle/>
        <a:p>
          <a:endParaRPr lang="en-US"/>
        </a:p>
      </dgm:t>
    </dgm:pt>
    <dgm:pt modelId="{F1442F67-1711-FD46-A9A2-7763BF334F68}" type="sibTrans" cxnId="{9EA6F391-02E4-0E4C-B5AE-16C5F3F14D60}">
      <dgm:prSet/>
      <dgm:spPr/>
      <dgm:t>
        <a:bodyPr/>
        <a:lstStyle/>
        <a:p>
          <a:endParaRPr lang="en-US"/>
        </a:p>
      </dgm:t>
    </dgm:pt>
    <dgm:pt modelId="{3B56FE77-7221-0C41-80A1-1A83FFABCE85}">
      <dgm:prSet phldrT="[Text]"/>
      <dgm:spPr/>
      <dgm:t>
        <a:bodyPr/>
        <a:lstStyle/>
        <a:p>
          <a:r>
            <a:rPr lang="en-US" dirty="0"/>
            <a:t>Hyperparameter Tuning</a:t>
          </a:r>
        </a:p>
      </dgm:t>
    </dgm:pt>
    <dgm:pt modelId="{BE6266A0-C531-AD4D-9637-4275C01F3993}" type="parTrans" cxnId="{B0B03927-4CDB-9142-85CF-82BEE391C1FA}">
      <dgm:prSet/>
      <dgm:spPr/>
      <dgm:t>
        <a:bodyPr/>
        <a:lstStyle/>
        <a:p>
          <a:endParaRPr lang="en-US"/>
        </a:p>
      </dgm:t>
    </dgm:pt>
    <dgm:pt modelId="{75272476-9CCB-A04B-82B8-8D665673354D}" type="sibTrans" cxnId="{B0B03927-4CDB-9142-85CF-82BEE391C1FA}">
      <dgm:prSet/>
      <dgm:spPr/>
      <dgm:t>
        <a:bodyPr/>
        <a:lstStyle/>
        <a:p>
          <a:endParaRPr lang="en-US"/>
        </a:p>
      </dgm:t>
    </dgm:pt>
    <dgm:pt modelId="{E9878008-F6D6-F648-999A-1B54E81557DC}">
      <dgm:prSet phldrT="[Text]" custT="1"/>
      <dgm:spPr/>
      <dgm:t>
        <a:bodyPr/>
        <a:lstStyle/>
        <a:p>
          <a:r>
            <a:rPr lang="en-US" sz="1400" dirty="0"/>
            <a:t>Classifier: </a:t>
          </a:r>
        </a:p>
      </dgm:t>
    </dgm:pt>
    <dgm:pt modelId="{4BC7C087-2E1C-8945-BAC9-D1D62F9A29FE}" type="parTrans" cxnId="{677AD710-EFB5-AB43-AE6E-7C9A1D62F44F}">
      <dgm:prSet/>
      <dgm:spPr/>
      <dgm:t>
        <a:bodyPr/>
        <a:lstStyle/>
        <a:p>
          <a:endParaRPr lang="en-US"/>
        </a:p>
      </dgm:t>
    </dgm:pt>
    <dgm:pt modelId="{E97281A8-703D-C940-8497-9CE0FC59ABE9}" type="sibTrans" cxnId="{677AD710-EFB5-AB43-AE6E-7C9A1D62F44F}">
      <dgm:prSet/>
      <dgm:spPr/>
      <dgm:t>
        <a:bodyPr/>
        <a:lstStyle/>
        <a:p>
          <a:endParaRPr lang="en-US"/>
        </a:p>
      </dgm:t>
    </dgm:pt>
    <dgm:pt modelId="{6603B792-F0B3-5D40-B7AE-D2BE5A567740}">
      <dgm:prSet phldrT="[Text]" custT="1"/>
      <dgm:spPr/>
      <dgm:t>
        <a:bodyPr/>
        <a:lstStyle/>
        <a:p>
          <a:r>
            <a:rPr lang="en-US" sz="1050" dirty="0"/>
            <a:t>TFIDF Vectorizer</a:t>
          </a:r>
        </a:p>
      </dgm:t>
    </dgm:pt>
    <dgm:pt modelId="{97D309B7-7D9A-1E46-924A-C9E40464D285}" type="parTrans" cxnId="{787B9E88-FF6F-1C4A-98CC-16820D23635F}">
      <dgm:prSet/>
      <dgm:spPr/>
      <dgm:t>
        <a:bodyPr/>
        <a:lstStyle/>
        <a:p>
          <a:endParaRPr lang="en-US"/>
        </a:p>
      </dgm:t>
    </dgm:pt>
    <dgm:pt modelId="{D67754F1-002E-D94F-B475-1E4ED5CA4EFA}" type="sibTrans" cxnId="{787B9E88-FF6F-1C4A-98CC-16820D23635F}">
      <dgm:prSet/>
      <dgm:spPr/>
      <dgm:t>
        <a:bodyPr/>
        <a:lstStyle/>
        <a:p>
          <a:endParaRPr lang="en-US"/>
        </a:p>
      </dgm:t>
    </dgm:pt>
    <dgm:pt modelId="{3EBA9F2F-3CF4-F749-A622-A757C29224DE}">
      <dgm:prSet phldrT="[Text]" custT="1"/>
      <dgm:spPr/>
      <dgm:t>
        <a:bodyPr/>
        <a:lstStyle/>
        <a:p>
          <a:r>
            <a:rPr lang="en-US" sz="1050" dirty="0"/>
            <a:t>Logistic Regression</a:t>
          </a:r>
        </a:p>
      </dgm:t>
    </dgm:pt>
    <dgm:pt modelId="{E10D038D-54FF-7D40-8ECB-91107BBD165A}" type="parTrans" cxnId="{53229A9D-5184-4A4E-AD04-6232D7651AF3}">
      <dgm:prSet/>
      <dgm:spPr/>
      <dgm:t>
        <a:bodyPr/>
        <a:lstStyle/>
        <a:p>
          <a:endParaRPr lang="en-US"/>
        </a:p>
      </dgm:t>
    </dgm:pt>
    <dgm:pt modelId="{2BA2F358-47AD-6E42-B23C-573A9F7579E3}" type="sibTrans" cxnId="{53229A9D-5184-4A4E-AD04-6232D7651AF3}">
      <dgm:prSet/>
      <dgm:spPr/>
      <dgm:t>
        <a:bodyPr/>
        <a:lstStyle/>
        <a:p>
          <a:endParaRPr lang="en-US"/>
        </a:p>
      </dgm:t>
    </dgm:pt>
    <dgm:pt modelId="{5B8D4ACF-61B4-954F-B3D8-1E3088FCA9A6}">
      <dgm:prSet phldrT="[Text]" custT="1"/>
      <dgm:spPr/>
      <dgm:t>
        <a:bodyPr/>
        <a:lstStyle/>
        <a:p>
          <a:r>
            <a:rPr lang="en-US" sz="1050" dirty="0"/>
            <a:t>Random Forest</a:t>
          </a:r>
        </a:p>
      </dgm:t>
    </dgm:pt>
    <dgm:pt modelId="{3F9D31C7-87A8-B345-8950-4493511F7ACB}" type="parTrans" cxnId="{BA36C165-E59D-7B45-BD64-4EF4260FF006}">
      <dgm:prSet/>
      <dgm:spPr/>
      <dgm:t>
        <a:bodyPr/>
        <a:lstStyle/>
        <a:p>
          <a:endParaRPr lang="en-US"/>
        </a:p>
      </dgm:t>
    </dgm:pt>
    <dgm:pt modelId="{13CF4719-9712-654F-9AB6-E030227C53C9}" type="sibTrans" cxnId="{BA36C165-E59D-7B45-BD64-4EF4260FF006}">
      <dgm:prSet/>
      <dgm:spPr/>
      <dgm:t>
        <a:bodyPr/>
        <a:lstStyle/>
        <a:p>
          <a:endParaRPr lang="en-US"/>
        </a:p>
      </dgm:t>
    </dgm:pt>
    <dgm:pt modelId="{BCE7184D-7E58-964C-9AF9-666A0592B26C}">
      <dgm:prSet phldrT="[Text]" custT="1"/>
      <dgm:spPr/>
      <dgm:t>
        <a:bodyPr/>
        <a:lstStyle/>
        <a:p>
          <a:r>
            <a:rPr lang="en-US" sz="1050" dirty="0"/>
            <a:t>SVC</a:t>
          </a:r>
          <a:endParaRPr lang="en-US" sz="1050" b="1" dirty="0"/>
        </a:p>
      </dgm:t>
    </dgm:pt>
    <dgm:pt modelId="{13C70D56-263B-2144-ADA5-D653D801AE0B}" type="parTrans" cxnId="{F91C75E3-6097-0A4D-B996-873517BEB078}">
      <dgm:prSet/>
      <dgm:spPr/>
      <dgm:t>
        <a:bodyPr/>
        <a:lstStyle/>
        <a:p>
          <a:endParaRPr lang="en-US"/>
        </a:p>
      </dgm:t>
    </dgm:pt>
    <dgm:pt modelId="{23ABDF19-C096-0C48-B5F4-7B5317199F11}" type="sibTrans" cxnId="{F91C75E3-6097-0A4D-B996-873517BEB078}">
      <dgm:prSet/>
      <dgm:spPr/>
      <dgm:t>
        <a:bodyPr/>
        <a:lstStyle/>
        <a:p>
          <a:endParaRPr lang="en-US"/>
        </a:p>
      </dgm:t>
    </dgm:pt>
    <dgm:pt modelId="{162A5B54-1896-7F48-89C9-81AB0A9E3732}">
      <dgm:prSet phldrT="[Text]" custT="1"/>
      <dgm:spPr/>
      <dgm:t>
        <a:bodyPr/>
        <a:lstStyle/>
        <a:p>
          <a:r>
            <a:rPr lang="en-US" sz="1050" b="1" dirty="0"/>
            <a:t>MultinomialNB</a:t>
          </a:r>
          <a:endParaRPr lang="en-US" sz="1050" dirty="0"/>
        </a:p>
      </dgm:t>
    </dgm:pt>
    <dgm:pt modelId="{38FC9535-01E0-384C-8330-D514C3266B9A}" type="parTrans" cxnId="{83237D9B-42AD-EA46-9CA9-F66F0B4D18EE}">
      <dgm:prSet/>
      <dgm:spPr/>
      <dgm:t>
        <a:bodyPr/>
        <a:lstStyle/>
        <a:p>
          <a:endParaRPr lang="en-US"/>
        </a:p>
      </dgm:t>
    </dgm:pt>
    <dgm:pt modelId="{1AD666F9-0F8D-1A4F-B5ED-0DCC072F6F2A}" type="sibTrans" cxnId="{83237D9B-42AD-EA46-9CA9-F66F0B4D18EE}">
      <dgm:prSet/>
      <dgm:spPr/>
      <dgm:t>
        <a:bodyPr/>
        <a:lstStyle/>
        <a:p>
          <a:endParaRPr lang="en-US"/>
        </a:p>
      </dgm:t>
    </dgm:pt>
    <dgm:pt modelId="{BAC946AF-EC59-DA4C-8204-7E40DD65EC48}" type="pres">
      <dgm:prSet presAssocID="{F29A999A-7E5C-674D-AF00-961D8F945A05}" presName="Name0" presStyleCnt="0">
        <dgm:presLayoutVars>
          <dgm:dir/>
          <dgm:resizeHandles val="exact"/>
        </dgm:presLayoutVars>
      </dgm:prSet>
      <dgm:spPr/>
    </dgm:pt>
    <dgm:pt modelId="{ECEF0A6F-3AE7-944F-9EC9-B0350EA4CAE3}" type="pres">
      <dgm:prSet presAssocID="{F29A999A-7E5C-674D-AF00-961D8F945A05}" presName="vNodes" presStyleCnt="0"/>
      <dgm:spPr/>
    </dgm:pt>
    <dgm:pt modelId="{0A4F7A4B-B44A-8842-A0A3-619033B910AE}" type="pres">
      <dgm:prSet presAssocID="{59FF6963-C950-524B-AB8F-1399F537E400}" presName="node" presStyleLbl="node1" presStyleIdx="0" presStyleCnt="3">
        <dgm:presLayoutVars>
          <dgm:bulletEnabled val="1"/>
        </dgm:presLayoutVars>
      </dgm:prSet>
      <dgm:spPr/>
    </dgm:pt>
    <dgm:pt modelId="{DC09688A-1DDE-494D-9A64-BDA73997F3D1}" type="pres">
      <dgm:prSet presAssocID="{0824BC78-DBE1-1A40-B952-1482590E1059}" presName="spacerT" presStyleCnt="0"/>
      <dgm:spPr/>
    </dgm:pt>
    <dgm:pt modelId="{35B4D37B-463C-A441-9085-55F6B885A5BF}" type="pres">
      <dgm:prSet presAssocID="{0824BC78-DBE1-1A40-B952-1482590E1059}" presName="sibTrans" presStyleLbl="sibTrans2D1" presStyleIdx="0" presStyleCnt="2"/>
      <dgm:spPr/>
    </dgm:pt>
    <dgm:pt modelId="{007D8BF0-2D3A-3241-8648-D2A6529B8C19}" type="pres">
      <dgm:prSet presAssocID="{0824BC78-DBE1-1A40-B952-1482590E1059}" presName="spacerB" presStyleCnt="0"/>
      <dgm:spPr/>
    </dgm:pt>
    <dgm:pt modelId="{011B98F7-0850-0242-AA3E-ADF7DFB65263}" type="pres">
      <dgm:prSet presAssocID="{E9878008-F6D6-F648-999A-1B54E81557DC}" presName="node" presStyleLbl="node1" presStyleIdx="1" presStyleCnt="3">
        <dgm:presLayoutVars>
          <dgm:bulletEnabled val="1"/>
        </dgm:presLayoutVars>
      </dgm:prSet>
      <dgm:spPr/>
    </dgm:pt>
    <dgm:pt modelId="{8EF7D101-423C-E340-AC10-E64D171D7550}" type="pres">
      <dgm:prSet presAssocID="{F29A999A-7E5C-674D-AF00-961D8F945A05}" presName="sibTransLast" presStyleLbl="sibTrans2D1" presStyleIdx="1" presStyleCnt="2"/>
      <dgm:spPr/>
    </dgm:pt>
    <dgm:pt modelId="{DF1044A7-9C88-974F-9DED-8C9E9BFE4668}" type="pres">
      <dgm:prSet presAssocID="{F29A999A-7E5C-674D-AF00-961D8F945A05}" presName="connectorText" presStyleLbl="sibTrans2D1" presStyleIdx="1" presStyleCnt="2"/>
      <dgm:spPr/>
    </dgm:pt>
    <dgm:pt modelId="{186C1128-BDD5-F747-82FA-1261CB87E9D2}" type="pres">
      <dgm:prSet presAssocID="{F29A999A-7E5C-674D-AF00-961D8F945A0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CD4DA0C-635D-1E42-8CF9-A1687B6C6676}" type="presOf" srcId="{BCE7184D-7E58-964C-9AF9-666A0592B26C}" destId="{011B98F7-0850-0242-AA3E-ADF7DFB65263}" srcOrd="0" destOrd="4" presId="urn:microsoft.com/office/officeart/2005/8/layout/equation2"/>
    <dgm:cxn modelId="{677AD710-EFB5-AB43-AE6E-7C9A1D62F44F}" srcId="{F29A999A-7E5C-674D-AF00-961D8F945A05}" destId="{E9878008-F6D6-F648-999A-1B54E81557DC}" srcOrd="1" destOrd="0" parTransId="{4BC7C087-2E1C-8945-BAC9-D1D62F9A29FE}" sibTransId="{E97281A8-703D-C940-8497-9CE0FC59ABE9}"/>
    <dgm:cxn modelId="{8BF08112-DA8B-3D41-A677-EF13FCA2B191}" type="presOf" srcId="{3EBA9F2F-3CF4-F749-A622-A757C29224DE}" destId="{011B98F7-0850-0242-AA3E-ADF7DFB65263}" srcOrd="0" destOrd="2" presId="urn:microsoft.com/office/officeart/2005/8/layout/equation2"/>
    <dgm:cxn modelId="{E8438D20-D5B3-C74D-A2B0-1CFCFA7FFD77}" type="presOf" srcId="{B0EAD80F-B81A-8546-B76C-461EA6D22076}" destId="{186C1128-BDD5-F747-82FA-1261CB87E9D2}" srcOrd="0" destOrd="0" presId="urn:microsoft.com/office/officeart/2005/8/layout/equation2"/>
    <dgm:cxn modelId="{B0B03927-4CDB-9142-85CF-82BEE391C1FA}" srcId="{B0EAD80F-B81A-8546-B76C-461EA6D22076}" destId="{3B56FE77-7221-0C41-80A1-1A83FFABCE85}" srcOrd="0" destOrd="0" parTransId="{BE6266A0-C531-AD4D-9637-4275C01F3993}" sibTransId="{75272476-9CCB-A04B-82B8-8D665673354D}"/>
    <dgm:cxn modelId="{D7BB5631-6142-4241-B684-748422FB3884}" type="presOf" srcId="{E97281A8-703D-C940-8497-9CE0FC59ABE9}" destId="{DF1044A7-9C88-974F-9DED-8C9E9BFE4668}" srcOrd="1" destOrd="0" presId="urn:microsoft.com/office/officeart/2005/8/layout/equation2"/>
    <dgm:cxn modelId="{1ED07051-D813-7B49-9C69-F0C297F67EF1}" type="presOf" srcId="{B81F3ED5-2D73-CB4F-A499-B91DFF3716C3}" destId="{0A4F7A4B-B44A-8842-A0A3-619033B910AE}" srcOrd="0" destOrd="1" presId="urn:microsoft.com/office/officeart/2005/8/layout/equation2"/>
    <dgm:cxn modelId="{BA36C165-E59D-7B45-BD64-4EF4260FF006}" srcId="{E9878008-F6D6-F648-999A-1B54E81557DC}" destId="{5B8D4ACF-61B4-954F-B3D8-1E3088FCA9A6}" srcOrd="2" destOrd="0" parTransId="{3F9D31C7-87A8-B345-8950-4493511F7ACB}" sibTransId="{13CF4719-9712-654F-9AB6-E030227C53C9}"/>
    <dgm:cxn modelId="{EF17AD74-F69A-9D4C-B9F7-57B8ED83A460}" type="presOf" srcId="{F29A999A-7E5C-674D-AF00-961D8F945A05}" destId="{BAC946AF-EC59-DA4C-8204-7E40DD65EC48}" srcOrd="0" destOrd="0" presId="urn:microsoft.com/office/officeart/2005/8/layout/equation2"/>
    <dgm:cxn modelId="{736CB076-E99A-6348-8547-768C7C71A17C}" type="presOf" srcId="{E9878008-F6D6-F648-999A-1B54E81557DC}" destId="{011B98F7-0850-0242-AA3E-ADF7DFB65263}" srcOrd="0" destOrd="0" presId="urn:microsoft.com/office/officeart/2005/8/layout/equation2"/>
    <dgm:cxn modelId="{787B9E88-FF6F-1C4A-98CC-16820D23635F}" srcId="{59FF6963-C950-524B-AB8F-1399F537E400}" destId="{6603B792-F0B3-5D40-B7AE-D2BE5A567740}" srcOrd="1" destOrd="0" parTransId="{97D309B7-7D9A-1E46-924A-C9E40464D285}" sibTransId="{D67754F1-002E-D94F-B475-1E4ED5CA4EFA}"/>
    <dgm:cxn modelId="{9EA6F391-02E4-0E4C-B5AE-16C5F3F14D60}" srcId="{F29A999A-7E5C-674D-AF00-961D8F945A05}" destId="{B0EAD80F-B81A-8546-B76C-461EA6D22076}" srcOrd="2" destOrd="0" parTransId="{10B43FF7-F4BA-7A48-ABD9-77E373357463}" sibTransId="{F1442F67-1711-FD46-A9A2-7763BF334F68}"/>
    <dgm:cxn modelId="{9FC15294-D39A-6640-83B4-DC11107D4EAD}" type="presOf" srcId="{3B56FE77-7221-0C41-80A1-1A83FFABCE85}" destId="{186C1128-BDD5-F747-82FA-1261CB87E9D2}" srcOrd="0" destOrd="1" presId="urn:microsoft.com/office/officeart/2005/8/layout/equation2"/>
    <dgm:cxn modelId="{83237D9B-42AD-EA46-9CA9-F66F0B4D18EE}" srcId="{E9878008-F6D6-F648-999A-1B54E81557DC}" destId="{162A5B54-1896-7F48-89C9-81AB0A9E3732}" srcOrd="0" destOrd="0" parTransId="{38FC9535-01E0-384C-8330-D514C3266B9A}" sibTransId="{1AD666F9-0F8D-1A4F-B5ED-0DCC072F6F2A}"/>
    <dgm:cxn modelId="{53229A9D-5184-4A4E-AD04-6232D7651AF3}" srcId="{E9878008-F6D6-F648-999A-1B54E81557DC}" destId="{3EBA9F2F-3CF4-F749-A622-A757C29224DE}" srcOrd="1" destOrd="0" parTransId="{E10D038D-54FF-7D40-8ECB-91107BBD165A}" sibTransId="{2BA2F358-47AD-6E42-B23C-573A9F7579E3}"/>
    <dgm:cxn modelId="{861A5DA1-32CB-7946-AB64-8A51D73AD00E}" type="presOf" srcId="{5B8D4ACF-61B4-954F-B3D8-1E3088FCA9A6}" destId="{011B98F7-0850-0242-AA3E-ADF7DFB65263}" srcOrd="0" destOrd="3" presId="urn:microsoft.com/office/officeart/2005/8/layout/equation2"/>
    <dgm:cxn modelId="{7EECF4A6-8F6B-A24B-BFFA-8D3A6DC0C411}" type="presOf" srcId="{E97281A8-703D-C940-8497-9CE0FC59ABE9}" destId="{8EF7D101-423C-E340-AC10-E64D171D7550}" srcOrd="0" destOrd="0" presId="urn:microsoft.com/office/officeart/2005/8/layout/equation2"/>
    <dgm:cxn modelId="{912C57B0-9FBA-E34F-9398-A2ADEBE3EFDE}" type="presOf" srcId="{162A5B54-1896-7F48-89C9-81AB0A9E3732}" destId="{011B98F7-0850-0242-AA3E-ADF7DFB65263}" srcOrd="0" destOrd="1" presId="urn:microsoft.com/office/officeart/2005/8/layout/equation2"/>
    <dgm:cxn modelId="{8F162BB5-7E46-F041-9F38-FDBA5DADC1F5}" srcId="{F29A999A-7E5C-674D-AF00-961D8F945A05}" destId="{59FF6963-C950-524B-AB8F-1399F537E400}" srcOrd="0" destOrd="0" parTransId="{16D3A8C2-BEA5-7843-AEEA-DE8FB36A8748}" sibTransId="{0824BC78-DBE1-1A40-B952-1482590E1059}"/>
    <dgm:cxn modelId="{A0C2E1BC-51C2-9D40-9FB8-E2B0FED59306}" type="presOf" srcId="{0824BC78-DBE1-1A40-B952-1482590E1059}" destId="{35B4D37B-463C-A441-9085-55F6B885A5BF}" srcOrd="0" destOrd="0" presId="urn:microsoft.com/office/officeart/2005/8/layout/equation2"/>
    <dgm:cxn modelId="{20789AD1-2BDC-D84D-9D92-977F17A1A1C4}" type="presOf" srcId="{59FF6963-C950-524B-AB8F-1399F537E400}" destId="{0A4F7A4B-B44A-8842-A0A3-619033B910AE}" srcOrd="0" destOrd="0" presId="urn:microsoft.com/office/officeart/2005/8/layout/equation2"/>
    <dgm:cxn modelId="{F91C75E3-6097-0A4D-B996-873517BEB078}" srcId="{E9878008-F6D6-F648-999A-1B54E81557DC}" destId="{BCE7184D-7E58-964C-9AF9-666A0592B26C}" srcOrd="3" destOrd="0" parTransId="{13C70D56-263B-2144-ADA5-D653D801AE0B}" sibTransId="{23ABDF19-C096-0C48-B5F4-7B5317199F11}"/>
    <dgm:cxn modelId="{ECF175EC-1FD1-8447-B0E9-628C3FFC93F8}" type="presOf" srcId="{6603B792-F0B3-5D40-B7AE-D2BE5A567740}" destId="{0A4F7A4B-B44A-8842-A0A3-619033B910AE}" srcOrd="0" destOrd="2" presId="urn:microsoft.com/office/officeart/2005/8/layout/equation2"/>
    <dgm:cxn modelId="{448898F4-6B8A-284B-AD84-6D09A55F02D7}" srcId="{59FF6963-C950-524B-AB8F-1399F537E400}" destId="{B81F3ED5-2D73-CB4F-A499-B91DFF3716C3}" srcOrd="0" destOrd="0" parTransId="{CD10E640-D224-DE41-9C6E-D61A803614C2}" sibTransId="{82C91630-9D49-2647-B290-CEEA772D179F}"/>
    <dgm:cxn modelId="{65036849-EF3E-8D42-922E-5C6CD86967AA}" type="presParOf" srcId="{BAC946AF-EC59-DA4C-8204-7E40DD65EC48}" destId="{ECEF0A6F-3AE7-944F-9EC9-B0350EA4CAE3}" srcOrd="0" destOrd="0" presId="urn:microsoft.com/office/officeart/2005/8/layout/equation2"/>
    <dgm:cxn modelId="{442670F1-E4D2-CA46-88FB-BFE6634A5511}" type="presParOf" srcId="{ECEF0A6F-3AE7-944F-9EC9-B0350EA4CAE3}" destId="{0A4F7A4B-B44A-8842-A0A3-619033B910AE}" srcOrd="0" destOrd="0" presId="urn:microsoft.com/office/officeart/2005/8/layout/equation2"/>
    <dgm:cxn modelId="{001E68FA-CC87-1947-BE72-90E91087DD9E}" type="presParOf" srcId="{ECEF0A6F-3AE7-944F-9EC9-B0350EA4CAE3}" destId="{DC09688A-1DDE-494D-9A64-BDA73997F3D1}" srcOrd="1" destOrd="0" presId="urn:microsoft.com/office/officeart/2005/8/layout/equation2"/>
    <dgm:cxn modelId="{A202CABE-2BB0-274E-ACFE-4E9C89CD4C28}" type="presParOf" srcId="{ECEF0A6F-3AE7-944F-9EC9-B0350EA4CAE3}" destId="{35B4D37B-463C-A441-9085-55F6B885A5BF}" srcOrd="2" destOrd="0" presId="urn:microsoft.com/office/officeart/2005/8/layout/equation2"/>
    <dgm:cxn modelId="{1AD51B45-48BC-DB44-BF2D-92D01554C685}" type="presParOf" srcId="{ECEF0A6F-3AE7-944F-9EC9-B0350EA4CAE3}" destId="{007D8BF0-2D3A-3241-8648-D2A6529B8C19}" srcOrd="3" destOrd="0" presId="urn:microsoft.com/office/officeart/2005/8/layout/equation2"/>
    <dgm:cxn modelId="{55A64F60-7517-474F-8D47-4A28B419067E}" type="presParOf" srcId="{ECEF0A6F-3AE7-944F-9EC9-B0350EA4CAE3}" destId="{011B98F7-0850-0242-AA3E-ADF7DFB65263}" srcOrd="4" destOrd="0" presId="urn:microsoft.com/office/officeart/2005/8/layout/equation2"/>
    <dgm:cxn modelId="{CC4728C7-FB65-C344-8684-69C7F04A59EA}" type="presParOf" srcId="{BAC946AF-EC59-DA4C-8204-7E40DD65EC48}" destId="{8EF7D101-423C-E340-AC10-E64D171D7550}" srcOrd="1" destOrd="0" presId="urn:microsoft.com/office/officeart/2005/8/layout/equation2"/>
    <dgm:cxn modelId="{C526F420-1D16-E24F-9A4A-1E605DCE73B6}" type="presParOf" srcId="{8EF7D101-423C-E340-AC10-E64D171D7550}" destId="{DF1044A7-9C88-974F-9DED-8C9E9BFE4668}" srcOrd="0" destOrd="0" presId="urn:microsoft.com/office/officeart/2005/8/layout/equation2"/>
    <dgm:cxn modelId="{53DB79FD-9E82-B64D-8650-08A36423D158}" type="presParOf" srcId="{BAC946AF-EC59-DA4C-8204-7E40DD65EC48}" destId="{186C1128-BDD5-F747-82FA-1261CB87E9D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7A4B-B44A-8842-A0A3-619033B910AE}">
      <dsp:nvSpPr>
        <dsp:cNvPr id="0" name=""/>
        <dsp:cNvSpPr/>
      </dsp:nvSpPr>
      <dsp:spPr>
        <a:xfrm>
          <a:off x="759064" y="723"/>
          <a:ext cx="1630689" cy="1630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Vectorizer: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Count Vectorizer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TFIDF Vectorizer</a:t>
          </a:r>
        </a:p>
      </dsp:txBody>
      <dsp:txXfrm>
        <a:off x="997873" y="239532"/>
        <a:ext cx="1153071" cy="1153071"/>
      </dsp:txXfrm>
    </dsp:sp>
    <dsp:sp modelId="{35B4D37B-463C-A441-9085-55F6B885A5BF}">
      <dsp:nvSpPr>
        <dsp:cNvPr id="0" name=""/>
        <dsp:cNvSpPr/>
      </dsp:nvSpPr>
      <dsp:spPr>
        <a:xfrm>
          <a:off x="1101508" y="1763825"/>
          <a:ext cx="945799" cy="94579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226874" y="2125499"/>
        <a:ext cx="695067" cy="222451"/>
      </dsp:txXfrm>
    </dsp:sp>
    <dsp:sp modelId="{011B98F7-0850-0242-AA3E-ADF7DFB65263}">
      <dsp:nvSpPr>
        <dsp:cNvPr id="0" name=""/>
        <dsp:cNvSpPr/>
      </dsp:nvSpPr>
      <dsp:spPr>
        <a:xfrm>
          <a:off x="759064" y="2842036"/>
          <a:ext cx="1630689" cy="1630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Classifier: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MultinomialNB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Logistic Regression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Random Forest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SVC</a:t>
          </a:r>
          <a:endParaRPr lang="en-US" sz="1050" b="1" kern="1200" dirty="0"/>
        </a:p>
      </dsp:txBody>
      <dsp:txXfrm>
        <a:off x="997873" y="3080845"/>
        <a:ext cx="1153071" cy="1153071"/>
      </dsp:txXfrm>
    </dsp:sp>
    <dsp:sp modelId="{8EF7D101-423C-E340-AC10-E64D171D7550}">
      <dsp:nvSpPr>
        <dsp:cNvPr id="0" name=""/>
        <dsp:cNvSpPr/>
      </dsp:nvSpPr>
      <dsp:spPr>
        <a:xfrm>
          <a:off x="2634356" y="1933416"/>
          <a:ext cx="518559" cy="606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634356" y="2054739"/>
        <a:ext cx="362991" cy="363970"/>
      </dsp:txXfrm>
    </dsp:sp>
    <dsp:sp modelId="{186C1128-BDD5-F747-82FA-1261CB87E9D2}">
      <dsp:nvSpPr>
        <dsp:cNvPr id="0" name=""/>
        <dsp:cNvSpPr/>
      </dsp:nvSpPr>
      <dsp:spPr>
        <a:xfrm>
          <a:off x="3368167" y="606035"/>
          <a:ext cx="3261378" cy="326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Grid Search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Hyperparameter Tuning</a:t>
          </a:r>
        </a:p>
      </dsp:txBody>
      <dsp:txXfrm>
        <a:off x="3845785" y="1083653"/>
        <a:ext cx="2306142" cy="2306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F2CD8-97AC-D249-A59C-BA1F4088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40" y="321731"/>
            <a:ext cx="3477458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B5F36A-4221-4A45-972A-DF2BB9C1C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/>
              <a:t>Classifying Reddit Posts into their Subreddits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29E42-88AC-9D48-AC71-026F7D85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/>
              <a:t>Bala Krishnamoorthy</a:t>
            </a:r>
          </a:p>
        </p:txBody>
      </p:sp>
    </p:spTree>
    <p:extLst>
      <p:ext uri="{BB962C8B-B14F-4D97-AF65-F5344CB8AC3E}">
        <p14:creationId xmlns:p14="http://schemas.microsoft.com/office/powerpoint/2010/main" val="237063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F3706-530A-7241-A619-4163B207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40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E8B2-5C8D-B24A-9254-A033EF8B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Test the model on </a:t>
            </a:r>
            <a:r>
              <a:rPr lang="en-US" sz="1600" i="1" dirty="0"/>
              <a:t>very</a:t>
            </a:r>
            <a:r>
              <a:rPr lang="en-US" sz="1600" dirty="0"/>
              <a:t> similar subreddits</a:t>
            </a:r>
            <a:endParaRPr lang="en-US" sz="1400" dirty="0"/>
          </a:p>
          <a:p>
            <a:pPr lvl="1"/>
            <a:r>
              <a:rPr lang="en-US" sz="1400" dirty="0"/>
              <a:t>And compare against human performance! </a:t>
            </a:r>
            <a:r>
              <a:rPr lang="en-US" sz="1400" dirty="0">
                <a:sym typeface="Wingdings" pitchFamily="2" charset="2"/>
              </a:rPr>
              <a:t> </a:t>
            </a:r>
          </a:p>
          <a:p>
            <a:r>
              <a:rPr lang="en-US" sz="1600" dirty="0">
                <a:sym typeface="Wingdings" pitchFamily="2" charset="2"/>
              </a:rPr>
              <a:t>In this project, NLP was conducted solely on the “title” block within the post</a:t>
            </a:r>
          </a:p>
          <a:p>
            <a:pPr lvl="1"/>
            <a:r>
              <a:rPr lang="en-US" sz="1400" dirty="0">
                <a:sym typeface="Wingdings" pitchFamily="2" charset="2"/>
              </a:rPr>
              <a:t>We can expand our NLP curtain to include any text not within the “title” block, comments, </a:t>
            </a:r>
            <a:r>
              <a:rPr lang="en-US" sz="1400" dirty="0" err="1">
                <a:sym typeface="Wingdings" pitchFamily="2" charset="2"/>
              </a:rPr>
              <a:t>urls</a:t>
            </a:r>
            <a:r>
              <a:rPr lang="en-US" sz="1400" dirty="0">
                <a:sym typeface="Wingdings" pitchFamily="2" charset="2"/>
              </a:rPr>
              <a:t> of links embedded within posts, etc.</a:t>
            </a:r>
          </a:p>
          <a:p>
            <a:pPr lvl="1"/>
            <a:r>
              <a:rPr lang="en-US" sz="1400" dirty="0">
                <a:sym typeface="Wingdings" pitchFamily="2" charset="2"/>
              </a:rPr>
              <a:t>Combine numerical and text features (e.g. number of comments per post and text within comments)</a:t>
            </a:r>
          </a:p>
          <a:p>
            <a:r>
              <a:rPr lang="en-US" sz="1600" dirty="0">
                <a:sym typeface="Wingdings" pitchFamily="2" charset="2"/>
              </a:rPr>
              <a:t>Automate model selection and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320103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8F3706-530A-7241-A619-4163B207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AA46B-2C5C-0048-B98B-C86BCB1F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84A-EECB-8048-81FD-F570F792B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Facts about “the front page of the internet”</a:t>
            </a:r>
          </a:p>
          <a:p>
            <a:r>
              <a:rPr lang="en-US" sz="1600" dirty="0"/>
              <a:t>Problem Statement</a:t>
            </a:r>
          </a:p>
          <a:p>
            <a:r>
              <a:rPr lang="en-US" sz="1600" dirty="0"/>
              <a:t>Methodology</a:t>
            </a:r>
          </a:p>
          <a:p>
            <a:r>
              <a:rPr lang="en-US" sz="1600" dirty="0"/>
              <a:t>Modelling: Process</a:t>
            </a:r>
          </a:p>
          <a:p>
            <a:r>
              <a:rPr lang="en-US" sz="1600" dirty="0"/>
              <a:t>Modelling: Performance</a:t>
            </a:r>
          </a:p>
          <a:p>
            <a:r>
              <a:rPr lang="en-US" sz="1600" dirty="0"/>
              <a:t>Conclusion</a:t>
            </a:r>
          </a:p>
          <a:p>
            <a:r>
              <a:rPr lang="en-US" sz="1600" dirty="0"/>
              <a:t>Next Steps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71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2F524-E0DD-FD46-AD41-BFDFA84C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Facts about “the front page of the internet”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4C207-4F3D-3743-9DA2-872A6AC0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5"/>
            <a:ext cx="6123783" cy="4139879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Widespread popularity</a:t>
            </a:r>
          </a:p>
          <a:p>
            <a:pPr lvl="1"/>
            <a:r>
              <a:rPr lang="en-US" sz="2000" dirty="0"/>
              <a:t>330 million monthly active users</a:t>
            </a:r>
          </a:p>
          <a:p>
            <a:pPr lvl="2"/>
            <a:r>
              <a:rPr lang="en-US" sz="1800" dirty="0"/>
              <a:t>~62% of users visit Reddit for news</a:t>
            </a:r>
          </a:p>
          <a:p>
            <a:pPr lvl="1"/>
            <a:r>
              <a:rPr lang="en-US" sz="2000" dirty="0"/>
              <a:t>160,000 pages are viewed per minute</a:t>
            </a:r>
          </a:p>
          <a:p>
            <a:pPr lvl="1"/>
            <a:r>
              <a:rPr lang="en-US" sz="2000" dirty="0"/>
              <a:t> More than 1 million subreddits (June 2017)</a:t>
            </a:r>
          </a:p>
          <a:p>
            <a:r>
              <a:rPr lang="en-US" sz="2200" dirty="0"/>
              <a:t>Founded by Alexis Ohanian and Steve Huffman</a:t>
            </a:r>
          </a:p>
          <a:p>
            <a:pPr lvl="1"/>
            <a:r>
              <a:rPr lang="en-US" sz="2000" dirty="0"/>
              <a:t>Initially popularized the site by creating many fake profiles and comments</a:t>
            </a:r>
          </a:p>
          <a:p>
            <a:r>
              <a:rPr lang="en-US" sz="2200" dirty="0"/>
              <a:t>A place of wonder and chaos</a:t>
            </a:r>
          </a:p>
          <a:p>
            <a:pPr lvl="1"/>
            <a:r>
              <a:rPr lang="en-US" sz="2000" dirty="0"/>
              <a:t>r/</a:t>
            </a:r>
            <a:r>
              <a:rPr lang="en-US" sz="2000" dirty="0" err="1"/>
              <a:t>secretsanta</a:t>
            </a:r>
            <a:r>
              <a:rPr lang="en-US" sz="2000" dirty="0"/>
              <a:t> (world’s largest)</a:t>
            </a:r>
          </a:p>
          <a:p>
            <a:pPr lvl="1"/>
            <a:r>
              <a:rPr lang="en-US" sz="2000" dirty="0"/>
              <a:t>r/</a:t>
            </a:r>
            <a:r>
              <a:rPr lang="en-US" sz="2000" dirty="0" err="1"/>
              <a:t>showerthoughts</a:t>
            </a:r>
            <a:endParaRPr lang="en-US" sz="2000" dirty="0"/>
          </a:p>
          <a:p>
            <a:pPr lvl="1"/>
            <a:r>
              <a:rPr lang="en-US" sz="2000" dirty="0"/>
              <a:t>r/ </a:t>
            </a:r>
            <a:r>
              <a:rPr lang="en-US" sz="2000" dirty="0" err="1"/>
              <a:t>roastme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2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4818D-15C0-BC46-B5AD-4F4ECCCD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1723-DF1E-CE46-BD58-6CCD725A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132" y="3096646"/>
            <a:ext cx="5280851" cy="66427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“Watching a graduation ceremony is like sitting through an entire movie that’s end credits”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9B84D-9CEE-D944-AFBC-5FC5E02F7A70}"/>
              </a:ext>
            </a:extLst>
          </p:cNvPr>
          <p:cNvCxnSpPr>
            <a:cxnSpLocks/>
          </p:cNvCxnSpPr>
          <p:nvPr/>
        </p:nvCxnSpPr>
        <p:spPr>
          <a:xfrm flipH="1">
            <a:off x="7023101" y="3871699"/>
            <a:ext cx="449740" cy="51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27E12B-06C8-074A-91A9-BD97B052B818}"/>
              </a:ext>
            </a:extLst>
          </p:cNvPr>
          <p:cNvSpPr txBox="1"/>
          <p:nvPr/>
        </p:nvSpPr>
        <p:spPr>
          <a:xfrm>
            <a:off x="4980790" y="4562829"/>
            <a:ext cx="21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</a:t>
            </a:r>
            <a:r>
              <a:rPr lang="en-US" dirty="0" err="1"/>
              <a:t>showerthoughts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45BB5-528A-D943-84FF-7F8519D87A60}"/>
              </a:ext>
            </a:extLst>
          </p:cNvPr>
          <p:cNvSpPr txBox="1"/>
          <p:nvPr/>
        </p:nvSpPr>
        <p:spPr>
          <a:xfrm>
            <a:off x="8166717" y="4562829"/>
            <a:ext cx="2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</a:t>
            </a:r>
            <a:r>
              <a:rPr lang="en-US" dirty="0" err="1"/>
              <a:t>DeepPhilosophy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7E7E55-C0E5-BA4A-87B4-DCC5CCB0D0D9}"/>
              </a:ext>
            </a:extLst>
          </p:cNvPr>
          <p:cNvSpPr txBox="1"/>
          <p:nvPr/>
        </p:nvSpPr>
        <p:spPr>
          <a:xfrm>
            <a:off x="2762064" y="3244117"/>
            <a:ext cx="21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Post: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31718C-3BB9-7743-A843-26EBA2383025}"/>
              </a:ext>
            </a:extLst>
          </p:cNvPr>
          <p:cNvSpPr txBox="1"/>
          <p:nvPr/>
        </p:nvSpPr>
        <p:spPr>
          <a:xfrm>
            <a:off x="2611622" y="4607410"/>
            <a:ext cx="21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Subreddits: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B3702-EBE1-1B47-9DF3-E472657FDC17}"/>
              </a:ext>
            </a:extLst>
          </p:cNvPr>
          <p:cNvSpPr txBox="1"/>
          <p:nvPr/>
        </p:nvSpPr>
        <p:spPr>
          <a:xfrm>
            <a:off x="2801139" y="1792286"/>
            <a:ext cx="761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 a post from one of two subreddits, can we build a model that predicts which subreddit the post came from?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9BBC6-288B-C84D-8C16-DB0AD74BA0A3}"/>
              </a:ext>
            </a:extLst>
          </p:cNvPr>
          <p:cNvSpPr txBox="1"/>
          <p:nvPr/>
        </p:nvSpPr>
        <p:spPr>
          <a:xfrm>
            <a:off x="2812257" y="5452283"/>
            <a:ext cx="761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solve this problem? </a:t>
            </a:r>
            <a:r>
              <a:rPr lang="en-US" dirty="0"/>
              <a:t>To evaluate the strengths and weaknesses of NLP classification tools.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54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8DBF6-5ED9-9949-9DBF-B39586F7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AE57-F841-9C4C-B574-9489CA9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Data gathering</a:t>
            </a:r>
          </a:p>
          <a:p>
            <a:pPr lvl="1"/>
            <a:r>
              <a:rPr lang="en-US" sz="1400" dirty="0"/>
              <a:t>Access reddit’s API, and collect reddit posts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Data cleaning</a:t>
            </a:r>
          </a:p>
          <a:p>
            <a:pPr lvl="1"/>
            <a:r>
              <a:rPr lang="en-US" sz="1400" dirty="0"/>
              <a:t>Extract text content from each reddit post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Modelling</a:t>
            </a:r>
          </a:p>
          <a:p>
            <a:pPr lvl="1"/>
            <a:r>
              <a:rPr lang="en-US" sz="1400" dirty="0"/>
              <a:t>Build helper functions</a:t>
            </a:r>
          </a:p>
          <a:p>
            <a:pPr lvl="1"/>
            <a:r>
              <a:rPr lang="en-US" sz="1400" dirty="0"/>
              <a:t>NLP: text vectorization</a:t>
            </a:r>
          </a:p>
          <a:p>
            <a:pPr lvl="1"/>
            <a:r>
              <a:rPr lang="en-US" sz="1400" dirty="0"/>
              <a:t>Run and evaluate several classifiers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182927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8DBF6-5ED9-9949-9DBF-B39586F7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Modelling: Process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260183-DCE2-CF4E-BFBD-7D8497EC9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720453"/>
              </p:ext>
            </p:extLst>
          </p:nvPr>
        </p:nvGraphicFramePr>
        <p:xfrm>
          <a:off x="2892041" y="1844675"/>
          <a:ext cx="7388610" cy="4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F0633D2C-4A7E-4149-9337-FBC3B1679813}"/>
              </a:ext>
            </a:extLst>
          </p:cNvPr>
          <p:cNvSpPr/>
          <p:nvPr/>
        </p:nvSpPr>
        <p:spPr>
          <a:xfrm>
            <a:off x="2812257" y="1844675"/>
            <a:ext cx="750340" cy="4473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124BF-F4B2-364D-9D35-3D495D1E77BA}"/>
              </a:ext>
            </a:extLst>
          </p:cNvPr>
          <p:cNvSpPr txBox="1"/>
          <p:nvPr/>
        </p:nvSpPr>
        <p:spPr>
          <a:xfrm rot="16200000">
            <a:off x="1612660" y="3702910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69305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8DBF6-5ED9-9949-9DBF-B39586F7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Modelling: Performance (part 1)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EC0879-8860-F341-BD3D-E72276F71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811773"/>
              </p:ext>
            </p:extLst>
          </p:nvPr>
        </p:nvGraphicFramePr>
        <p:xfrm>
          <a:off x="3147204" y="2303106"/>
          <a:ext cx="7288210" cy="1539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2">
                  <a:extLst>
                    <a:ext uri="{9D8B030D-6E8A-4147-A177-3AD203B41FA5}">
                      <a16:colId xmlns:a16="http://schemas.microsoft.com/office/drawing/2014/main" val="3476501017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3536881332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708577849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2104352643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3329206656"/>
                    </a:ext>
                  </a:extLst>
                </a:gridCol>
              </a:tblGrid>
              <a:tr h="7696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Score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CV + LogReg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CV + RandomForest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CV + MultinomialNB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TFIDF + SVC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49297"/>
                  </a:ext>
                </a:extLst>
              </a:tr>
              <a:tr h="3848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Cross-Val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37306"/>
                  </a:ext>
                </a:extLst>
              </a:tr>
              <a:tr h="3848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252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CE800D-C60B-2B40-B78B-CE3149E18245}"/>
              </a:ext>
            </a:extLst>
          </p:cNvPr>
          <p:cNvSpPr txBox="1"/>
          <p:nvPr/>
        </p:nvSpPr>
        <p:spPr>
          <a:xfrm>
            <a:off x="3073682" y="1547165"/>
            <a:ext cx="4078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r/science vs r/technology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1714C-DD6B-FD4C-98C4-DC84420F0A52}"/>
              </a:ext>
            </a:extLst>
          </p:cNvPr>
          <p:cNvSpPr txBox="1"/>
          <p:nvPr/>
        </p:nvSpPr>
        <p:spPr>
          <a:xfrm>
            <a:off x="3082163" y="1964551"/>
            <a:ext cx="344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Baseline Accuracy: 62%</a:t>
            </a: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C32B827-6E19-924D-BF0B-E6FF497C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856" y="3910463"/>
            <a:ext cx="7285039" cy="2840817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E042954-AD21-A341-9F5F-244B00CA6EF4}"/>
              </a:ext>
            </a:extLst>
          </p:cNvPr>
          <p:cNvSpPr/>
          <p:nvPr/>
        </p:nvSpPr>
        <p:spPr>
          <a:xfrm>
            <a:off x="3751578" y="5980371"/>
            <a:ext cx="208756" cy="422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11E367-9702-3449-B95A-372083B59970}"/>
              </a:ext>
            </a:extLst>
          </p:cNvPr>
          <p:cNvSpPr/>
          <p:nvPr/>
        </p:nvSpPr>
        <p:spPr>
          <a:xfrm>
            <a:off x="7691157" y="5980371"/>
            <a:ext cx="208756" cy="422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82F7B01-39C2-DE44-AE08-41EABD2B2168}"/>
              </a:ext>
            </a:extLst>
          </p:cNvPr>
          <p:cNvSpPr/>
          <p:nvPr/>
        </p:nvSpPr>
        <p:spPr>
          <a:xfrm>
            <a:off x="9931594" y="6000874"/>
            <a:ext cx="208756" cy="422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8CC5F4-3207-CD4C-9322-2F829779D13E}"/>
              </a:ext>
            </a:extLst>
          </p:cNvPr>
          <p:cNvSpPr/>
          <p:nvPr/>
        </p:nvSpPr>
        <p:spPr>
          <a:xfrm>
            <a:off x="4576295" y="5980370"/>
            <a:ext cx="208756" cy="422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8DBF6-5ED9-9949-9DBF-B39586F7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Modelling: Performance (part 2)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EC0879-8860-F341-BD3D-E72276F71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74467"/>
              </p:ext>
            </p:extLst>
          </p:nvPr>
        </p:nvGraphicFramePr>
        <p:xfrm>
          <a:off x="3147204" y="2303106"/>
          <a:ext cx="4372926" cy="1539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2">
                  <a:extLst>
                    <a:ext uri="{9D8B030D-6E8A-4147-A177-3AD203B41FA5}">
                      <a16:colId xmlns:a16="http://schemas.microsoft.com/office/drawing/2014/main" val="3476501017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2104352643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3329206656"/>
                    </a:ext>
                  </a:extLst>
                </a:gridCol>
              </a:tblGrid>
              <a:tr h="7696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Score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CV + MultinomialNB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TFIDF + SVC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49297"/>
                  </a:ext>
                </a:extLst>
              </a:tr>
              <a:tr h="3848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Cross-Val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37306"/>
                  </a:ext>
                </a:extLst>
              </a:tr>
              <a:tr h="3848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252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CE800D-C60B-2B40-B78B-CE3149E18245}"/>
              </a:ext>
            </a:extLst>
          </p:cNvPr>
          <p:cNvSpPr txBox="1"/>
          <p:nvPr/>
        </p:nvSpPr>
        <p:spPr>
          <a:xfrm>
            <a:off x="3073682" y="1547165"/>
            <a:ext cx="4078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r/sports vs r/fitness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1714C-DD6B-FD4C-98C4-DC84420F0A52}"/>
              </a:ext>
            </a:extLst>
          </p:cNvPr>
          <p:cNvSpPr txBox="1"/>
          <p:nvPr/>
        </p:nvSpPr>
        <p:spPr>
          <a:xfrm>
            <a:off x="3082163" y="1964551"/>
            <a:ext cx="344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Baseline Accuracy: 64%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FF8A127-A2B7-B94C-8C42-90A074F6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82" y="3819888"/>
            <a:ext cx="7352464" cy="29551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81553FB-B3CE-6941-B4BC-48F0387DB371}"/>
              </a:ext>
            </a:extLst>
          </p:cNvPr>
          <p:cNvSpPr txBox="1"/>
          <p:nvPr/>
        </p:nvSpPr>
        <p:spPr>
          <a:xfrm>
            <a:off x="5761014" y="6429704"/>
            <a:ext cx="2224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No common features in Top 15 </a:t>
            </a:r>
          </a:p>
        </p:txBody>
      </p:sp>
    </p:spTree>
    <p:extLst>
      <p:ext uri="{BB962C8B-B14F-4D97-AF65-F5344CB8AC3E}">
        <p14:creationId xmlns:p14="http://schemas.microsoft.com/office/powerpoint/2010/main" val="28247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8DBF6-5ED9-9949-9DBF-B39586F7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AE57-F841-9C4C-B574-9489CA9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NLP is powerful</a:t>
            </a:r>
          </a:p>
          <a:p>
            <a:pPr lvl="1"/>
            <a:r>
              <a:rPr lang="en-US" sz="2000" dirty="0"/>
              <a:t>Relatively simple pipelines can produce accurate, reliable results</a:t>
            </a:r>
          </a:p>
          <a:p>
            <a:r>
              <a:rPr lang="en-US" sz="2400" dirty="0"/>
              <a:t>As one would expect, the model performs better when there are more distinct differences between subreddits</a:t>
            </a:r>
          </a:p>
        </p:txBody>
      </p:sp>
    </p:spTree>
    <p:extLst>
      <p:ext uri="{BB962C8B-B14F-4D97-AF65-F5344CB8AC3E}">
        <p14:creationId xmlns:p14="http://schemas.microsoft.com/office/powerpoint/2010/main" val="87354762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449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Classifying Reddit Posts into their Subreddits</vt:lpstr>
      <vt:lpstr>Contents</vt:lpstr>
      <vt:lpstr>Facts about “the front page of the internet”</vt:lpstr>
      <vt:lpstr>Problem Statement</vt:lpstr>
      <vt:lpstr>Methodology</vt:lpstr>
      <vt:lpstr>Modelling: Process</vt:lpstr>
      <vt:lpstr>Modelling: Performance (part 1)</vt:lpstr>
      <vt:lpstr>Modelling: Performance (part 2)</vt:lpstr>
      <vt:lpstr>Conclusion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Reddit Posts into their Subreddits</dc:title>
  <dc:creator>Balavignesh Krishnamoorthy</dc:creator>
  <cp:lastModifiedBy>Balavignesh Krishnamoorthy</cp:lastModifiedBy>
  <cp:revision>14</cp:revision>
  <dcterms:created xsi:type="dcterms:W3CDTF">2018-12-20T20:46:55Z</dcterms:created>
  <dcterms:modified xsi:type="dcterms:W3CDTF">2018-12-25T08:59:44Z</dcterms:modified>
</cp:coreProperties>
</file>