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7" r:id="rId2"/>
    <p:sldId id="259" r:id="rId3"/>
    <p:sldId id="260" r:id="rId4"/>
    <p:sldId id="261" r:id="rId5"/>
    <p:sldId id="262" r:id="rId6"/>
    <p:sldId id="263" r:id="rId7"/>
    <p:sldId id="264" r:id="rId8"/>
    <p:sldId id="265" r:id="rId9"/>
    <p:sldId id="266" r:id="rId10"/>
    <p:sldId id="267"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5808AF-3FED-4A74-B5F3-0C98E4CD4FDA}" type="datetimeFigureOut">
              <a:rPr lang="en-US" smtClean="0"/>
              <a:t>4/23/2024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9D301E-BD6D-451A-ABB5-87399041AED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475A40E-7E19-44B8-B3E8-2446EB9581D1}"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A25C49-2BF0-4C75-BA20-48A262E7AEA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75A40E-7E19-44B8-B3E8-2446EB9581D1}"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A25C49-2BF0-4C75-BA20-48A262E7AEA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75A40E-7E19-44B8-B3E8-2446EB9581D1}"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A25C49-2BF0-4C75-BA20-48A262E7AEA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75A40E-7E19-44B8-B3E8-2446EB9581D1}"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A25C49-2BF0-4C75-BA20-48A262E7AEA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75A40E-7E19-44B8-B3E8-2446EB9581D1}"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A25C49-2BF0-4C75-BA20-48A262E7AEA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475A40E-7E19-44B8-B3E8-2446EB9581D1}"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25C49-2BF0-4C75-BA20-48A262E7AEA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475A40E-7E19-44B8-B3E8-2446EB9581D1}" type="datetimeFigureOut">
              <a:rPr lang="en-US" smtClean="0"/>
              <a:t>4/23/2024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A25C49-2BF0-4C75-BA20-48A262E7AEA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75A40E-7E19-44B8-B3E8-2446EB9581D1}" type="datetimeFigureOut">
              <a:rPr lang="en-US" smtClean="0"/>
              <a:t>4/23/2024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A25C49-2BF0-4C75-BA20-48A262E7AEA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75A40E-7E19-44B8-B3E8-2446EB9581D1}" type="datetimeFigureOut">
              <a:rPr lang="en-US" smtClean="0"/>
              <a:t>4/23/2024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A25C49-2BF0-4C75-BA20-48A262E7AEA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75A40E-7E19-44B8-B3E8-2446EB9581D1}"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25C49-2BF0-4C75-BA20-48A262E7AEA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75A40E-7E19-44B8-B3E8-2446EB9581D1}"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25C49-2BF0-4C75-BA20-48A262E7AEA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75A40E-7E19-44B8-B3E8-2446EB9581D1}" type="datetimeFigureOut">
              <a:rPr lang="en-US" smtClean="0"/>
              <a:t>4/23/2024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A25C49-2BF0-4C75-BA20-48A262E7AEA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bro.or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02156"/>
            <a:ext cx="8272125" cy="974244"/>
          </a:xfrm>
        </p:spPr>
        <p:txBody>
          <a:bodyPr/>
          <a:lstStyle/>
          <a:p>
            <a:pPr algn="ctr"/>
            <a:r>
              <a:rPr lang="en-US" b="1" dirty="0" smtClean="0">
                <a:solidFill>
                  <a:srgbClr val="7030A0"/>
                </a:solidFill>
              </a:rPr>
              <a:t>   NETWORK TRAFFIC ANALYSER</a:t>
            </a:r>
            <a:endParaRPr lang="en-US" b="1" dirty="0">
              <a:solidFill>
                <a:srgbClr val="7030A0"/>
              </a:solidFill>
            </a:endParaRPr>
          </a:p>
        </p:txBody>
      </p:sp>
      <p:sp>
        <p:nvSpPr>
          <p:cNvPr id="3" name="Text Placeholder 2"/>
          <p:cNvSpPr>
            <a:spLocks noGrp="1"/>
          </p:cNvSpPr>
          <p:nvPr>
            <p:ph idx="1"/>
          </p:nvPr>
        </p:nvSpPr>
        <p:spPr>
          <a:xfrm>
            <a:off x="800101" y="2286001"/>
            <a:ext cx="7810500" cy="3689426"/>
          </a:xfrm>
        </p:spPr>
        <p:txBody>
          <a:bodyPr>
            <a:normAutofit fontScale="40000" lnSpcReduction="20000"/>
          </a:bodyPr>
          <a:lstStyle/>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sz="2100" b="1" dirty="0" smtClean="0"/>
          </a:p>
          <a:p>
            <a:pPr>
              <a:buNone/>
            </a:pPr>
            <a:endParaRPr lang="en-US" sz="4200" b="1" dirty="0" smtClean="0"/>
          </a:p>
          <a:p>
            <a:pPr>
              <a:buNone/>
            </a:pPr>
            <a:r>
              <a:rPr lang="en-US" sz="4200" b="1" dirty="0" smtClean="0"/>
              <a:t>SUBMITTED BY:</a:t>
            </a:r>
          </a:p>
          <a:p>
            <a:pPr marL="466344" indent="-342900">
              <a:buNone/>
            </a:pPr>
            <a:r>
              <a:rPr lang="en-US" sz="4200" b="1" dirty="0" smtClean="0"/>
              <a:t> </a:t>
            </a:r>
            <a:r>
              <a:rPr lang="en-US" sz="4200" b="1" dirty="0" smtClean="0"/>
              <a:t>            1. BALAKUMARAN P</a:t>
            </a:r>
          </a:p>
          <a:p>
            <a:pPr marL="466344" indent="-342900">
              <a:buNone/>
            </a:pPr>
            <a:r>
              <a:rPr lang="en-US" sz="4200" b="1" dirty="0" smtClean="0"/>
              <a:t> </a:t>
            </a:r>
            <a:r>
              <a:rPr lang="en-US" sz="4200" b="1" dirty="0" smtClean="0"/>
              <a:t>            2.DINESH KUMAR S</a:t>
            </a:r>
          </a:p>
          <a:p>
            <a:pPr marL="466344" indent="-342900">
              <a:buNone/>
            </a:pPr>
            <a:r>
              <a:rPr lang="en-US" sz="4200" b="1" dirty="0" smtClean="0"/>
              <a:t>             3. PRAKASH P</a:t>
            </a:r>
          </a:p>
          <a:p>
            <a:pPr marL="466344" indent="-342900">
              <a:buNone/>
            </a:pPr>
            <a:r>
              <a:rPr lang="en-US" sz="4200" b="1" dirty="0" smtClean="0"/>
              <a:t>             4. SANJEEVAN R</a:t>
            </a:r>
          </a:p>
          <a:p>
            <a:pPr marL="466344" indent="-342900">
              <a:buNone/>
            </a:pPr>
            <a:r>
              <a:rPr lang="en-US" sz="4200" b="1" dirty="0" smtClean="0"/>
              <a:t>             DEPARTMENT: COMPUTER SCIENCE AND ENGINEERING</a:t>
            </a:r>
          </a:p>
          <a:p>
            <a:pPr marL="466344" indent="-342900">
              <a:buNone/>
            </a:pPr>
            <a:r>
              <a:rPr lang="en-US" sz="4200" b="1" dirty="0" smtClean="0"/>
              <a:t>             COLLEGE: SASURIE COLLEGE OF ENGINEERING</a:t>
            </a:r>
          </a:p>
          <a:p>
            <a:pPr>
              <a:buNone/>
            </a:pPr>
            <a:endParaRPr lang="en-US" b="1" dirty="0" smtClean="0"/>
          </a:p>
          <a:p>
            <a:pPr>
              <a:buNone/>
            </a:pPr>
            <a:r>
              <a:rPr lang="en-US" b="1" dirty="0" smtClean="0"/>
              <a:t> </a:t>
            </a:r>
            <a:r>
              <a:rPr lang="en-US" b="1" dirty="0" smtClean="0"/>
              <a:t>           </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title"/>
          </p:nvPr>
        </p:nvSpPr>
        <p:spPr>
          <a:xfrm>
            <a:off x="514351" y="685800"/>
            <a:ext cx="8272125"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dirty="0">
                <a:solidFill>
                  <a:srgbClr val="7030A0"/>
                </a:solidFill>
                <a:latin typeface="Arial"/>
                <a:ea typeface="Arial"/>
                <a:cs typeface="Arial"/>
                <a:sym typeface="Arial"/>
              </a:rPr>
              <a:t>REFERENCES</a:t>
            </a:r>
            <a:endParaRPr>
              <a:solidFill>
                <a:srgbClr val="7030A0"/>
              </a:solidFill>
            </a:endParaRPr>
          </a:p>
        </p:txBody>
      </p:sp>
      <p:sp>
        <p:nvSpPr>
          <p:cNvPr id="165" name="Google Shape;165;p22"/>
          <p:cNvSpPr txBox="1">
            <a:spLocks noGrp="1"/>
          </p:cNvSpPr>
          <p:nvPr>
            <p:ph idx="1"/>
          </p:nvPr>
        </p:nvSpPr>
        <p:spPr>
          <a:xfrm>
            <a:off x="435895" y="1302026"/>
            <a:ext cx="8272125" cy="4673400"/>
          </a:xfrm>
          <a:prstGeom prst="rect">
            <a:avLst/>
          </a:prstGeom>
          <a:noFill/>
          <a:ln>
            <a:noFill/>
          </a:ln>
        </p:spPr>
        <p:txBody>
          <a:bodyPr spcFirstLastPara="1" wrap="square" lIns="91425" tIns="45700" rIns="91425" bIns="45700" anchor="ctr" anchorCtr="0">
            <a:normAutofit/>
          </a:bodyPr>
          <a:lstStyle/>
          <a:p>
            <a:r>
              <a:rPr lang="en-US" sz="2400" b="1" dirty="0" smtClean="0"/>
              <a:t>Bro Network Security Monitor</a:t>
            </a:r>
            <a:r>
              <a:rPr lang="en-US" sz="2400" dirty="0" smtClean="0"/>
              <a:t>: Bro is an open-source network security monitor that analyzes network traffic in real-time. The website offers documentation, tutorials, and resources for using Bro effectively. </a:t>
            </a:r>
            <a:r>
              <a:rPr lang="en-US" sz="2400" dirty="0" smtClean="0">
                <a:hlinkClick r:id="rId3"/>
              </a:rPr>
              <a:t>Bro Website</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xfrm>
            <a:off x="1097282" y="2766218"/>
            <a:ext cx="6974100" cy="13257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dirty="0">
                <a:solidFill>
                  <a:srgbClr val="7030A0"/>
                </a:solidFill>
                <a:latin typeface="Arial"/>
                <a:ea typeface="Arial"/>
                <a:cs typeface="Arial"/>
                <a:sym typeface="Arial"/>
              </a:rPr>
              <a:t>THANK YOU</a:t>
            </a:r>
            <a:endParaRPr>
              <a:solidFill>
                <a:srgbClr val="7030A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4"/>
          <p:cNvSpPr txBox="1">
            <a:spLocks noGrp="1"/>
          </p:cNvSpPr>
          <p:nvPr>
            <p:ph type="title"/>
          </p:nvPr>
        </p:nvSpPr>
        <p:spPr>
          <a:xfrm>
            <a:off x="637181" y="558468"/>
            <a:ext cx="7886700" cy="965532"/>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dirty="0">
                <a:solidFill>
                  <a:srgbClr val="7030A0"/>
                </a:solidFill>
                <a:latin typeface="Arial"/>
                <a:ea typeface="Arial"/>
                <a:cs typeface="Arial"/>
                <a:sym typeface="Arial"/>
              </a:rPr>
              <a:t>OUTLINE</a:t>
            </a:r>
            <a:endParaRPr>
              <a:solidFill>
                <a:srgbClr val="7030A0"/>
              </a:solidFill>
            </a:endParaRPr>
          </a:p>
        </p:txBody>
      </p:sp>
      <p:sp>
        <p:nvSpPr>
          <p:cNvPr id="117" name="Google Shape;117;p14"/>
          <p:cNvSpPr txBox="1">
            <a:spLocks noGrp="1"/>
          </p:cNvSpPr>
          <p:nvPr>
            <p:ph idx="1"/>
          </p:nvPr>
        </p:nvSpPr>
        <p:spPr>
          <a:xfrm>
            <a:off x="628649" y="1618938"/>
            <a:ext cx="8264251" cy="5239200"/>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dirty="0">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Problem Statement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System Development Approach </a:t>
            </a:r>
            <a:r>
              <a:rPr lang="en-IN" sz="2000" dirty="0">
                <a:latin typeface="Arial"/>
                <a:ea typeface="Arial"/>
                <a:cs typeface="Arial"/>
                <a:sym typeface="Arial"/>
              </a:rPr>
              <a:t>(Technology Used)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Result (Output Image)</a:t>
            </a:r>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5"/>
          <p:cNvSpPr txBox="1">
            <a:spLocks noGrp="1"/>
          </p:cNvSpPr>
          <p:nvPr>
            <p:ph type="title"/>
          </p:nvPr>
        </p:nvSpPr>
        <p:spPr>
          <a:xfrm>
            <a:off x="435895" y="702156"/>
            <a:ext cx="8272125"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dirty="0">
                <a:solidFill>
                  <a:srgbClr val="7030A0"/>
                </a:solidFill>
                <a:latin typeface="Arial"/>
                <a:ea typeface="Arial"/>
                <a:cs typeface="Arial"/>
                <a:sym typeface="Arial"/>
              </a:rPr>
              <a:t>PROBLEM STATEMENT</a:t>
            </a:r>
            <a:endParaRPr sz="4400">
              <a:solidFill>
                <a:srgbClr val="7030A0"/>
              </a:solidFill>
            </a:endParaRPr>
          </a:p>
        </p:txBody>
      </p:sp>
      <p:sp>
        <p:nvSpPr>
          <p:cNvPr id="123" name="Google Shape;123;p15"/>
          <p:cNvSpPr txBox="1">
            <a:spLocks noGrp="1"/>
          </p:cNvSpPr>
          <p:nvPr>
            <p:ph idx="1"/>
          </p:nvPr>
        </p:nvSpPr>
        <p:spPr>
          <a:xfrm>
            <a:off x="457200" y="1371600"/>
            <a:ext cx="8272125" cy="4673400"/>
          </a:xfrm>
          <a:prstGeom prst="rect">
            <a:avLst/>
          </a:prstGeom>
          <a:noFill/>
          <a:ln>
            <a:noFill/>
          </a:ln>
        </p:spPr>
        <p:txBody>
          <a:bodyPr spcFirstLastPara="1" wrap="square" lIns="91425" tIns="45700" rIns="91425" bIns="45700" anchor="ctr" anchorCtr="0">
            <a:normAutofit fontScale="70000" lnSpcReduction="20000"/>
          </a:bodyPr>
          <a:lstStyle/>
          <a:p>
            <a:r>
              <a:rPr lang="en-US" b="1" dirty="0" smtClean="0"/>
              <a:t>Traffic Volume and Patterns:</a:t>
            </a:r>
            <a:endParaRPr lang="en-US" dirty="0" smtClean="0"/>
          </a:p>
          <a:p>
            <a:pPr lvl="1"/>
            <a:r>
              <a:rPr lang="en-US" dirty="0" smtClean="0"/>
              <a:t>Monitor and quantify incoming and outgoing traffic volume.</a:t>
            </a:r>
          </a:p>
          <a:p>
            <a:pPr lvl="1"/>
            <a:r>
              <a:rPr lang="en-US" dirty="0" smtClean="0"/>
              <a:t>Identify traffic patterns such as peak hours, spikes, and trends.</a:t>
            </a:r>
          </a:p>
          <a:p>
            <a:r>
              <a:rPr lang="en-US" b="1" dirty="0" smtClean="0"/>
              <a:t>Protocol Analysis:</a:t>
            </a:r>
            <a:endParaRPr lang="en-US" dirty="0" smtClean="0"/>
          </a:p>
          <a:p>
            <a:pPr lvl="1"/>
            <a:r>
              <a:rPr lang="en-US" dirty="0" smtClean="0"/>
              <a:t>Identify and classify network protocols (e.g., HTTP, TCP, UDP, DNS).</a:t>
            </a:r>
          </a:p>
          <a:p>
            <a:pPr lvl="1"/>
            <a:r>
              <a:rPr lang="en-US" dirty="0" smtClean="0"/>
              <a:t>Analyze protocol usage distribution and trends over time.</a:t>
            </a:r>
          </a:p>
          <a:p>
            <a:r>
              <a:rPr lang="en-US" b="1" dirty="0" smtClean="0"/>
              <a:t>Traffic Sources and Destinations:</a:t>
            </a:r>
            <a:endParaRPr lang="en-US" dirty="0" smtClean="0"/>
          </a:p>
          <a:p>
            <a:pPr lvl="1"/>
            <a:r>
              <a:rPr lang="en-US" dirty="0" smtClean="0"/>
              <a:t>Identify the sources and destinations of network traffic.</a:t>
            </a:r>
          </a:p>
          <a:p>
            <a:pPr lvl="1"/>
            <a:r>
              <a:rPr lang="en-US" dirty="0" smtClean="0"/>
              <a:t>Determine the most active hosts and services on the network.</a:t>
            </a:r>
          </a:p>
          <a:p>
            <a:r>
              <a:rPr lang="en-US" b="1" dirty="0" smtClean="0"/>
              <a:t>Anomaly Detection:</a:t>
            </a:r>
            <a:endParaRPr lang="en-US" dirty="0" smtClean="0"/>
          </a:p>
          <a:p>
            <a:pPr lvl="1"/>
            <a:r>
              <a:rPr lang="en-US" dirty="0" smtClean="0"/>
              <a:t>Detect abnormal behavior or suspicious activities in the network traffic.</a:t>
            </a:r>
          </a:p>
          <a:p>
            <a:pPr lvl="1"/>
            <a:r>
              <a:rPr lang="en-US" dirty="0" smtClean="0"/>
              <a:t>Alert administrators about potential security threats or performance issues</a:t>
            </a:r>
          </a:p>
          <a:p>
            <a:pPr marL="305435" lvl="0" indent="-206121" algn="l" rtl="0">
              <a:lnSpc>
                <a:spcPct val="110000"/>
              </a:lnSpc>
              <a:spcBef>
                <a:spcPts val="940"/>
              </a:spcBef>
              <a:spcAft>
                <a:spcPts val="0"/>
              </a:spcAft>
              <a:buSzPts val="1564"/>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435895" y="702156"/>
            <a:ext cx="8272125"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dirty="0">
                <a:solidFill>
                  <a:srgbClr val="7030A0"/>
                </a:solidFill>
                <a:latin typeface="Arial"/>
                <a:ea typeface="Arial"/>
                <a:cs typeface="Arial"/>
                <a:sym typeface="Arial"/>
              </a:rPr>
              <a:t>PROPOSED SOLUTION</a:t>
            </a:r>
            <a:endParaRPr sz="4400">
              <a:solidFill>
                <a:srgbClr val="7030A0"/>
              </a:solidFill>
            </a:endParaRPr>
          </a:p>
        </p:txBody>
      </p:sp>
      <p:sp>
        <p:nvSpPr>
          <p:cNvPr id="129" name="Google Shape;129;p16"/>
          <p:cNvSpPr txBox="1">
            <a:spLocks noGrp="1"/>
          </p:cNvSpPr>
          <p:nvPr>
            <p:ph idx="1"/>
          </p:nvPr>
        </p:nvSpPr>
        <p:spPr>
          <a:xfrm>
            <a:off x="331253" y="1087378"/>
            <a:ext cx="8710200" cy="5564100"/>
          </a:xfrm>
          <a:prstGeom prst="rect">
            <a:avLst/>
          </a:prstGeom>
          <a:noFill/>
          <a:ln>
            <a:noFill/>
          </a:ln>
        </p:spPr>
        <p:txBody>
          <a:bodyPr spcFirstLastPara="1" wrap="square" lIns="91425" tIns="45700" rIns="91425" bIns="45700" anchor="ctr" anchorCtr="0">
            <a:noAutofit/>
          </a:bodyPr>
          <a:lstStyle/>
          <a:p>
            <a:r>
              <a:rPr lang="en-US" sz="1600" b="1" dirty="0" smtClean="0"/>
              <a:t>Traffic Capture Module:</a:t>
            </a:r>
            <a:endParaRPr lang="en-US" sz="1600" dirty="0" smtClean="0"/>
          </a:p>
          <a:p>
            <a:pPr lvl="1"/>
            <a:r>
              <a:rPr lang="en-US" sz="1400" dirty="0" smtClean="0"/>
              <a:t>Implements packet sniffing capabilities to capture network traffic from various sources including network interfaces and packet capture files (PCAP).</a:t>
            </a:r>
          </a:p>
          <a:p>
            <a:pPr lvl="1"/>
            <a:r>
              <a:rPr lang="en-US" sz="1400" dirty="0" smtClean="0"/>
              <a:t>Supports common packet capture formats and protocols such as </a:t>
            </a:r>
            <a:r>
              <a:rPr lang="en-US" sz="1400" dirty="0" err="1" smtClean="0"/>
              <a:t>pcapng</a:t>
            </a:r>
            <a:r>
              <a:rPr lang="en-US" sz="1400" dirty="0" smtClean="0"/>
              <a:t>, </a:t>
            </a:r>
            <a:r>
              <a:rPr lang="en-US" sz="1400" dirty="0" err="1" smtClean="0"/>
              <a:t>pcap</a:t>
            </a:r>
            <a:r>
              <a:rPr lang="en-US" sz="1400" dirty="0" smtClean="0"/>
              <a:t>, and </a:t>
            </a:r>
            <a:r>
              <a:rPr lang="en-US" sz="1400" dirty="0" err="1" smtClean="0"/>
              <a:t>NetFlow</a:t>
            </a:r>
            <a:r>
              <a:rPr lang="en-US" sz="1400" dirty="0" smtClean="0"/>
              <a:t>.</a:t>
            </a:r>
          </a:p>
          <a:p>
            <a:pPr lvl="1"/>
            <a:r>
              <a:rPr lang="en-US" sz="1400" dirty="0" smtClean="0"/>
              <a:t>Offers flexible configuration options to filter and capture specific types of traffic based on criteria such as IP addresses, protocols, ports, and time frames.</a:t>
            </a:r>
          </a:p>
          <a:p>
            <a:r>
              <a:rPr lang="en-US" sz="1600" b="1" dirty="0" smtClean="0"/>
              <a:t>Data Processing Engine:</a:t>
            </a:r>
            <a:endParaRPr lang="en-US" sz="1600" dirty="0" smtClean="0"/>
          </a:p>
          <a:p>
            <a:pPr lvl="1"/>
            <a:r>
              <a:rPr lang="en-US" sz="1400" dirty="0" smtClean="0"/>
              <a:t>Analyzes captured network traffic data in real-time or in batches.</a:t>
            </a:r>
          </a:p>
          <a:p>
            <a:pPr lvl="1"/>
            <a:r>
              <a:rPr lang="en-US" sz="1400" dirty="0" smtClean="0"/>
              <a:t>Utilizes efficient algorithms to parse, classify, and aggregate network packets.</a:t>
            </a:r>
          </a:p>
          <a:p>
            <a:pPr lvl="1"/>
            <a:r>
              <a:rPr lang="en-US" sz="1400" dirty="0" smtClean="0"/>
              <a:t>Extracts relevant metadata including protocol headers, source/destination IP addresses, ports, and payload size.</a:t>
            </a:r>
          </a:p>
          <a:p>
            <a:pPr lvl="1"/>
            <a:r>
              <a:rPr lang="en-US" sz="1400" dirty="0" smtClean="0"/>
              <a:t>Performs protocol analysis, traffic volume measurement, and anomaly detection.</a:t>
            </a:r>
          </a:p>
          <a:p>
            <a:r>
              <a:rPr lang="en-US" sz="1600" b="1" dirty="0" smtClean="0"/>
              <a:t>Anomaly Detection and Security Module:</a:t>
            </a:r>
            <a:endParaRPr lang="en-US" sz="1600" dirty="0" smtClean="0"/>
          </a:p>
          <a:p>
            <a:pPr lvl="1"/>
            <a:r>
              <a:rPr lang="en-US" sz="1400" dirty="0" smtClean="0"/>
              <a:t>Implements algorithms to detect abnormal network behavior and potential security threats.</a:t>
            </a:r>
          </a:p>
          <a:p>
            <a:pPr lvl="1"/>
            <a:r>
              <a:rPr lang="en-US" sz="1400" dirty="0" smtClean="0"/>
              <a:t>Utilizes machine learning and statistical techniques to identify deviations from normal traffic patterns.</a:t>
            </a:r>
          </a:p>
          <a:p>
            <a:pPr lvl="1"/>
            <a:r>
              <a:rPr lang="en-US" sz="1400" dirty="0" smtClean="0"/>
              <a:t>Generates alerts and notifications for suspicious activities such as port scans, denial-of-service (</a:t>
            </a:r>
            <a:r>
              <a:rPr lang="en-US" sz="1400" dirty="0" err="1" smtClean="0"/>
              <a:t>DoS</a:t>
            </a:r>
            <a:r>
              <a:rPr lang="en-US" sz="1400" dirty="0" smtClean="0"/>
              <a:t>) attacks, and malware communication.</a:t>
            </a:r>
          </a:p>
          <a:p>
            <a:pPr lvl="1"/>
            <a:r>
              <a:rPr lang="en-US" sz="1400" dirty="0" smtClean="0"/>
              <a:t>Integrates with existing security frameworks for threat intelligence and incident response.</a:t>
            </a:r>
          </a:p>
          <a:p>
            <a:pPr marL="0" lvl="0" indent="0" algn="l" rtl="0">
              <a:lnSpc>
                <a:spcPct val="110000"/>
              </a:lnSpc>
              <a:spcBef>
                <a:spcPts val="940"/>
              </a:spcBef>
              <a:spcAft>
                <a:spcPts val="0"/>
              </a:spcAft>
              <a:buSzPts val="1564"/>
              <a:buNone/>
            </a:pP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a:off x="435895" y="662572"/>
            <a:ext cx="8272125"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dirty="0">
                <a:solidFill>
                  <a:srgbClr val="7030A0"/>
                </a:solidFill>
                <a:latin typeface="Arial"/>
                <a:ea typeface="Arial"/>
                <a:cs typeface="Arial"/>
                <a:sym typeface="Arial"/>
              </a:rPr>
              <a:t>SYSTEM  APPROACH</a:t>
            </a:r>
            <a:endParaRPr sz="4400">
              <a:solidFill>
                <a:srgbClr val="7030A0"/>
              </a:solidFill>
              <a:latin typeface="Calibri"/>
              <a:ea typeface="Calibri"/>
              <a:cs typeface="Calibri"/>
              <a:sym typeface="Calibri"/>
            </a:endParaRPr>
          </a:p>
        </p:txBody>
      </p:sp>
      <p:sp>
        <p:nvSpPr>
          <p:cNvPr id="135" name="Google Shape;135;p17"/>
          <p:cNvSpPr txBox="1">
            <a:spLocks noGrp="1"/>
          </p:cNvSpPr>
          <p:nvPr>
            <p:ph idx="1"/>
          </p:nvPr>
        </p:nvSpPr>
        <p:spPr>
          <a:xfrm>
            <a:off x="435895" y="1302026"/>
            <a:ext cx="8272125" cy="4673400"/>
          </a:xfrm>
          <a:prstGeom prst="rect">
            <a:avLst/>
          </a:prstGeom>
          <a:noFill/>
          <a:ln>
            <a:noFill/>
          </a:ln>
        </p:spPr>
        <p:txBody>
          <a:bodyPr spcFirstLastPara="1" wrap="square" lIns="91425" tIns="45700" rIns="91425" bIns="45700" anchor="ctr" anchorCtr="0">
            <a:normAutofit fontScale="70000" lnSpcReduction="20000"/>
          </a:bodyPr>
          <a:lstStyle/>
          <a:p>
            <a:r>
              <a:rPr lang="en-US" b="1" dirty="0" smtClean="0"/>
              <a:t>System Identification and Boundary Definition:</a:t>
            </a:r>
            <a:endParaRPr lang="en-US" dirty="0" smtClean="0"/>
          </a:p>
          <a:p>
            <a:r>
              <a:rPr lang="en-US" dirty="0" smtClean="0"/>
              <a:t>Identify the scope of the network traffic analyzer system, including its boundaries and interfaces with external systems.</a:t>
            </a:r>
          </a:p>
          <a:p>
            <a:r>
              <a:rPr lang="en-US" dirty="0" smtClean="0"/>
              <a:t>Define the primary objectives and functionalities of the system, aligning them with the needs of network administrators and stakeholders.</a:t>
            </a:r>
          </a:p>
          <a:p>
            <a:r>
              <a:rPr lang="en-US" b="1" dirty="0" smtClean="0"/>
              <a:t>Stakeholder </a:t>
            </a:r>
            <a:r>
              <a:rPr lang="en-US" b="1" dirty="0" smtClean="0"/>
              <a:t>Analysis:</a:t>
            </a:r>
            <a:endParaRPr lang="en-US" dirty="0" smtClean="0"/>
          </a:p>
          <a:p>
            <a:r>
              <a:rPr lang="en-US" dirty="0" smtClean="0"/>
              <a:t>Identify and analyze the stakeholders involved in the network traffic analysis process, including network administrators, security analysts, IT managers, and end-users.</a:t>
            </a:r>
          </a:p>
          <a:p>
            <a:r>
              <a:rPr lang="en-US" dirty="0" smtClean="0"/>
              <a:t>Understand the requirements and expectations of each stakeholder group to ensure that the system meets their needs effectively.</a:t>
            </a:r>
          </a:p>
          <a:p>
            <a:pPr marL="0" lvl="0" indent="0" algn="l" rtl="0">
              <a:lnSpc>
                <a:spcPct val="110000"/>
              </a:lnSpc>
              <a:spcBef>
                <a:spcPts val="0"/>
              </a:spcBef>
              <a:spcAft>
                <a:spcPts val="0"/>
              </a:spcAft>
              <a:buSzPts val="1656"/>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8"/>
          <p:cNvSpPr txBox="1">
            <a:spLocks noGrp="1"/>
          </p:cNvSpPr>
          <p:nvPr>
            <p:ph type="title"/>
          </p:nvPr>
        </p:nvSpPr>
        <p:spPr>
          <a:xfrm>
            <a:off x="435895" y="702156"/>
            <a:ext cx="8272125"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dirty="0">
                <a:solidFill>
                  <a:srgbClr val="7030A0"/>
                </a:solidFill>
                <a:latin typeface="Arial"/>
                <a:ea typeface="Arial"/>
                <a:cs typeface="Arial"/>
                <a:sym typeface="Arial"/>
              </a:rPr>
              <a:t>ALGORITHM &amp; DEPLOYMENT</a:t>
            </a:r>
            <a:endParaRPr>
              <a:solidFill>
                <a:srgbClr val="7030A0"/>
              </a:solidFill>
            </a:endParaRPr>
          </a:p>
        </p:txBody>
      </p:sp>
      <p:sp>
        <p:nvSpPr>
          <p:cNvPr id="141" name="Google Shape;141;p18"/>
          <p:cNvSpPr txBox="1">
            <a:spLocks noGrp="1"/>
          </p:cNvSpPr>
          <p:nvPr>
            <p:ph idx="1"/>
          </p:nvPr>
        </p:nvSpPr>
        <p:spPr>
          <a:xfrm>
            <a:off x="435895" y="1302026"/>
            <a:ext cx="8272125" cy="4673400"/>
          </a:xfrm>
          <a:prstGeom prst="rect">
            <a:avLst/>
          </a:prstGeom>
          <a:noFill/>
          <a:ln>
            <a:noFill/>
          </a:ln>
        </p:spPr>
        <p:txBody>
          <a:bodyPr spcFirstLastPara="1" wrap="square" lIns="91425" tIns="45700" rIns="91425" bIns="45700" anchor="ctr" anchorCtr="0">
            <a:normAutofit fontScale="47500" lnSpcReduction="20000"/>
          </a:bodyPr>
          <a:lstStyle/>
          <a:p>
            <a:r>
              <a:rPr lang="en-US" b="1" dirty="0" smtClean="0"/>
              <a:t>Define Requirements:</a:t>
            </a:r>
          </a:p>
          <a:p>
            <a:r>
              <a:rPr lang="en-US" dirty="0" smtClean="0"/>
              <a:t>Specify the goals and objectives of the network traffic analyzer.</a:t>
            </a:r>
          </a:p>
          <a:p>
            <a:r>
              <a:rPr lang="en-US" dirty="0" smtClean="0"/>
              <a:t>Determine the types of traffic to analyze (e.g., HTTP, DNS, FTP, etc.).</a:t>
            </a:r>
          </a:p>
          <a:p>
            <a:r>
              <a:rPr lang="en-US" dirty="0" smtClean="0"/>
              <a:t>Identify the metrics and features to extract from the network traffic (e.g., packet count, packet size, source/destination IP addresses, protocols, etc.).</a:t>
            </a:r>
          </a:p>
          <a:p>
            <a:r>
              <a:rPr lang="en-US" b="1" dirty="0" smtClean="0"/>
              <a:t>Data </a:t>
            </a:r>
            <a:r>
              <a:rPr lang="en-US" b="1" dirty="0" smtClean="0"/>
              <a:t>Collection:</a:t>
            </a:r>
          </a:p>
          <a:p>
            <a:r>
              <a:rPr lang="en-US" dirty="0" smtClean="0"/>
              <a:t>Set up packet capturing mechanisms such as using tools like </a:t>
            </a:r>
            <a:r>
              <a:rPr lang="en-US" dirty="0" err="1" smtClean="0"/>
              <a:t>Wireshark</a:t>
            </a:r>
            <a:r>
              <a:rPr lang="en-US" dirty="0" smtClean="0"/>
              <a:t>, </a:t>
            </a:r>
            <a:r>
              <a:rPr lang="en-US" dirty="0" err="1" smtClean="0"/>
              <a:t>tcpdump</a:t>
            </a:r>
            <a:r>
              <a:rPr lang="en-US" dirty="0" smtClean="0"/>
              <a:t>, or employing network taps.</a:t>
            </a:r>
          </a:p>
          <a:p>
            <a:r>
              <a:rPr lang="en-US" dirty="0" smtClean="0"/>
              <a:t>Implement scripts or tools to continuously collect and store network traffic data.</a:t>
            </a:r>
          </a:p>
          <a:p>
            <a:r>
              <a:rPr lang="en-US" b="1" dirty="0" smtClean="0"/>
              <a:t> </a:t>
            </a:r>
            <a:r>
              <a:rPr lang="en-US" b="1" dirty="0" smtClean="0"/>
              <a:t>Preprocessing:</a:t>
            </a:r>
          </a:p>
          <a:p>
            <a:r>
              <a:rPr lang="en-US" dirty="0" smtClean="0"/>
              <a:t>Filter out irrelevant traffic and noise.</a:t>
            </a:r>
          </a:p>
          <a:p>
            <a:r>
              <a:rPr lang="en-US" dirty="0" smtClean="0"/>
              <a:t>Extract relevant features from the captured packets (e.g., IP addresses, protocols, payload size).</a:t>
            </a:r>
          </a:p>
          <a:p>
            <a:r>
              <a:rPr lang="en-US" dirty="0" smtClean="0"/>
              <a:t>Aggregate or summarize the data over time intervals (e.g., per minute, per hour) if needed.</a:t>
            </a:r>
          </a:p>
          <a:p>
            <a:r>
              <a:rPr lang="en-US" b="1" dirty="0" smtClean="0"/>
              <a:t> </a:t>
            </a:r>
            <a:r>
              <a:rPr lang="en-US" b="1" dirty="0" smtClean="0"/>
              <a:t>Analysis:</a:t>
            </a:r>
          </a:p>
          <a:p>
            <a:r>
              <a:rPr lang="en-US" dirty="0" smtClean="0"/>
              <a:t>Apply statistical and machine learning techniques to analyze the network traffic data.</a:t>
            </a:r>
          </a:p>
          <a:p>
            <a:r>
              <a:rPr lang="en-US" dirty="0" smtClean="0"/>
              <a:t>Identify patterns, anomalies, and potential security threats.</a:t>
            </a:r>
          </a:p>
          <a:p>
            <a:r>
              <a:rPr lang="en-US" dirty="0" smtClean="0"/>
              <a:t>Utilize algorithms for tasks such as traffic classification, intrusion detection, and performance monitoring.</a:t>
            </a:r>
          </a:p>
          <a:p>
            <a:pPr marL="305435" lvl="0" indent="-206121" algn="l" rtl="0">
              <a:lnSpc>
                <a:spcPct val="110000"/>
              </a:lnSpc>
              <a:spcBef>
                <a:spcPts val="940"/>
              </a:spcBef>
              <a:spcAft>
                <a:spcPts val="0"/>
              </a:spcAft>
              <a:buSzPts val="1564"/>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txBox="1">
            <a:spLocks noGrp="1"/>
          </p:cNvSpPr>
          <p:nvPr>
            <p:ph type="title"/>
          </p:nvPr>
        </p:nvSpPr>
        <p:spPr>
          <a:xfrm>
            <a:off x="435895" y="702156"/>
            <a:ext cx="8272125"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dirty="0">
                <a:solidFill>
                  <a:srgbClr val="7030A0"/>
                </a:solidFill>
                <a:latin typeface="Arial"/>
                <a:ea typeface="Arial"/>
                <a:cs typeface="Arial"/>
                <a:sym typeface="Arial"/>
              </a:rPr>
              <a:t>RESULT</a:t>
            </a:r>
            <a:endParaRPr>
              <a:solidFill>
                <a:srgbClr val="7030A0"/>
              </a:solidFill>
            </a:endParaRPr>
          </a:p>
        </p:txBody>
      </p:sp>
      <p:sp>
        <p:nvSpPr>
          <p:cNvPr id="147" name="Google Shape;147;p19"/>
          <p:cNvSpPr txBox="1">
            <a:spLocks noGrp="1"/>
          </p:cNvSpPr>
          <p:nvPr>
            <p:ph idx="1"/>
          </p:nvPr>
        </p:nvSpPr>
        <p:spPr>
          <a:xfrm>
            <a:off x="435895" y="1302026"/>
            <a:ext cx="8272125" cy="46734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2208"/>
              <a:buNone/>
            </a:pPr>
            <a:r>
              <a:rPr lang="en-IN" sz="2400" dirty="0" smtClean="0">
                <a:solidFill>
                  <a:srgbClr val="0F0F0F"/>
                </a:solidFill>
              </a:rPr>
              <a:t>Present the results of the </a:t>
            </a:r>
            <a:r>
              <a:rPr lang="en-IN" sz="2400" dirty="0" err="1" smtClean="0">
                <a:solidFill>
                  <a:srgbClr val="0F0F0F"/>
                </a:solidFill>
              </a:rPr>
              <a:t>cybersecurity</a:t>
            </a:r>
            <a:r>
              <a:rPr lang="en-IN" sz="2400" dirty="0" smtClean="0">
                <a:solidFill>
                  <a:srgbClr val="0F0F0F"/>
                </a:solidFill>
              </a:rPr>
              <a:t> in terms of its accuracy and effectiveness in predicting bike counts. Include visualizations and comparisons between predicted and actual counts to highlight the model's performance.</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435895" y="702156"/>
            <a:ext cx="8272125"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dirty="0">
                <a:solidFill>
                  <a:srgbClr val="7030A0"/>
                </a:solidFill>
                <a:latin typeface="Arial"/>
                <a:ea typeface="Arial"/>
                <a:cs typeface="Arial"/>
                <a:sym typeface="Arial"/>
              </a:rPr>
              <a:t>CONCLUSION</a:t>
            </a:r>
            <a:endParaRPr>
              <a:solidFill>
                <a:srgbClr val="7030A0"/>
              </a:solidFill>
            </a:endParaRPr>
          </a:p>
        </p:txBody>
      </p:sp>
      <p:sp>
        <p:nvSpPr>
          <p:cNvPr id="153" name="Google Shape;153;p20"/>
          <p:cNvSpPr txBox="1">
            <a:spLocks noGrp="1"/>
          </p:cNvSpPr>
          <p:nvPr>
            <p:ph idx="1"/>
          </p:nvPr>
        </p:nvSpPr>
        <p:spPr>
          <a:xfrm>
            <a:off x="435895" y="1302026"/>
            <a:ext cx="8272125" cy="4673400"/>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1840"/>
              <a:buChar char="◼"/>
            </a:pPr>
            <a:r>
              <a:rPr lang="en-IN" sz="2000">
                <a:solidFill>
                  <a:srgbClr val="0F0F0F"/>
                </a:solidFill>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idx="1"/>
          </p:nvPr>
        </p:nvSpPr>
        <p:spPr>
          <a:xfrm>
            <a:off x="435895" y="1302026"/>
            <a:ext cx="8272125" cy="4673400"/>
          </a:xfrm>
          <a:prstGeom prst="rect">
            <a:avLst/>
          </a:prstGeom>
          <a:noFill/>
          <a:ln>
            <a:noFill/>
          </a:ln>
        </p:spPr>
        <p:txBody>
          <a:bodyPr spcFirstLastPara="1" wrap="square" lIns="91425" tIns="45700" rIns="91425" bIns="45700" anchor="ctr" anchorCtr="0">
            <a:normAutofit/>
          </a:bodyPr>
          <a:lstStyle/>
          <a:p>
            <a:r>
              <a:rPr lang="en-US" sz="2000" b="1" dirty="0" err="1" smtClean="0"/>
              <a:t>IoT</a:t>
            </a:r>
            <a:r>
              <a:rPr lang="en-US" sz="2000" b="1" dirty="0" smtClean="0"/>
              <a:t> Traffic Analysis</a:t>
            </a:r>
            <a:r>
              <a:rPr lang="en-US" sz="2000" dirty="0" smtClean="0"/>
              <a:t>: With the proliferation of Internet of Things (</a:t>
            </a:r>
            <a:r>
              <a:rPr lang="en-US" sz="2000" dirty="0" err="1" smtClean="0"/>
              <a:t>IoT</a:t>
            </a:r>
            <a:r>
              <a:rPr lang="en-US" sz="2000" dirty="0" smtClean="0"/>
              <a:t>) devices, network traffic analyzers will need to accommodate the unique challenges posed by </a:t>
            </a:r>
            <a:r>
              <a:rPr lang="en-US" sz="2000" dirty="0" err="1" smtClean="0"/>
              <a:t>IoT</a:t>
            </a:r>
            <a:r>
              <a:rPr lang="en-US" sz="2000" dirty="0" smtClean="0"/>
              <a:t> traffic, such as a massive number of endpoints, diverse communication protocols, and varying data formats.</a:t>
            </a:r>
          </a:p>
          <a:p>
            <a:r>
              <a:rPr lang="en-US" sz="2000" b="1" dirty="0" smtClean="0"/>
              <a:t>5G Networks</a:t>
            </a:r>
            <a:r>
              <a:rPr lang="en-US" sz="2000" dirty="0" smtClean="0"/>
              <a:t>: The deployment of 5G networks will introduce new challenges and opportunities for network traffic analysis, including higher data rates, ultra-low latency requirements, and the need to support a diverse range of connected devices and applications.</a:t>
            </a:r>
          </a:p>
          <a:p>
            <a:r>
              <a:rPr lang="en-US" sz="2000" b="1" dirty="0" smtClean="0"/>
              <a:t>Privacy and Compliance</a:t>
            </a:r>
            <a:r>
              <a:rPr lang="en-US" sz="2000" dirty="0" smtClean="0"/>
              <a:t>: With increasing concerns about data privacy and regulatory compliance (e.g., GDPR, CCPA), network traffic analyzers will need to incorporate features to ensure the </a:t>
            </a:r>
            <a:r>
              <a:rPr lang="en-US" sz="2000" dirty="0" err="1" smtClean="0"/>
              <a:t>anonymization</a:t>
            </a:r>
            <a:r>
              <a:rPr lang="en-US" sz="2000" dirty="0" smtClean="0"/>
              <a:t> and encryption of sensitive data while still providing valuable insights into network traffic patterns.</a:t>
            </a:r>
          </a:p>
          <a:p>
            <a:pPr marL="0" lvl="0" indent="0" algn="l" rtl="0">
              <a:lnSpc>
                <a:spcPct val="110000"/>
              </a:lnSpc>
              <a:spcBef>
                <a:spcPts val="0"/>
              </a:spcBef>
              <a:spcAft>
                <a:spcPts val="0"/>
              </a:spcAft>
              <a:buSzPts val="1840"/>
              <a:buNone/>
            </a:pPr>
            <a:endParaRPr sz="2000" b="1"/>
          </a:p>
        </p:txBody>
      </p:sp>
      <p:sp>
        <p:nvSpPr>
          <p:cNvPr id="159" name="Google Shape;159;p21"/>
          <p:cNvSpPr txBox="1"/>
          <p:nvPr/>
        </p:nvSpPr>
        <p:spPr>
          <a:xfrm>
            <a:off x="457200" y="838200"/>
            <a:ext cx="8272125" cy="530400"/>
          </a:xfrm>
          <a:prstGeom prst="rect">
            <a:avLst/>
          </a:prstGeom>
          <a:noFill/>
          <a:ln>
            <a:noFill/>
          </a:ln>
        </p:spPr>
        <p:txBody>
          <a:bodyPr spcFirstLastPara="1" wrap="square" lIns="91425" tIns="45700" rIns="91425" bIns="45700" anchor="b" anchorCtr="0">
            <a:normAutofit fontScale="825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dirty="0">
                <a:solidFill>
                  <a:srgbClr val="7030A0"/>
                </a:solidFill>
                <a:latin typeface="Arial"/>
                <a:ea typeface="Arial"/>
                <a:cs typeface="Arial"/>
                <a:sym typeface="Arial"/>
              </a:rPr>
              <a:t>FUTURE SCOPE</a:t>
            </a:r>
            <a:endParaRPr>
              <a:solidFill>
                <a:srgbClr val="7030A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TotalTime>
  <Words>879</Words>
  <Application>Microsoft Office PowerPoint</Application>
  <PresentationFormat>On-screen Show (4:3)</PresentationFormat>
  <Paragraphs>88</Paragraphs>
  <Slides>11</Slides>
  <Notes>10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   NETWORK TRAFFIC ANALYSER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NETWORK TRAFFIC ANALYSER</dc:title>
  <dc:creator>CC10 Student login</dc:creator>
  <cp:lastModifiedBy>CC10 Student login</cp:lastModifiedBy>
  <cp:revision>1</cp:revision>
  <dcterms:created xsi:type="dcterms:W3CDTF">2024-04-24T05:32:28Z</dcterms:created>
  <dcterms:modified xsi:type="dcterms:W3CDTF">2024-04-24T05:39:32Z</dcterms:modified>
</cp:coreProperties>
</file>