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4"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871D4D-9B66-441B-B328-CD5E817078AE}" v="1" dt="2024-06-17T08:19:03.8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A KARTHIK" userId="0d69aca962621e78" providerId="LiveId" clId="{EB871D4D-9B66-441B-B328-CD5E817078AE}"/>
    <pc:docChg chg="addSld modSld sldOrd">
      <pc:chgData name="BALA KARTHIK" userId="0d69aca962621e78" providerId="LiveId" clId="{EB871D4D-9B66-441B-B328-CD5E817078AE}" dt="2024-06-17T08:25:49.545" v="38" actId="20577"/>
      <pc:docMkLst>
        <pc:docMk/>
      </pc:docMkLst>
      <pc:sldChg chg="addSp modSp new ord">
        <pc:chgData name="BALA KARTHIK" userId="0d69aca962621e78" providerId="LiveId" clId="{EB871D4D-9B66-441B-B328-CD5E817078AE}" dt="2024-06-17T08:19:03.866" v="3" actId="931"/>
        <pc:sldMkLst>
          <pc:docMk/>
          <pc:sldMk cId="975262547" sldId="264"/>
        </pc:sldMkLst>
        <pc:picChg chg="add mod">
          <ac:chgData name="BALA KARTHIK" userId="0d69aca962621e78" providerId="LiveId" clId="{EB871D4D-9B66-441B-B328-CD5E817078AE}" dt="2024-06-17T08:19:03.866" v="3" actId="931"/>
          <ac:picMkLst>
            <pc:docMk/>
            <pc:sldMk cId="975262547" sldId="264"/>
            <ac:picMk id="3" creationId="{7356EC01-58BE-923D-DDAA-7213349761E5}"/>
          </ac:picMkLst>
        </pc:picChg>
      </pc:sldChg>
      <pc:sldChg chg="addSp modSp new mod ord">
        <pc:chgData name="BALA KARTHIK" userId="0d69aca962621e78" providerId="LiveId" clId="{EB871D4D-9B66-441B-B328-CD5E817078AE}" dt="2024-06-17T08:25:49.545" v="38" actId="20577"/>
        <pc:sldMkLst>
          <pc:docMk/>
          <pc:sldMk cId="1072654441" sldId="265"/>
        </pc:sldMkLst>
        <pc:spChg chg="add mod">
          <ac:chgData name="BALA KARTHIK" userId="0d69aca962621e78" providerId="LiveId" clId="{EB871D4D-9B66-441B-B328-CD5E817078AE}" dt="2024-06-17T08:25:49.545" v="38" actId="20577"/>
          <ac:spMkLst>
            <pc:docMk/>
            <pc:sldMk cId="1072654441" sldId="265"/>
            <ac:spMk id="3" creationId="{32C75491-6303-9193-FFC3-4541899BBFA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1640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www.pexels.com/photo/thank-you-heart-text-791024/" TargetMode="External"/><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hyperlink" Target="https://gamma.app"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1616035"/>
            <a:ext cx="7477601" cy="3025735"/>
          </a:xfrm>
          <a:prstGeom prst="rect">
            <a:avLst/>
          </a:prstGeom>
          <a:noFill/>
          <a:ln/>
        </p:spPr>
        <p:txBody>
          <a:bodyPr wrap="square" rtlCol="0" anchor="t"/>
          <a:lstStyle/>
          <a:p>
            <a:pPr marL="0" indent="0">
              <a:lnSpc>
                <a:spcPts val="7942"/>
              </a:lnSpc>
              <a:buNone/>
            </a:pPr>
            <a:r>
              <a:rPr lang="en-US" sz="6354" b="1" dirty="0">
                <a:solidFill>
                  <a:srgbClr val="1F1E1E"/>
                </a:solidFill>
                <a:latin typeface="Alexandria" pitchFamily="34" charset="0"/>
                <a:ea typeface="Alexandria" pitchFamily="34" charset="-122"/>
                <a:cs typeface="Alexandria" pitchFamily="34" charset="-120"/>
              </a:rPr>
              <a:t>Introduction to Language Identification</a:t>
            </a:r>
            <a:endParaRPr lang="en-US" sz="6354" dirty="0"/>
          </a:p>
        </p:txBody>
      </p:sp>
      <p:sp>
        <p:nvSpPr>
          <p:cNvPr id="6" name="Text 3"/>
          <p:cNvSpPr/>
          <p:nvPr/>
        </p:nvSpPr>
        <p:spPr>
          <a:xfrm>
            <a:off x="6319599" y="4975027"/>
            <a:ext cx="7477601" cy="999768"/>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Language identification is the process of determining the language of a given text or speech. This field plays a vital role in various applications, from machine translation to sentiment analysis.</a:t>
            </a:r>
            <a:endParaRPr lang="en-US" sz="1750" dirty="0"/>
          </a:p>
        </p:txBody>
      </p:sp>
      <p:sp>
        <p:nvSpPr>
          <p:cNvPr id="7" name="Shape 4"/>
          <p:cNvSpPr/>
          <p:nvPr/>
        </p:nvSpPr>
        <p:spPr>
          <a:xfrm>
            <a:off x="6319599" y="6241375"/>
            <a:ext cx="355402" cy="355402"/>
          </a:xfrm>
          <a:prstGeom prst="roundRect">
            <a:avLst>
              <a:gd name="adj" fmla="val 25726039"/>
            </a:avLst>
          </a:prstGeom>
          <a:noFill/>
          <a:ln w="7620">
            <a:solidFill>
              <a:srgbClr val="FFFFFF"/>
            </a:solidFill>
            <a:prstDash val="solid"/>
          </a:ln>
        </p:spPr>
      </p:sp>
      <p:sp>
        <p:nvSpPr>
          <p:cNvPr id="9" name="Text 5"/>
          <p:cNvSpPr/>
          <p:nvPr/>
        </p:nvSpPr>
        <p:spPr>
          <a:xfrm>
            <a:off x="6786086" y="6224707"/>
            <a:ext cx="2764155" cy="388858"/>
          </a:xfrm>
          <a:prstGeom prst="rect">
            <a:avLst/>
          </a:prstGeom>
          <a:noFill/>
          <a:ln/>
        </p:spPr>
        <p:txBody>
          <a:bodyPr wrap="none" rtlCol="0" anchor="t"/>
          <a:lstStyle/>
          <a:p>
            <a:pPr marL="0" indent="0" algn="l">
              <a:lnSpc>
                <a:spcPts val="3062"/>
              </a:lnSpc>
              <a:buNone/>
            </a:pPr>
            <a:r>
              <a:rPr lang="en-US" sz="2187" b="1" dirty="0">
                <a:solidFill>
                  <a:srgbClr val="3B3535"/>
                </a:solidFill>
                <a:latin typeface="Sora" pitchFamily="34" charset="0"/>
                <a:ea typeface="Sora" pitchFamily="34" charset="-122"/>
                <a:cs typeface="Sora" pitchFamily="34" charset="-120"/>
              </a:rPr>
              <a:t>by V.BALA KARTHIK</a:t>
            </a:r>
            <a:endParaRPr lang="en-US" sz="2187" dirty="0"/>
          </a:p>
        </p:txBody>
      </p:sp>
      <p:pic>
        <p:nvPicPr>
          <p:cNvPr id="10" name="Image 2"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56EC01-58BE-923D-DDAA-7213349761E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99856" y="0"/>
            <a:ext cx="13030687" cy="8229600"/>
          </a:xfrm>
          <a:prstGeom prst="rect">
            <a:avLst/>
          </a:prstGeom>
        </p:spPr>
      </p:pic>
    </p:spTree>
    <p:extLst>
      <p:ext uri="{BB962C8B-B14F-4D97-AF65-F5344CB8AC3E}">
        <p14:creationId xmlns:p14="http://schemas.microsoft.com/office/powerpoint/2010/main" val="975262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1501021"/>
            <a:ext cx="9748837" cy="730806"/>
          </a:xfrm>
          <a:prstGeom prst="rect">
            <a:avLst/>
          </a:prstGeom>
          <a:noFill/>
          <a:ln/>
        </p:spPr>
        <p:txBody>
          <a:bodyPr wrap="none" rtlCol="0" anchor="t"/>
          <a:lstStyle/>
          <a:p>
            <a:pPr marL="0" indent="0">
              <a:lnSpc>
                <a:spcPts val="5755"/>
              </a:lnSpc>
              <a:buNone/>
            </a:pPr>
            <a:r>
              <a:rPr lang="en-US" sz="4604" b="1" dirty="0">
                <a:solidFill>
                  <a:srgbClr val="1F1E1E"/>
                </a:solidFill>
                <a:latin typeface="Alexandria" pitchFamily="34" charset="0"/>
                <a:ea typeface="Alexandria" pitchFamily="34" charset="-122"/>
                <a:cs typeface="Alexandria" pitchFamily="34" charset="-120"/>
              </a:rPr>
              <a:t>What is Language Identification?</a:t>
            </a:r>
            <a:endParaRPr lang="en-US" sz="4604" dirty="0"/>
          </a:p>
        </p:txBody>
      </p:sp>
      <p:sp>
        <p:nvSpPr>
          <p:cNvPr id="5" name="Shape 3"/>
          <p:cNvSpPr/>
          <p:nvPr/>
        </p:nvSpPr>
        <p:spPr>
          <a:xfrm>
            <a:off x="1760220" y="2926080"/>
            <a:ext cx="499943" cy="499943"/>
          </a:xfrm>
          <a:prstGeom prst="roundRect">
            <a:avLst>
              <a:gd name="adj" fmla="val 20000"/>
            </a:avLst>
          </a:prstGeom>
          <a:solidFill>
            <a:srgbClr val="D5DCF6"/>
          </a:solidFill>
          <a:ln w="7620">
            <a:solidFill>
              <a:srgbClr val="BBC2DC"/>
            </a:solidFill>
            <a:prstDash val="solid"/>
          </a:ln>
        </p:spPr>
      </p:sp>
      <p:sp>
        <p:nvSpPr>
          <p:cNvPr id="6" name="Text 4"/>
          <p:cNvSpPr/>
          <p:nvPr/>
        </p:nvSpPr>
        <p:spPr>
          <a:xfrm>
            <a:off x="1941195" y="3000613"/>
            <a:ext cx="137874" cy="350877"/>
          </a:xfrm>
          <a:prstGeom prst="rect">
            <a:avLst/>
          </a:prstGeom>
          <a:noFill/>
          <a:ln/>
        </p:spPr>
        <p:txBody>
          <a:bodyPr wrap="none" rtlCol="0" anchor="t"/>
          <a:lstStyle/>
          <a:p>
            <a:pPr marL="0" indent="0" algn="ctr">
              <a:lnSpc>
                <a:spcPts val="2763"/>
              </a:lnSpc>
              <a:buNone/>
            </a:pPr>
            <a:r>
              <a:rPr lang="en-US" sz="2763" b="1" dirty="0">
                <a:solidFill>
                  <a:srgbClr val="3B3535"/>
                </a:solidFill>
                <a:latin typeface="Alexandria" pitchFamily="34" charset="0"/>
                <a:ea typeface="Alexandria" pitchFamily="34" charset="-122"/>
                <a:cs typeface="Alexandria" pitchFamily="34" charset="-120"/>
              </a:rPr>
              <a:t>1</a:t>
            </a:r>
            <a:endParaRPr lang="en-US" sz="2763" dirty="0"/>
          </a:p>
        </p:txBody>
      </p:sp>
      <p:sp>
        <p:nvSpPr>
          <p:cNvPr id="7" name="Text 5"/>
          <p:cNvSpPr/>
          <p:nvPr/>
        </p:nvSpPr>
        <p:spPr>
          <a:xfrm>
            <a:off x="2482334" y="2926080"/>
            <a:ext cx="2984421" cy="365522"/>
          </a:xfrm>
          <a:prstGeom prst="rect">
            <a:avLst/>
          </a:prstGeom>
          <a:noFill/>
          <a:ln/>
        </p:spPr>
        <p:txBody>
          <a:bodyPr wrap="none" rtlCol="0" anchor="t"/>
          <a:lstStyle/>
          <a:p>
            <a:pPr marL="0" indent="0">
              <a:lnSpc>
                <a:spcPts val="2878"/>
              </a:lnSpc>
              <a:buNone/>
            </a:pPr>
            <a:r>
              <a:rPr lang="en-US" sz="2302" b="1" dirty="0">
                <a:solidFill>
                  <a:srgbClr val="3B3535"/>
                </a:solidFill>
                <a:latin typeface="Alexandria" pitchFamily="34" charset="0"/>
                <a:ea typeface="Alexandria" pitchFamily="34" charset="-122"/>
                <a:cs typeface="Alexandria" pitchFamily="34" charset="-120"/>
              </a:rPr>
              <a:t>Language Detection</a:t>
            </a:r>
            <a:endParaRPr lang="en-US" sz="2302" dirty="0"/>
          </a:p>
        </p:txBody>
      </p:sp>
      <p:sp>
        <p:nvSpPr>
          <p:cNvPr id="8" name="Text 6"/>
          <p:cNvSpPr/>
          <p:nvPr/>
        </p:nvSpPr>
        <p:spPr>
          <a:xfrm>
            <a:off x="2482334" y="3424833"/>
            <a:ext cx="4721781" cy="999768"/>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Language identification automatically determines the language of a piece of text or speech.</a:t>
            </a:r>
            <a:endParaRPr lang="en-US" sz="1750" dirty="0"/>
          </a:p>
        </p:txBody>
      </p:sp>
      <p:sp>
        <p:nvSpPr>
          <p:cNvPr id="9" name="Shape 7"/>
          <p:cNvSpPr/>
          <p:nvPr/>
        </p:nvSpPr>
        <p:spPr>
          <a:xfrm>
            <a:off x="7426285" y="2926080"/>
            <a:ext cx="499943" cy="499943"/>
          </a:xfrm>
          <a:prstGeom prst="roundRect">
            <a:avLst>
              <a:gd name="adj" fmla="val 20000"/>
            </a:avLst>
          </a:prstGeom>
          <a:solidFill>
            <a:srgbClr val="D5DCF6"/>
          </a:solidFill>
          <a:ln w="7620">
            <a:solidFill>
              <a:srgbClr val="BBC2DC"/>
            </a:solidFill>
            <a:prstDash val="solid"/>
          </a:ln>
        </p:spPr>
      </p:sp>
      <p:sp>
        <p:nvSpPr>
          <p:cNvPr id="10" name="Text 8"/>
          <p:cNvSpPr/>
          <p:nvPr/>
        </p:nvSpPr>
        <p:spPr>
          <a:xfrm>
            <a:off x="7571542" y="3000613"/>
            <a:ext cx="209431" cy="350877"/>
          </a:xfrm>
          <a:prstGeom prst="rect">
            <a:avLst/>
          </a:prstGeom>
          <a:noFill/>
          <a:ln/>
        </p:spPr>
        <p:txBody>
          <a:bodyPr wrap="none" rtlCol="0" anchor="t"/>
          <a:lstStyle/>
          <a:p>
            <a:pPr marL="0" indent="0" algn="ctr">
              <a:lnSpc>
                <a:spcPts val="2763"/>
              </a:lnSpc>
              <a:buNone/>
            </a:pPr>
            <a:r>
              <a:rPr lang="en-US" sz="2763" b="1" dirty="0">
                <a:solidFill>
                  <a:srgbClr val="3B3535"/>
                </a:solidFill>
                <a:latin typeface="Alexandria" pitchFamily="34" charset="0"/>
                <a:ea typeface="Alexandria" pitchFamily="34" charset="-122"/>
                <a:cs typeface="Alexandria" pitchFamily="34" charset="-120"/>
              </a:rPr>
              <a:t>2</a:t>
            </a:r>
            <a:endParaRPr lang="en-US" sz="2763" dirty="0"/>
          </a:p>
        </p:txBody>
      </p:sp>
      <p:sp>
        <p:nvSpPr>
          <p:cNvPr id="11" name="Text 9"/>
          <p:cNvSpPr/>
          <p:nvPr/>
        </p:nvSpPr>
        <p:spPr>
          <a:xfrm>
            <a:off x="8148399" y="2926080"/>
            <a:ext cx="2923580" cy="365522"/>
          </a:xfrm>
          <a:prstGeom prst="rect">
            <a:avLst/>
          </a:prstGeom>
          <a:noFill/>
          <a:ln/>
        </p:spPr>
        <p:txBody>
          <a:bodyPr wrap="none" rtlCol="0" anchor="t"/>
          <a:lstStyle/>
          <a:p>
            <a:pPr marL="0" indent="0">
              <a:lnSpc>
                <a:spcPts val="2878"/>
              </a:lnSpc>
              <a:buNone/>
            </a:pPr>
            <a:r>
              <a:rPr lang="en-US" sz="2302" b="1" dirty="0">
                <a:solidFill>
                  <a:srgbClr val="3B3535"/>
                </a:solidFill>
                <a:latin typeface="Alexandria" pitchFamily="34" charset="0"/>
                <a:ea typeface="Alexandria" pitchFamily="34" charset="-122"/>
                <a:cs typeface="Alexandria" pitchFamily="34" charset="-120"/>
              </a:rPr>
              <a:t>Key Task in NLP</a:t>
            </a:r>
            <a:endParaRPr lang="en-US" sz="2302" dirty="0"/>
          </a:p>
        </p:txBody>
      </p:sp>
      <p:sp>
        <p:nvSpPr>
          <p:cNvPr id="12" name="Text 10"/>
          <p:cNvSpPr/>
          <p:nvPr/>
        </p:nvSpPr>
        <p:spPr>
          <a:xfrm>
            <a:off x="8148399" y="3424833"/>
            <a:ext cx="4721781" cy="999768"/>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A fundamental task in Natural Language Processing (NLP), with numerous practical applications.</a:t>
            </a:r>
            <a:endParaRPr lang="en-US" sz="1750" dirty="0"/>
          </a:p>
        </p:txBody>
      </p:sp>
      <p:sp>
        <p:nvSpPr>
          <p:cNvPr id="13" name="Shape 11"/>
          <p:cNvSpPr/>
          <p:nvPr/>
        </p:nvSpPr>
        <p:spPr>
          <a:xfrm>
            <a:off x="1760220" y="4896683"/>
            <a:ext cx="499943" cy="499943"/>
          </a:xfrm>
          <a:prstGeom prst="roundRect">
            <a:avLst>
              <a:gd name="adj" fmla="val 20000"/>
            </a:avLst>
          </a:prstGeom>
          <a:solidFill>
            <a:srgbClr val="D5DCF6"/>
          </a:solidFill>
          <a:ln w="7620">
            <a:solidFill>
              <a:srgbClr val="BBC2DC"/>
            </a:solidFill>
            <a:prstDash val="solid"/>
          </a:ln>
        </p:spPr>
      </p:sp>
      <p:sp>
        <p:nvSpPr>
          <p:cNvPr id="14" name="Text 12"/>
          <p:cNvSpPr/>
          <p:nvPr/>
        </p:nvSpPr>
        <p:spPr>
          <a:xfrm>
            <a:off x="1905238" y="4971217"/>
            <a:ext cx="209788" cy="350877"/>
          </a:xfrm>
          <a:prstGeom prst="rect">
            <a:avLst/>
          </a:prstGeom>
          <a:noFill/>
          <a:ln/>
        </p:spPr>
        <p:txBody>
          <a:bodyPr wrap="none" rtlCol="0" anchor="t"/>
          <a:lstStyle/>
          <a:p>
            <a:pPr marL="0" indent="0" algn="ctr">
              <a:lnSpc>
                <a:spcPts val="2763"/>
              </a:lnSpc>
              <a:buNone/>
            </a:pPr>
            <a:r>
              <a:rPr lang="en-US" sz="2763" b="1" dirty="0">
                <a:solidFill>
                  <a:srgbClr val="3B3535"/>
                </a:solidFill>
                <a:latin typeface="Alexandria" pitchFamily="34" charset="0"/>
                <a:ea typeface="Alexandria" pitchFamily="34" charset="-122"/>
                <a:cs typeface="Alexandria" pitchFamily="34" charset="-120"/>
              </a:rPr>
              <a:t>3</a:t>
            </a:r>
            <a:endParaRPr lang="en-US" sz="2763" dirty="0"/>
          </a:p>
        </p:txBody>
      </p:sp>
      <p:sp>
        <p:nvSpPr>
          <p:cNvPr id="15" name="Text 13"/>
          <p:cNvSpPr/>
          <p:nvPr/>
        </p:nvSpPr>
        <p:spPr>
          <a:xfrm>
            <a:off x="2482334" y="4896683"/>
            <a:ext cx="2923580" cy="365522"/>
          </a:xfrm>
          <a:prstGeom prst="rect">
            <a:avLst/>
          </a:prstGeom>
          <a:noFill/>
          <a:ln/>
        </p:spPr>
        <p:txBody>
          <a:bodyPr wrap="none" rtlCol="0" anchor="t"/>
          <a:lstStyle/>
          <a:p>
            <a:pPr marL="0" indent="0">
              <a:lnSpc>
                <a:spcPts val="2878"/>
              </a:lnSpc>
              <a:buNone/>
            </a:pPr>
            <a:r>
              <a:rPr lang="en-US" sz="2302" b="1" dirty="0">
                <a:solidFill>
                  <a:srgbClr val="3B3535"/>
                </a:solidFill>
                <a:latin typeface="Alexandria" pitchFamily="34" charset="0"/>
                <a:ea typeface="Alexandria" pitchFamily="34" charset="-122"/>
                <a:cs typeface="Alexandria" pitchFamily="34" charset="-120"/>
              </a:rPr>
              <a:t>Linguistic Features</a:t>
            </a:r>
            <a:endParaRPr lang="en-US" sz="2302" dirty="0"/>
          </a:p>
        </p:txBody>
      </p:sp>
      <p:sp>
        <p:nvSpPr>
          <p:cNvPr id="16" name="Text 14"/>
          <p:cNvSpPr/>
          <p:nvPr/>
        </p:nvSpPr>
        <p:spPr>
          <a:xfrm>
            <a:off x="2482334" y="5395436"/>
            <a:ext cx="4721781" cy="1333024"/>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Language identification relies on analyzing linguistic features, such as character distributions, word frequencies, and grammar.</a:t>
            </a:r>
            <a:endParaRPr lang="en-US" sz="1750" dirty="0"/>
          </a:p>
        </p:txBody>
      </p:sp>
      <p:sp>
        <p:nvSpPr>
          <p:cNvPr id="17" name="Shape 15"/>
          <p:cNvSpPr/>
          <p:nvPr/>
        </p:nvSpPr>
        <p:spPr>
          <a:xfrm>
            <a:off x="7426285" y="4896683"/>
            <a:ext cx="499943" cy="499943"/>
          </a:xfrm>
          <a:prstGeom prst="roundRect">
            <a:avLst>
              <a:gd name="adj" fmla="val 20000"/>
            </a:avLst>
          </a:prstGeom>
          <a:solidFill>
            <a:srgbClr val="D5DCF6"/>
          </a:solidFill>
          <a:ln w="7620">
            <a:solidFill>
              <a:srgbClr val="BBC2DC"/>
            </a:solidFill>
            <a:prstDash val="solid"/>
          </a:ln>
        </p:spPr>
      </p:sp>
      <p:sp>
        <p:nvSpPr>
          <p:cNvPr id="18" name="Text 16"/>
          <p:cNvSpPr/>
          <p:nvPr/>
        </p:nvSpPr>
        <p:spPr>
          <a:xfrm>
            <a:off x="7570470" y="4971217"/>
            <a:ext cx="211574" cy="350877"/>
          </a:xfrm>
          <a:prstGeom prst="rect">
            <a:avLst/>
          </a:prstGeom>
          <a:noFill/>
          <a:ln/>
        </p:spPr>
        <p:txBody>
          <a:bodyPr wrap="none" rtlCol="0" anchor="t"/>
          <a:lstStyle/>
          <a:p>
            <a:pPr marL="0" indent="0" algn="ctr">
              <a:lnSpc>
                <a:spcPts val="2763"/>
              </a:lnSpc>
              <a:buNone/>
            </a:pPr>
            <a:r>
              <a:rPr lang="en-US" sz="2763" b="1" dirty="0">
                <a:solidFill>
                  <a:srgbClr val="3B3535"/>
                </a:solidFill>
                <a:latin typeface="Alexandria" pitchFamily="34" charset="0"/>
                <a:ea typeface="Alexandria" pitchFamily="34" charset="-122"/>
                <a:cs typeface="Alexandria" pitchFamily="34" charset="-120"/>
              </a:rPr>
              <a:t>4</a:t>
            </a:r>
            <a:endParaRPr lang="en-US" sz="2763" dirty="0"/>
          </a:p>
        </p:txBody>
      </p:sp>
      <p:sp>
        <p:nvSpPr>
          <p:cNvPr id="19" name="Text 17"/>
          <p:cNvSpPr/>
          <p:nvPr/>
        </p:nvSpPr>
        <p:spPr>
          <a:xfrm>
            <a:off x="8148399" y="4896683"/>
            <a:ext cx="2923580" cy="365522"/>
          </a:xfrm>
          <a:prstGeom prst="rect">
            <a:avLst/>
          </a:prstGeom>
          <a:noFill/>
          <a:ln/>
        </p:spPr>
        <p:txBody>
          <a:bodyPr wrap="none" rtlCol="0" anchor="t"/>
          <a:lstStyle/>
          <a:p>
            <a:pPr marL="0" indent="0">
              <a:lnSpc>
                <a:spcPts val="2878"/>
              </a:lnSpc>
              <a:buNone/>
            </a:pPr>
            <a:r>
              <a:rPr lang="en-US" sz="2302" b="1" dirty="0">
                <a:solidFill>
                  <a:srgbClr val="3B3535"/>
                </a:solidFill>
                <a:latin typeface="Alexandria" pitchFamily="34" charset="0"/>
                <a:ea typeface="Alexandria" pitchFamily="34" charset="-122"/>
                <a:cs typeface="Alexandria" pitchFamily="34" charset="-120"/>
              </a:rPr>
              <a:t>Automated Process</a:t>
            </a:r>
            <a:endParaRPr lang="en-US" sz="2302" dirty="0"/>
          </a:p>
        </p:txBody>
      </p:sp>
      <p:sp>
        <p:nvSpPr>
          <p:cNvPr id="20" name="Text 18"/>
          <p:cNvSpPr/>
          <p:nvPr/>
        </p:nvSpPr>
        <p:spPr>
          <a:xfrm>
            <a:off x="8148399" y="5395436"/>
            <a:ext cx="4721781" cy="999768"/>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It's a crucial component in many NLP systems, enabling efficient and accurate language understanding.</a:t>
            </a:r>
            <a:endParaRPr lang="en-US" sz="1750" dirty="0"/>
          </a:p>
        </p:txBody>
      </p:sp>
      <p:pic>
        <p:nvPicPr>
          <p:cNvPr id="2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2379226"/>
            <a:ext cx="11109960" cy="1461611"/>
          </a:xfrm>
          <a:prstGeom prst="rect">
            <a:avLst/>
          </a:prstGeom>
          <a:noFill/>
          <a:ln/>
        </p:spPr>
        <p:txBody>
          <a:bodyPr wrap="square" rtlCol="0" anchor="t"/>
          <a:lstStyle/>
          <a:p>
            <a:pPr marL="0" indent="0">
              <a:lnSpc>
                <a:spcPts val="5755"/>
              </a:lnSpc>
              <a:buNone/>
            </a:pPr>
            <a:r>
              <a:rPr lang="en-US" sz="4604" b="1" dirty="0">
                <a:solidFill>
                  <a:srgbClr val="1F1E1E"/>
                </a:solidFill>
                <a:latin typeface="Alexandria" pitchFamily="34" charset="0"/>
                <a:ea typeface="Alexandria" pitchFamily="34" charset="-122"/>
                <a:cs typeface="Alexandria" pitchFamily="34" charset="-120"/>
              </a:rPr>
              <a:t>Applications of Language Identification</a:t>
            </a:r>
            <a:endParaRPr lang="en-US" sz="4604" dirty="0"/>
          </a:p>
        </p:txBody>
      </p:sp>
      <p:sp>
        <p:nvSpPr>
          <p:cNvPr id="5" name="Text 3"/>
          <p:cNvSpPr/>
          <p:nvPr/>
        </p:nvSpPr>
        <p:spPr>
          <a:xfrm>
            <a:off x="1760220" y="4396264"/>
            <a:ext cx="3008709" cy="365522"/>
          </a:xfrm>
          <a:prstGeom prst="rect">
            <a:avLst/>
          </a:prstGeom>
          <a:noFill/>
          <a:ln/>
        </p:spPr>
        <p:txBody>
          <a:bodyPr wrap="none" rtlCol="0" anchor="t"/>
          <a:lstStyle/>
          <a:p>
            <a:pPr marL="0" indent="0">
              <a:lnSpc>
                <a:spcPts val="2878"/>
              </a:lnSpc>
              <a:buNone/>
            </a:pPr>
            <a:r>
              <a:rPr lang="en-US" sz="2302" b="1" dirty="0">
                <a:solidFill>
                  <a:srgbClr val="1F1E1E"/>
                </a:solidFill>
                <a:latin typeface="Alexandria" pitchFamily="34" charset="0"/>
                <a:ea typeface="Alexandria" pitchFamily="34" charset="-122"/>
                <a:cs typeface="Alexandria" pitchFamily="34" charset="-120"/>
              </a:rPr>
              <a:t>Machine Translation</a:t>
            </a:r>
            <a:endParaRPr lang="en-US" sz="2302" dirty="0"/>
          </a:p>
        </p:txBody>
      </p:sp>
      <p:sp>
        <p:nvSpPr>
          <p:cNvPr id="6" name="Text 4"/>
          <p:cNvSpPr/>
          <p:nvPr/>
        </p:nvSpPr>
        <p:spPr>
          <a:xfrm>
            <a:off x="1760220" y="4983956"/>
            <a:ext cx="3341608" cy="666512"/>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Determining the source language for translation.</a:t>
            </a:r>
            <a:endParaRPr lang="en-US" sz="1750" dirty="0"/>
          </a:p>
        </p:txBody>
      </p:sp>
      <p:sp>
        <p:nvSpPr>
          <p:cNvPr id="7" name="Text 5"/>
          <p:cNvSpPr/>
          <p:nvPr/>
        </p:nvSpPr>
        <p:spPr>
          <a:xfrm>
            <a:off x="5651421" y="4396264"/>
            <a:ext cx="2923580" cy="365522"/>
          </a:xfrm>
          <a:prstGeom prst="rect">
            <a:avLst/>
          </a:prstGeom>
          <a:noFill/>
          <a:ln/>
        </p:spPr>
        <p:txBody>
          <a:bodyPr wrap="none" rtlCol="0" anchor="t"/>
          <a:lstStyle/>
          <a:p>
            <a:pPr marL="0" indent="0">
              <a:lnSpc>
                <a:spcPts val="2878"/>
              </a:lnSpc>
              <a:buNone/>
            </a:pPr>
            <a:r>
              <a:rPr lang="en-US" sz="2302" b="1" dirty="0">
                <a:solidFill>
                  <a:srgbClr val="1F1E1E"/>
                </a:solidFill>
                <a:latin typeface="Alexandria" pitchFamily="34" charset="0"/>
                <a:ea typeface="Alexandria" pitchFamily="34" charset="-122"/>
                <a:cs typeface="Alexandria" pitchFamily="34" charset="-120"/>
              </a:rPr>
              <a:t>Sentiment Analysis</a:t>
            </a:r>
            <a:endParaRPr lang="en-US" sz="2302" dirty="0"/>
          </a:p>
        </p:txBody>
      </p:sp>
      <p:sp>
        <p:nvSpPr>
          <p:cNvPr id="8" name="Text 6"/>
          <p:cNvSpPr/>
          <p:nvPr/>
        </p:nvSpPr>
        <p:spPr>
          <a:xfrm>
            <a:off x="5651421" y="4983956"/>
            <a:ext cx="3341608" cy="666512"/>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Identifying the language of social media posts or reviews.</a:t>
            </a:r>
            <a:endParaRPr lang="en-US" sz="1750" dirty="0"/>
          </a:p>
        </p:txBody>
      </p:sp>
      <p:sp>
        <p:nvSpPr>
          <p:cNvPr id="9" name="Text 7"/>
          <p:cNvSpPr/>
          <p:nvPr/>
        </p:nvSpPr>
        <p:spPr>
          <a:xfrm>
            <a:off x="9542621" y="4396264"/>
            <a:ext cx="2923580" cy="365522"/>
          </a:xfrm>
          <a:prstGeom prst="rect">
            <a:avLst/>
          </a:prstGeom>
          <a:noFill/>
          <a:ln/>
        </p:spPr>
        <p:txBody>
          <a:bodyPr wrap="none" rtlCol="0" anchor="t"/>
          <a:lstStyle/>
          <a:p>
            <a:pPr marL="0" indent="0">
              <a:lnSpc>
                <a:spcPts val="2878"/>
              </a:lnSpc>
              <a:buNone/>
            </a:pPr>
            <a:r>
              <a:rPr lang="en-US" sz="2302" b="1" dirty="0">
                <a:solidFill>
                  <a:srgbClr val="1F1E1E"/>
                </a:solidFill>
                <a:latin typeface="Alexandria" pitchFamily="34" charset="0"/>
                <a:ea typeface="Alexandria" pitchFamily="34" charset="-122"/>
                <a:cs typeface="Alexandria" pitchFamily="34" charset="-120"/>
              </a:rPr>
              <a:t>Spam Detection</a:t>
            </a:r>
            <a:endParaRPr lang="en-US" sz="2302" dirty="0"/>
          </a:p>
        </p:txBody>
      </p:sp>
      <p:sp>
        <p:nvSpPr>
          <p:cNvPr id="10" name="Text 8"/>
          <p:cNvSpPr/>
          <p:nvPr/>
        </p:nvSpPr>
        <p:spPr>
          <a:xfrm>
            <a:off x="9542621" y="4983956"/>
            <a:ext cx="3341608" cy="666512"/>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Filtering spam messages in different languages.</a:t>
            </a:r>
            <a:endParaRPr lang="en-US" sz="1750" dirty="0"/>
          </a:p>
        </p:txBody>
      </p:sp>
      <p:pic>
        <p:nvPicPr>
          <p:cNvPr id="1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1680210"/>
            <a:ext cx="5869424" cy="730806"/>
          </a:xfrm>
          <a:prstGeom prst="rect">
            <a:avLst/>
          </a:prstGeom>
          <a:noFill/>
          <a:ln/>
        </p:spPr>
        <p:txBody>
          <a:bodyPr wrap="none" rtlCol="0" anchor="t"/>
          <a:lstStyle/>
          <a:p>
            <a:pPr marL="0" indent="0">
              <a:lnSpc>
                <a:spcPts val="5755"/>
              </a:lnSpc>
              <a:buNone/>
            </a:pPr>
            <a:r>
              <a:rPr lang="en-US" sz="4604" b="1" dirty="0">
                <a:solidFill>
                  <a:srgbClr val="1F1E1E"/>
                </a:solidFill>
                <a:latin typeface="Alexandria" pitchFamily="34" charset="0"/>
                <a:ea typeface="Alexandria" pitchFamily="34" charset="-122"/>
                <a:cs typeface="Alexandria" pitchFamily="34" charset="-120"/>
              </a:rPr>
              <a:t>Problem Statement</a:t>
            </a:r>
            <a:endParaRPr lang="en-US" sz="4604" dirty="0"/>
          </a:p>
        </p:txBody>
      </p:sp>
      <p:sp>
        <p:nvSpPr>
          <p:cNvPr id="6" name="Shape 3"/>
          <p:cNvSpPr/>
          <p:nvPr/>
        </p:nvSpPr>
        <p:spPr>
          <a:xfrm>
            <a:off x="4490799" y="2744272"/>
            <a:ext cx="4542115" cy="1958102"/>
          </a:xfrm>
          <a:prstGeom prst="roundRect">
            <a:avLst>
              <a:gd name="adj" fmla="val 5106"/>
            </a:avLst>
          </a:prstGeom>
          <a:solidFill>
            <a:srgbClr val="D5DCF6"/>
          </a:solidFill>
          <a:ln w="7620">
            <a:solidFill>
              <a:srgbClr val="BBC2DC"/>
            </a:solidFill>
            <a:prstDash val="solid"/>
          </a:ln>
        </p:spPr>
      </p:sp>
      <p:sp>
        <p:nvSpPr>
          <p:cNvPr id="7" name="Text 4"/>
          <p:cNvSpPr/>
          <p:nvPr/>
        </p:nvSpPr>
        <p:spPr>
          <a:xfrm>
            <a:off x="4720590" y="2974062"/>
            <a:ext cx="2923580" cy="365522"/>
          </a:xfrm>
          <a:prstGeom prst="rect">
            <a:avLst/>
          </a:prstGeom>
          <a:noFill/>
          <a:ln/>
        </p:spPr>
        <p:txBody>
          <a:bodyPr wrap="none" rtlCol="0" anchor="t"/>
          <a:lstStyle/>
          <a:p>
            <a:pPr marL="0" indent="0">
              <a:lnSpc>
                <a:spcPts val="2878"/>
              </a:lnSpc>
              <a:buNone/>
            </a:pPr>
            <a:r>
              <a:rPr lang="en-US" sz="2302" b="1" dirty="0">
                <a:solidFill>
                  <a:srgbClr val="3B3535"/>
                </a:solidFill>
                <a:latin typeface="Alexandria" pitchFamily="34" charset="0"/>
                <a:ea typeface="Alexandria" pitchFamily="34" charset="-122"/>
                <a:cs typeface="Alexandria" pitchFamily="34" charset="-120"/>
              </a:rPr>
              <a:t>Data Sparsity</a:t>
            </a:r>
            <a:endParaRPr lang="en-US" sz="2302" dirty="0"/>
          </a:p>
        </p:txBody>
      </p:sp>
      <p:sp>
        <p:nvSpPr>
          <p:cNvPr id="8" name="Text 5"/>
          <p:cNvSpPr/>
          <p:nvPr/>
        </p:nvSpPr>
        <p:spPr>
          <a:xfrm>
            <a:off x="4720590" y="3472815"/>
            <a:ext cx="4082534" cy="999768"/>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Insufficient training data for less-common languages poses challenges.</a:t>
            </a:r>
            <a:endParaRPr lang="en-US" sz="1750" dirty="0"/>
          </a:p>
        </p:txBody>
      </p:sp>
      <p:sp>
        <p:nvSpPr>
          <p:cNvPr id="9" name="Shape 6"/>
          <p:cNvSpPr/>
          <p:nvPr/>
        </p:nvSpPr>
        <p:spPr>
          <a:xfrm>
            <a:off x="9255085" y="2744272"/>
            <a:ext cx="4542115" cy="1958102"/>
          </a:xfrm>
          <a:prstGeom prst="roundRect">
            <a:avLst>
              <a:gd name="adj" fmla="val 5106"/>
            </a:avLst>
          </a:prstGeom>
          <a:solidFill>
            <a:srgbClr val="D5DCF6"/>
          </a:solidFill>
          <a:ln w="7620">
            <a:solidFill>
              <a:srgbClr val="BBC2DC"/>
            </a:solidFill>
            <a:prstDash val="solid"/>
          </a:ln>
        </p:spPr>
      </p:sp>
      <p:sp>
        <p:nvSpPr>
          <p:cNvPr id="10" name="Text 7"/>
          <p:cNvSpPr/>
          <p:nvPr/>
        </p:nvSpPr>
        <p:spPr>
          <a:xfrm>
            <a:off x="9484876" y="2974062"/>
            <a:ext cx="2923580" cy="365522"/>
          </a:xfrm>
          <a:prstGeom prst="rect">
            <a:avLst/>
          </a:prstGeom>
          <a:noFill/>
          <a:ln/>
        </p:spPr>
        <p:txBody>
          <a:bodyPr wrap="none" rtlCol="0" anchor="t"/>
          <a:lstStyle/>
          <a:p>
            <a:pPr marL="0" indent="0">
              <a:lnSpc>
                <a:spcPts val="2878"/>
              </a:lnSpc>
              <a:buNone/>
            </a:pPr>
            <a:r>
              <a:rPr lang="en-US" sz="2302" b="1" dirty="0">
                <a:solidFill>
                  <a:srgbClr val="3B3535"/>
                </a:solidFill>
                <a:latin typeface="Alexandria" pitchFamily="34" charset="0"/>
                <a:ea typeface="Alexandria" pitchFamily="34" charset="-122"/>
                <a:cs typeface="Alexandria" pitchFamily="34" charset="-120"/>
              </a:rPr>
              <a:t>Code-Switching</a:t>
            </a:r>
            <a:endParaRPr lang="en-US" sz="2302" dirty="0"/>
          </a:p>
        </p:txBody>
      </p:sp>
      <p:sp>
        <p:nvSpPr>
          <p:cNvPr id="11" name="Text 8"/>
          <p:cNvSpPr/>
          <p:nvPr/>
        </p:nvSpPr>
        <p:spPr>
          <a:xfrm>
            <a:off x="9484876" y="3472815"/>
            <a:ext cx="4082534" cy="666512"/>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Text containing multiple languages presents a significant challenge.</a:t>
            </a:r>
            <a:endParaRPr lang="en-US" sz="1750" dirty="0"/>
          </a:p>
        </p:txBody>
      </p:sp>
      <p:sp>
        <p:nvSpPr>
          <p:cNvPr id="12" name="Shape 9"/>
          <p:cNvSpPr/>
          <p:nvPr/>
        </p:nvSpPr>
        <p:spPr>
          <a:xfrm>
            <a:off x="4490799" y="4924544"/>
            <a:ext cx="9306401" cy="1624846"/>
          </a:xfrm>
          <a:prstGeom prst="roundRect">
            <a:avLst>
              <a:gd name="adj" fmla="val 6154"/>
            </a:avLst>
          </a:prstGeom>
          <a:solidFill>
            <a:srgbClr val="D5DCF6"/>
          </a:solidFill>
          <a:ln w="7620">
            <a:solidFill>
              <a:srgbClr val="BBC2DC"/>
            </a:solidFill>
            <a:prstDash val="solid"/>
          </a:ln>
        </p:spPr>
      </p:sp>
      <p:sp>
        <p:nvSpPr>
          <p:cNvPr id="13" name="Text 10"/>
          <p:cNvSpPr/>
          <p:nvPr/>
        </p:nvSpPr>
        <p:spPr>
          <a:xfrm>
            <a:off x="4720590" y="5154335"/>
            <a:ext cx="3760232" cy="365522"/>
          </a:xfrm>
          <a:prstGeom prst="rect">
            <a:avLst/>
          </a:prstGeom>
          <a:noFill/>
          <a:ln/>
        </p:spPr>
        <p:txBody>
          <a:bodyPr wrap="none" rtlCol="0" anchor="t"/>
          <a:lstStyle/>
          <a:p>
            <a:pPr marL="0" indent="0">
              <a:lnSpc>
                <a:spcPts val="2878"/>
              </a:lnSpc>
              <a:buNone/>
            </a:pPr>
            <a:r>
              <a:rPr lang="en-US" sz="2302" b="1" dirty="0">
                <a:solidFill>
                  <a:srgbClr val="3B3535"/>
                </a:solidFill>
                <a:latin typeface="Alexandria" pitchFamily="34" charset="0"/>
                <a:ea typeface="Alexandria" pitchFamily="34" charset="-122"/>
                <a:cs typeface="Alexandria" pitchFamily="34" charset="-120"/>
              </a:rPr>
              <a:t>Low-Resource Languages</a:t>
            </a:r>
            <a:endParaRPr lang="en-US" sz="2302" dirty="0"/>
          </a:p>
        </p:txBody>
      </p:sp>
      <p:sp>
        <p:nvSpPr>
          <p:cNvPr id="14" name="Text 11"/>
          <p:cNvSpPr/>
          <p:nvPr/>
        </p:nvSpPr>
        <p:spPr>
          <a:xfrm>
            <a:off x="4720590" y="5653088"/>
            <a:ext cx="8846820" cy="666512"/>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Developing accurate language identifiers for low-resource languages is an ongoing challenge.</a:t>
            </a:r>
            <a:endParaRPr lang="en-US" sz="1750" dirty="0"/>
          </a:p>
        </p:txBody>
      </p:sp>
      <p:pic>
        <p:nvPicPr>
          <p:cNvPr id="15"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2340650" y="548045"/>
            <a:ext cx="9949101" cy="1308973"/>
          </a:xfrm>
          <a:prstGeom prst="rect">
            <a:avLst/>
          </a:prstGeom>
          <a:noFill/>
          <a:ln/>
        </p:spPr>
        <p:txBody>
          <a:bodyPr wrap="square" rtlCol="0" anchor="t"/>
          <a:lstStyle/>
          <a:p>
            <a:pPr marL="0" indent="0">
              <a:lnSpc>
                <a:spcPts val="5154"/>
              </a:lnSpc>
              <a:buNone/>
            </a:pPr>
            <a:r>
              <a:rPr lang="en-US" sz="4123" b="1" dirty="0">
                <a:solidFill>
                  <a:srgbClr val="1F1E1E"/>
                </a:solidFill>
                <a:latin typeface="Alexandria" pitchFamily="34" charset="0"/>
                <a:ea typeface="Alexandria" pitchFamily="34" charset="-122"/>
                <a:cs typeface="Alexandria" pitchFamily="34" charset="-120"/>
              </a:rPr>
              <a:t>Approaches to Language Identification</a:t>
            </a:r>
            <a:endParaRPr lang="en-US" sz="4123" dirty="0"/>
          </a:p>
        </p:txBody>
      </p:sp>
      <p:sp>
        <p:nvSpPr>
          <p:cNvPr id="5" name="Shape 3"/>
          <p:cNvSpPr/>
          <p:nvPr/>
        </p:nvSpPr>
        <p:spPr>
          <a:xfrm>
            <a:off x="2340650" y="5117425"/>
            <a:ext cx="9949101" cy="39767"/>
          </a:xfrm>
          <a:prstGeom prst="roundRect">
            <a:avLst>
              <a:gd name="adj" fmla="val 225169"/>
            </a:avLst>
          </a:prstGeom>
          <a:solidFill>
            <a:srgbClr val="BBC2DC"/>
          </a:solidFill>
          <a:ln/>
        </p:spPr>
      </p:sp>
      <p:sp>
        <p:nvSpPr>
          <p:cNvPr id="6" name="Shape 4"/>
          <p:cNvSpPr/>
          <p:nvPr/>
        </p:nvSpPr>
        <p:spPr>
          <a:xfrm>
            <a:off x="4250888" y="4421029"/>
            <a:ext cx="39767" cy="696397"/>
          </a:xfrm>
          <a:prstGeom prst="roundRect">
            <a:avLst>
              <a:gd name="adj" fmla="val 225169"/>
            </a:avLst>
          </a:prstGeom>
          <a:solidFill>
            <a:srgbClr val="BBC2DC"/>
          </a:solidFill>
          <a:ln/>
        </p:spPr>
      </p:sp>
      <p:sp>
        <p:nvSpPr>
          <p:cNvPr id="7" name="Shape 5"/>
          <p:cNvSpPr/>
          <p:nvPr/>
        </p:nvSpPr>
        <p:spPr>
          <a:xfrm>
            <a:off x="4046934" y="4893588"/>
            <a:ext cx="447675" cy="447675"/>
          </a:xfrm>
          <a:prstGeom prst="roundRect">
            <a:avLst>
              <a:gd name="adj" fmla="val 20002"/>
            </a:avLst>
          </a:prstGeom>
          <a:solidFill>
            <a:srgbClr val="D5DCF6"/>
          </a:solidFill>
          <a:ln w="7620">
            <a:solidFill>
              <a:srgbClr val="BBC2DC"/>
            </a:solidFill>
            <a:prstDash val="solid"/>
          </a:ln>
        </p:spPr>
      </p:sp>
      <p:sp>
        <p:nvSpPr>
          <p:cNvPr id="8" name="Text 6"/>
          <p:cNvSpPr/>
          <p:nvPr/>
        </p:nvSpPr>
        <p:spPr>
          <a:xfrm>
            <a:off x="4208978" y="4960263"/>
            <a:ext cx="123468" cy="314206"/>
          </a:xfrm>
          <a:prstGeom prst="rect">
            <a:avLst/>
          </a:prstGeom>
          <a:noFill/>
          <a:ln/>
        </p:spPr>
        <p:txBody>
          <a:bodyPr wrap="none" rtlCol="0" anchor="t"/>
          <a:lstStyle/>
          <a:p>
            <a:pPr marL="0" indent="0" algn="ctr">
              <a:lnSpc>
                <a:spcPts val="2474"/>
              </a:lnSpc>
              <a:buNone/>
            </a:pPr>
            <a:r>
              <a:rPr lang="en-US" sz="2474" b="1" dirty="0">
                <a:solidFill>
                  <a:srgbClr val="3B3535"/>
                </a:solidFill>
                <a:latin typeface="Alexandria" pitchFamily="34" charset="0"/>
                <a:ea typeface="Alexandria" pitchFamily="34" charset="-122"/>
                <a:cs typeface="Alexandria" pitchFamily="34" charset="-120"/>
              </a:rPr>
              <a:t>1</a:t>
            </a:r>
            <a:endParaRPr lang="en-US" sz="2474" dirty="0"/>
          </a:p>
        </p:txBody>
      </p:sp>
      <p:sp>
        <p:nvSpPr>
          <p:cNvPr id="9" name="Text 7"/>
          <p:cNvSpPr/>
          <p:nvPr/>
        </p:nvSpPr>
        <p:spPr>
          <a:xfrm>
            <a:off x="2899410" y="2880479"/>
            <a:ext cx="2742724" cy="327184"/>
          </a:xfrm>
          <a:prstGeom prst="rect">
            <a:avLst/>
          </a:prstGeom>
          <a:noFill/>
          <a:ln/>
        </p:spPr>
        <p:txBody>
          <a:bodyPr wrap="none" rtlCol="0" anchor="t"/>
          <a:lstStyle/>
          <a:p>
            <a:pPr marL="0" indent="0" algn="ctr">
              <a:lnSpc>
                <a:spcPts val="2577"/>
              </a:lnSpc>
              <a:buNone/>
            </a:pPr>
            <a:r>
              <a:rPr lang="en-US" sz="2062" b="1" dirty="0">
                <a:solidFill>
                  <a:srgbClr val="3B3535"/>
                </a:solidFill>
                <a:latin typeface="Alexandria" pitchFamily="34" charset="0"/>
                <a:ea typeface="Alexandria" pitchFamily="34" charset="-122"/>
                <a:cs typeface="Alexandria" pitchFamily="34" charset="-120"/>
              </a:rPr>
              <a:t>Rule-Based Methods</a:t>
            </a:r>
            <a:endParaRPr lang="en-US" sz="2062" dirty="0"/>
          </a:p>
        </p:txBody>
      </p:sp>
      <p:sp>
        <p:nvSpPr>
          <p:cNvPr id="10" name="Text 8"/>
          <p:cNvSpPr/>
          <p:nvPr/>
        </p:nvSpPr>
        <p:spPr>
          <a:xfrm>
            <a:off x="2539603" y="3326963"/>
            <a:ext cx="3462337" cy="895112"/>
          </a:xfrm>
          <a:prstGeom prst="rect">
            <a:avLst/>
          </a:prstGeom>
          <a:noFill/>
          <a:ln/>
        </p:spPr>
        <p:txBody>
          <a:bodyPr wrap="square" rtlCol="0" anchor="t"/>
          <a:lstStyle/>
          <a:p>
            <a:pPr marL="0" indent="0" algn="ctr">
              <a:lnSpc>
                <a:spcPts val="2350"/>
              </a:lnSpc>
              <a:buNone/>
            </a:pPr>
            <a:r>
              <a:rPr lang="en-US" sz="1567" dirty="0">
                <a:solidFill>
                  <a:srgbClr val="3B3535"/>
                </a:solidFill>
                <a:latin typeface="Sora" pitchFamily="34" charset="0"/>
                <a:ea typeface="Sora" pitchFamily="34" charset="-122"/>
                <a:cs typeface="Sora" pitchFamily="34" charset="-120"/>
              </a:rPr>
              <a:t>Using predefined rules to identify language based on specific linguistic patterns.</a:t>
            </a:r>
            <a:endParaRPr lang="en-US" sz="1567" dirty="0"/>
          </a:p>
        </p:txBody>
      </p:sp>
      <p:sp>
        <p:nvSpPr>
          <p:cNvPr id="11" name="Shape 9"/>
          <p:cNvSpPr/>
          <p:nvPr/>
        </p:nvSpPr>
        <p:spPr>
          <a:xfrm>
            <a:off x="6280428" y="5117425"/>
            <a:ext cx="39767" cy="696397"/>
          </a:xfrm>
          <a:prstGeom prst="roundRect">
            <a:avLst>
              <a:gd name="adj" fmla="val 225169"/>
            </a:avLst>
          </a:prstGeom>
          <a:solidFill>
            <a:srgbClr val="BBC2DC"/>
          </a:solidFill>
          <a:ln/>
        </p:spPr>
      </p:sp>
      <p:sp>
        <p:nvSpPr>
          <p:cNvPr id="12" name="Shape 10"/>
          <p:cNvSpPr/>
          <p:nvPr/>
        </p:nvSpPr>
        <p:spPr>
          <a:xfrm>
            <a:off x="6076474" y="4893588"/>
            <a:ext cx="447675" cy="447675"/>
          </a:xfrm>
          <a:prstGeom prst="roundRect">
            <a:avLst>
              <a:gd name="adj" fmla="val 20002"/>
            </a:avLst>
          </a:prstGeom>
          <a:solidFill>
            <a:srgbClr val="D5DCF6"/>
          </a:solidFill>
          <a:ln w="7620">
            <a:solidFill>
              <a:srgbClr val="BBC2DC"/>
            </a:solidFill>
            <a:prstDash val="solid"/>
          </a:ln>
        </p:spPr>
      </p:sp>
      <p:sp>
        <p:nvSpPr>
          <p:cNvPr id="13" name="Text 11"/>
          <p:cNvSpPr/>
          <p:nvPr/>
        </p:nvSpPr>
        <p:spPr>
          <a:xfrm>
            <a:off x="6206490" y="4960263"/>
            <a:ext cx="187523" cy="314206"/>
          </a:xfrm>
          <a:prstGeom prst="rect">
            <a:avLst/>
          </a:prstGeom>
          <a:noFill/>
          <a:ln/>
        </p:spPr>
        <p:txBody>
          <a:bodyPr wrap="none" rtlCol="0" anchor="t"/>
          <a:lstStyle/>
          <a:p>
            <a:pPr marL="0" indent="0" algn="ctr">
              <a:lnSpc>
                <a:spcPts val="2474"/>
              </a:lnSpc>
              <a:buNone/>
            </a:pPr>
            <a:r>
              <a:rPr lang="en-US" sz="2474" b="1" dirty="0">
                <a:solidFill>
                  <a:srgbClr val="3B3535"/>
                </a:solidFill>
                <a:latin typeface="Alexandria" pitchFamily="34" charset="0"/>
                <a:ea typeface="Alexandria" pitchFamily="34" charset="-122"/>
                <a:cs typeface="Alexandria" pitchFamily="34" charset="-120"/>
              </a:rPr>
              <a:t>2</a:t>
            </a:r>
            <a:endParaRPr lang="en-US" sz="2474" dirty="0"/>
          </a:p>
        </p:txBody>
      </p:sp>
      <p:sp>
        <p:nvSpPr>
          <p:cNvPr id="14" name="Text 12"/>
          <p:cNvSpPr/>
          <p:nvPr/>
        </p:nvSpPr>
        <p:spPr>
          <a:xfrm>
            <a:off x="4991219" y="6012775"/>
            <a:ext cx="2618184" cy="327184"/>
          </a:xfrm>
          <a:prstGeom prst="rect">
            <a:avLst/>
          </a:prstGeom>
          <a:noFill/>
          <a:ln/>
        </p:spPr>
        <p:txBody>
          <a:bodyPr wrap="none" rtlCol="0" anchor="t"/>
          <a:lstStyle/>
          <a:p>
            <a:pPr marL="0" indent="0" algn="ctr">
              <a:lnSpc>
                <a:spcPts val="2577"/>
              </a:lnSpc>
              <a:buNone/>
            </a:pPr>
            <a:r>
              <a:rPr lang="en-US" sz="2062" b="1" dirty="0">
                <a:solidFill>
                  <a:srgbClr val="3B3535"/>
                </a:solidFill>
                <a:latin typeface="Alexandria" pitchFamily="34" charset="0"/>
                <a:ea typeface="Alexandria" pitchFamily="34" charset="-122"/>
                <a:cs typeface="Alexandria" pitchFamily="34" charset="-120"/>
              </a:rPr>
              <a:t>Statistical Methods</a:t>
            </a:r>
            <a:endParaRPr lang="en-US" sz="2062" dirty="0"/>
          </a:p>
        </p:txBody>
      </p:sp>
      <p:sp>
        <p:nvSpPr>
          <p:cNvPr id="15" name="Text 13"/>
          <p:cNvSpPr/>
          <p:nvPr/>
        </p:nvSpPr>
        <p:spPr>
          <a:xfrm>
            <a:off x="4569143" y="6459260"/>
            <a:ext cx="3462337" cy="895112"/>
          </a:xfrm>
          <a:prstGeom prst="rect">
            <a:avLst/>
          </a:prstGeom>
          <a:noFill/>
          <a:ln/>
        </p:spPr>
        <p:txBody>
          <a:bodyPr wrap="square" rtlCol="0" anchor="t"/>
          <a:lstStyle/>
          <a:p>
            <a:pPr marL="0" indent="0" algn="ctr">
              <a:lnSpc>
                <a:spcPts val="2350"/>
              </a:lnSpc>
              <a:buNone/>
            </a:pPr>
            <a:r>
              <a:rPr lang="en-US" sz="1567" dirty="0">
                <a:solidFill>
                  <a:srgbClr val="3B3535"/>
                </a:solidFill>
                <a:latin typeface="Sora" pitchFamily="34" charset="0"/>
                <a:ea typeface="Sora" pitchFamily="34" charset="-122"/>
                <a:cs typeface="Sora" pitchFamily="34" charset="-120"/>
              </a:rPr>
              <a:t>Leveraging statistical models trained on language-specific data to identify language.</a:t>
            </a:r>
            <a:endParaRPr lang="en-US" sz="1567" dirty="0"/>
          </a:p>
        </p:txBody>
      </p:sp>
      <p:sp>
        <p:nvSpPr>
          <p:cNvPr id="16" name="Shape 14"/>
          <p:cNvSpPr/>
          <p:nvPr/>
        </p:nvSpPr>
        <p:spPr>
          <a:xfrm>
            <a:off x="8310086" y="4421029"/>
            <a:ext cx="39767" cy="696397"/>
          </a:xfrm>
          <a:prstGeom prst="roundRect">
            <a:avLst>
              <a:gd name="adj" fmla="val 225169"/>
            </a:avLst>
          </a:prstGeom>
          <a:solidFill>
            <a:srgbClr val="BBC2DC"/>
          </a:solidFill>
          <a:ln/>
        </p:spPr>
      </p:sp>
      <p:sp>
        <p:nvSpPr>
          <p:cNvPr id="17" name="Shape 15"/>
          <p:cNvSpPr/>
          <p:nvPr/>
        </p:nvSpPr>
        <p:spPr>
          <a:xfrm>
            <a:off x="8106132" y="4893588"/>
            <a:ext cx="447675" cy="447675"/>
          </a:xfrm>
          <a:prstGeom prst="roundRect">
            <a:avLst>
              <a:gd name="adj" fmla="val 20002"/>
            </a:avLst>
          </a:prstGeom>
          <a:solidFill>
            <a:srgbClr val="D5DCF6"/>
          </a:solidFill>
          <a:ln w="7620">
            <a:solidFill>
              <a:srgbClr val="BBC2DC"/>
            </a:solidFill>
            <a:prstDash val="solid"/>
          </a:ln>
        </p:spPr>
      </p:sp>
      <p:sp>
        <p:nvSpPr>
          <p:cNvPr id="18" name="Text 16"/>
          <p:cNvSpPr/>
          <p:nvPr/>
        </p:nvSpPr>
        <p:spPr>
          <a:xfrm>
            <a:off x="8236029" y="4960263"/>
            <a:ext cx="187881" cy="314206"/>
          </a:xfrm>
          <a:prstGeom prst="rect">
            <a:avLst/>
          </a:prstGeom>
          <a:noFill/>
          <a:ln/>
        </p:spPr>
        <p:txBody>
          <a:bodyPr wrap="none" rtlCol="0" anchor="t"/>
          <a:lstStyle/>
          <a:p>
            <a:pPr marL="0" indent="0" algn="ctr">
              <a:lnSpc>
                <a:spcPts val="2474"/>
              </a:lnSpc>
              <a:buNone/>
            </a:pPr>
            <a:r>
              <a:rPr lang="en-US" sz="2474" b="1" dirty="0">
                <a:solidFill>
                  <a:srgbClr val="3B3535"/>
                </a:solidFill>
                <a:latin typeface="Alexandria" pitchFamily="34" charset="0"/>
                <a:ea typeface="Alexandria" pitchFamily="34" charset="-122"/>
                <a:cs typeface="Alexandria" pitchFamily="34" charset="-120"/>
              </a:rPr>
              <a:t>3</a:t>
            </a:r>
            <a:endParaRPr lang="en-US" sz="2474" dirty="0"/>
          </a:p>
        </p:txBody>
      </p:sp>
      <p:sp>
        <p:nvSpPr>
          <p:cNvPr id="19" name="Text 17"/>
          <p:cNvSpPr/>
          <p:nvPr/>
        </p:nvSpPr>
        <p:spPr>
          <a:xfrm>
            <a:off x="6598801" y="2254925"/>
            <a:ext cx="3462337" cy="654368"/>
          </a:xfrm>
          <a:prstGeom prst="rect">
            <a:avLst/>
          </a:prstGeom>
          <a:noFill/>
          <a:ln/>
        </p:spPr>
        <p:txBody>
          <a:bodyPr wrap="square" rtlCol="0" anchor="t"/>
          <a:lstStyle/>
          <a:p>
            <a:pPr marL="0" indent="0" algn="ctr">
              <a:lnSpc>
                <a:spcPts val="2577"/>
              </a:lnSpc>
              <a:buNone/>
            </a:pPr>
            <a:r>
              <a:rPr lang="en-US" sz="2062" b="1" dirty="0">
                <a:solidFill>
                  <a:srgbClr val="3B3535"/>
                </a:solidFill>
                <a:latin typeface="Alexandria" pitchFamily="34" charset="0"/>
                <a:ea typeface="Alexandria" pitchFamily="34" charset="-122"/>
                <a:cs typeface="Alexandria" pitchFamily="34" charset="-120"/>
              </a:rPr>
              <a:t>Machine Learning Approaches</a:t>
            </a:r>
            <a:endParaRPr lang="en-US" sz="2062" dirty="0"/>
          </a:p>
        </p:txBody>
      </p:sp>
      <p:sp>
        <p:nvSpPr>
          <p:cNvPr id="20" name="Text 18"/>
          <p:cNvSpPr/>
          <p:nvPr/>
        </p:nvSpPr>
        <p:spPr>
          <a:xfrm>
            <a:off x="6598801" y="3028593"/>
            <a:ext cx="3462337" cy="1193483"/>
          </a:xfrm>
          <a:prstGeom prst="rect">
            <a:avLst/>
          </a:prstGeom>
          <a:noFill/>
          <a:ln/>
        </p:spPr>
        <p:txBody>
          <a:bodyPr wrap="square" rtlCol="0" anchor="t"/>
          <a:lstStyle/>
          <a:p>
            <a:pPr marL="0" indent="0" algn="ctr">
              <a:lnSpc>
                <a:spcPts val="2350"/>
              </a:lnSpc>
              <a:buNone/>
            </a:pPr>
            <a:r>
              <a:rPr lang="en-US" sz="1567" dirty="0">
                <a:solidFill>
                  <a:srgbClr val="3B3535"/>
                </a:solidFill>
                <a:latin typeface="Sora" pitchFamily="34" charset="0"/>
                <a:ea typeface="Sora" pitchFamily="34" charset="-122"/>
                <a:cs typeface="Sora" pitchFamily="34" charset="-120"/>
              </a:rPr>
              <a:t>Employing machine learning algorithms, such as Naive Bayes and Support Vector Machines, to classify languages.</a:t>
            </a:r>
            <a:endParaRPr lang="en-US" sz="1567" dirty="0"/>
          </a:p>
        </p:txBody>
      </p:sp>
      <p:sp>
        <p:nvSpPr>
          <p:cNvPr id="21" name="Shape 19"/>
          <p:cNvSpPr/>
          <p:nvPr/>
        </p:nvSpPr>
        <p:spPr>
          <a:xfrm>
            <a:off x="10339626" y="5117425"/>
            <a:ext cx="39767" cy="696397"/>
          </a:xfrm>
          <a:prstGeom prst="roundRect">
            <a:avLst>
              <a:gd name="adj" fmla="val 225169"/>
            </a:avLst>
          </a:prstGeom>
          <a:solidFill>
            <a:srgbClr val="BBC2DC"/>
          </a:solidFill>
          <a:ln/>
        </p:spPr>
      </p:sp>
      <p:sp>
        <p:nvSpPr>
          <p:cNvPr id="22" name="Shape 20"/>
          <p:cNvSpPr/>
          <p:nvPr/>
        </p:nvSpPr>
        <p:spPr>
          <a:xfrm>
            <a:off x="10135672" y="4893588"/>
            <a:ext cx="447675" cy="447675"/>
          </a:xfrm>
          <a:prstGeom prst="roundRect">
            <a:avLst>
              <a:gd name="adj" fmla="val 20002"/>
            </a:avLst>
          </a:prstGeom>
          <a:solidFill>
            <a:srgbClr val="D5DCF6"/>
          </a:solidFill>
          <a:ln w="7620">
            <a:solidFill>
              <a:srgbClr val="BBC2DC"/>
            </a:solidFill>
            <a:prstDash val="solid"/>
          </a:ln>
        </p:spPr>
      </p:sp>
      <p:sp>
        <p:nvSpPr>
          <p:cNvPr id="23" name="Text 21"/>
          <p:cNvSpPr/>
          <p:nvPr/>
        </p:nvSpPr>
        <p:spPr>
          <a:xfrm>
            <a:off x="10264735" y="4960263"/>
            <a:ext cx="189428" cy="314206"/>
          </a:xfrm>
          <a:prstGeom prst="rect">
            <a:avLst/>
          </a:prstGeom>
          <a:noFill/>
          <a:ln/>
        </p:spPr>
        <p:txBody>
          <a:bodyPr wrap="none" rtlCol="0" anchor="t"/>
          <a:lstStyle/>
          <a:p>
            <a:pPr marL="0" indent="0" algn="ctr">
              <a:lnSpc>
                <a:spcPts val="2474"/>
              </a:lnSpc>
              <a:buNone/>
            </a:pPr>
            <a:r>
              <a:rPr lang="en-US" sz="2474" b="1" dirty="0">
                <a:solidFill>
                  <a:srgbClr val="3B3535"/>
                </a:solidFill>
                <a:latin typeface="Alexandria" pitchFamily="34" charset="0"/>
                <a:ea typeface="Alexandria" pitchFamily="34" charset="-122"/>
                <a:cs typeface="Alexandria" pitchFamily="34" charset="-120"/>
              </a:rPr>
              <a:t>4</a:t>
            </a:r>
            <a:endParaRPr lang="en-US" sz="2474" dirty="0"/>
          </a:p>
        </p:txBody>
      </p:sp>
      <p:sp>
        <p:nvSpPr>
          <p:cNvPr id="24" name="Text 22"/>
          <p:cNvSpPr/>
          <p:nvPr/>
        </p:nvSpPr>
        <p:spPr>
          <a:xfrm>
            <a:off x="8628340" y="6012775"/>
            <a:ext cx="3462457" cy="654368"/>
          </a:xfrm>
          <a:prstGeom prst="rect">
            <a:avLst/>
          </a:prstGeom>
          <a:noFill/>
          <a:ln/>
        </p:spPr>
        <p:txBody>
          <a:bodyPr wrap="square" rtlCol="0" anchor="t"/>
          <a:lstStyle/>
          <a:p>
            <a:pPr marL="0" indent="0" algn="ctr">
              <a:lnSpc>
                <a:spcPts val="2577"/>
              </a:lnSpc>
              <a:buNone/>
            </a:pPr>
            <a:r>
              <a:rPr lang="en-US" sz="2062" b="1" dirty="0">
                <a:solidFill>
                  <a:srgbClr val="3B3535"/>
                </a:solidFill>
                <a:latin typeface="Alexandria" pitchFamily="34" charset="0"/>
                <a:ea typeface="Alexandria" pitchFamily="34" charset="-122"/>
                <a:cs typeface="Alexandria" pitchFamily="34" charset="-120"/>
              </a:rPr>
              <a:t>Deep Learning Techniques</a:t>
            </a:r>
            <a:endParaRPr lang="en-US" sz="2062" dirty="0"/>
          </a:p>
        </p:txBody>
      </p:sp>
      <p:sp>
        <p:nvSpPr>
          <p:cNvPr id="25" name="Text 23"/>
          <p:cNvSpPr/>
          <p:nvPr/>
        </p:nvSpPr>
        <p:spPr>
          <a:xfrm>
            <a:off x="8628340" y="6786443"/>
            <a:ext cx="3462457" cy="895112"/>
          </a:xfrm>
          <a:prstGeom prst="rect">
            <a:avLst/>
          </a:prstGeom>
          <a:noFill/>
          <a:ln/>
        </p:spPr>
        <p:txBody>
          <a:bodyPr wrap="square" rtlCol="0" anchor="t"/>
          <a:lstStyle/>
          <a:p>
            <a:pPr marL="0" indent="0" algn="ctr">
              <a:lnSpc>
                <a:spcPts val="2350"/>
              </a:lnSpc>
              <a:buNone/>
            </a:pPr>
            <a:r>
              <a:rPr lang="en-US" sz="1567" dirty="0">
                <a:solidFill>
                  <a:srgbClr val="3B3535"/>
                </a:solidFill>
                <a:latin typeface="Sora" pitchFamily="34" charset="0"/>
                <a:ea typeface="Sora" pitchFamily="34" charset="-122"/>
                <a:cs typeface="Sora" pitchFamily="34" charset="-120"/>
              </a:rPr>
              <a:t>Utilizing deep neural networks for more sophisticated language identification models.</a:t>
            </a:r>
            <a:endParaRPr lang="en-US" sz="1567" dirty="0"/>
          </a:p>
        </p:txBody>
      </p:sp>
      <p:pic>
        <p:nvPicPr>
          <p:cNvPr id="26"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1591032"/>
            <a:ext cx="11109960" cy="1461611"/>
          </a:xfrm>
          <a:prstGeom prst="rect">
            <a:avLst/>
          </a:prstGeom>
          <a:noFill/>
          <a:ln/>
        </p:spPr>
        <p:txBody>
          <a:bodyPr wrap="square" rtlCol="0" anchor="t"/>
          <a:lstStyle/>
          <a:p>
            <a:pPr marL="0" indent="0">
              <a:lnSpc>
                <a:spcPts val="5755"/>
              </a:lnSpc>
              <a:buNone/>
            </a:pPr>
            <a:r>
              <a:rPr lang="en-US" sz="4604" b="1" dirty="0">
                <a:solidFill>
                  <a:srgbClr val="1F1E1E"/>
                </a:solidFill>
                <a:latin typeface="Alexandria" pitchFamily="34" charset="0"/>
                <a:ea typeface="Alexandria" pitchFamily="34" charset="-122"/>
                <a:cs typeface="Alexandria" pitchFamily="34" charset="-120"/>
              </a:rPr>
              <a:t>Feature Engineering for Language Identification</a:t>
            </a:r>
            <a:endParaRPr lang="en-US" sz="4604" dirty="0"/>
          </a:p>
        </p:txBody>
      </p:sp>
      <p:sp>
        <p:nvSpPr>
          <p:cNvPr id="5" name="Shape 3"/>
          <p:cNvSpPr/>
          <p:nvPr/>
        </p:nvSpPr>
        <p:spPr>
          <a:xfrm>
            <a:off x="1760220" y="3496985"/>
            <a:ext cx="11109960" cy="3141583"/>
          </a:xfrm>
          <a:prstGeom prst="roundRect">
            <a:avLst>
              <a:gd name="adj" fmla="val 3183"/>
            </a:avLst>
          </a:prstGeom>
          <a:noFill/>
          <a:ln w="7620">
            <a:solidFill>
              <a:srgbClr val="000000">
                <a:alpha val="8000"/>
              </a:srgbClr>
            </a:solidFill>
            <a:prstDash val="solid"/>
          </a:ln>
        </p:spPr>
      </p:sp>
      <p:sp>
        <p:nvSpPr>
          <p:cNvPr id="6" name="Shape 4"/>
          <p:cNvSpPr/>
          <p:nvPr/>
        </p:nvSpPr>
        <p:spPr>
          <a:xfrm>
            <a:off x="1767840" y="3504605"/>
            <a:ext cx="11094720" cy="614958"/>
          </a:xfrm>
          <a:prstGeom prst="rect">
            <a:avLst/>
          </a:prstGeom>
          <a:solidFill>
            <a:srgbClr val="FFFFFF">
              <a:alpha val="4000"/>
            </a:srgbClr>
          </a:solidFill>
          <a:ln/>
        </p:spPr>
      </p:sp>
      <p:sp>
        <p:nvSpPr>
          <p:cNvPr id="7" name="Text 5"/>
          <p:cNvSpPr/>
          <p:nvPr/>
        </p:nvSpPr>
        <p:spPr>
          <a:xfrm>
            <a:off x="1990011" y="3645456"/>
            <a:ext cx="5099209" cy="333256"/>
          </a:xfrm>
          <a:prstGeom prst="rect">
            <a:avLst/>
          </a:prstGeom>
          <a:noFill/>
          <a:ln/>
        </p:spPr>
        <p:txBody>
          <a:bodyPr wrap="non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Character n-grams</a:t>
            </a:r>
            <a:endParaRPr lang="en-US" sz="1750" dirty="0"/>
          </a:p>
        </p:txBody>
      </p:sp>
      <p:sp>
        <p:nvSpPr>
          <p:cNvPr id="8" name="Text 6"/>
          <p:cNvSpPr/>
          <p:nvPr/>
        </p:nvSpPr>
        <p:spPr>
          <a:xfrm>
            <a:off x="7541181" y="3645456"/>
            <a:ext cx="5099209" cy="333256"/>
          </a:xfrm>
          <a:prstGeom prst="rect">
            <a:avLst/>
          </a:prstGeom>
          <a:noFill/>
          <a:ln/>
        </p:spPr>
        <p:txBody>
          <a:bodyPr wrap="non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Character sequences of length n</a:t>
            </a:r>
            <a:endParaRPr lang="en-US" sz="1750" dirty="0"/>
          </a:p>
        </p:txBody>
      </p:sp>
      <p:sp>
        <p:nvSpPr>
          <p:cNvPr id="9" name="Shape 7"/>
          <p:cNvSpPr/>
          <p:nvPr/>
        </p:nvSpPr>
        <p:spPr>
          <a:xfrm>
            <a:off x="1767840" y="4119563"/>
            <a:ext cx="11094720" cy="614958"/>
          </a:xfrm>
          <a:prstGeom prst="rect">
            <a:avLst/>
          </a:prstGeom>
          <a:solidFill>
            <a:srgbClr val="000000">
              <a:alpha val="4000"/>
            </a:srgbClr>
          </a:solidFill>
          <a:ln/>
        </p:spPr>
      </p:sp>
      <p:sp>
        <p:nvSpPr>
          <p:cNvPr id="10" name="Text 8"/>
          <p:cNvSpPr/>
          <p:nvPr/>
        </p:nvSpPr>
        <p:spPr>
          <a:xfrm>
            <a:off x="1990011" y="4260413"/>
            <a:ext cx="5099209" cy="333256"/>
          </a:xfrm>
          <a:prstGeom prst="rect">
            <a:avLst/>
          </a:prstGeom>
          <a:noFill/>
          <a:ln/>
        </p:spPr>
        <p:txBody>
          <a:bodyPr wrap="non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Word n-grams</a:t>
            </a:r>
            <a:endParaRPr lang="en-US" sz="1750" dirty="0"/>
          </a:p>
        </p:txBody>
      </p:sp>
      <p:sp>
        <p:nvSpPr>
          <p:cNvPr id="11" name="Text 9"/>
          <p:cNvSpPr/>
          <p:nvPr/>
        </p:nvSpPr>
        <p:spPr>
          <a:xfrm>
            <a:off x="7541181" y="4260413"/>
            <a:ext cx="5099209" cy="333256"/>
          </a:xfrm>
          <a:prstGeom prst="rect">
            <a:avLst/>
          </a:prstGeom>
          <a:noFill/>
          <a:ln/>
        </p:spPr>
        <p:txBody>
          <a:bodyPr wrap="non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Sequences of words of length n</a:t>
            </a:r>
            <a:endParaRPr lang="en-US" sz="1750" dirty="0"/>
          </a:p>
        </p:txBody>
      </p:sp>
      <p:sp>
        <p:nvSpPr>
          <p:cNvPr id="12" name="Shape 10"/>
          <p:cNvSpPr/>
          <p:nvPr/>
        </p:nvSpPr>
        <p:spPr>
          <a:xfrm>
            <a:off x="1767840" y="4734520"/>
            <a:ext cx="11094720" cy="948214"/>
          </a:xfrm>
          <a:prstGeom prst="rect">
            <a:avLst/>
          </a:prstGeom>
          <a:solidFill>
            <a:srgbClr val="FFFFFF">
              <a:alpha val="4000"/>
            </a:srgbClr>
          </a:solidFill>
          <a:ln/>
        </p:spPr>
      </p:sp>
      <p:sp>
        <p:nvSpPr>
          <p:cNvPr id="13" name="Text 11"/>
          <p:cNvSpPr/>
          <p:nvPr/>
        </p:nvSpPr>
        <p:spPr>
          <a:xfrm>
            <a:off x="1990011" y="4875371"/>
            <a:ext cx="5099209" cy="333256"/>
          </a:xfrm>
          <a:prstGeom prst="rect">
            <a:avLst/>
          </a:prstGeom>
          <a:noFill/>
          <a:ln/>
        </p:spPr>
        <p:txBody>
          <a:bodyPr wrap="non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Lexical Features</a:t>
            </a:r>
            <a:endParaRPr lang="en-US" sz="1750" dirty="0"/>
          </a:p>
        </p:txBody>
      </p:sp>
      <p:sp>
        <p:nvSpPr>
          <p:cNvPr id="14" name="Text 12"/>
          <p:cNvSpPr/>
          <p:nvPr/>
        </p:nvSpPr>
        <p:spPr>
          <a:xfrm>
            <a:off x="7541181" y="4875371"/>
            <a:ext cx="5099209" cy="666512"/>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Word frequencies, stop words, and punctuation marks</a:t>
            </a:r>
            <a:endParaRPr lang="en-US" sz="1750" dirty="0"/>
          </a:p>
        </p:txBody>
      </p:sp>
      <p:sp>
        <p:nvSpPr>
          <p:cNvPr id="15" name="Shape 13"/>
          <p:cNvSpPr/>
          <p:nvPr/>
        </p:nvSpPr>
        <p:spPr>
          <a:xfrm>
            <a:off x="1767840" y="5682734"/>
            <a:ext cx="11094720" cy="948214"/>
          </a:xfrm>
          <a:prstGeom prst="rect">
            <a:avLst/>
          </a:prstGeom>
          <a:solidFill>
            <a:srgbClr val="000000">
              <a:alpha val="4000"/>
            </a:srgbClr>
          </a:solidFill>
          <a:ln/>
        </p:spPr>
      </p:sp>
      <p:sp>
        <p:nvSpPr>
          <p:cNvPr id="16" name="Text 14"/>
          <p:cNvSpPr/>
          <p:nvPr/>
        </p:nvSpPr>
        <p:spPr>
          <a:xfrm>
            <a:off x="1990011" y="5823585"/>
            <a:ext cx="5099209" cy="333256"/>
          </a:xfrm>
          <a:prstGeom prst="rect">
            <a:avLst/>
          </a:prstGeom>
          <a:noFill/>
          <a:ln/>
        </p:spPr>
        <p:txBody>
          <a:bodyPr wrap="non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Syntactic Features</a:t>
            </a:r>
            <a:endParaRPr lang="en-US" sz="1750" dirty="0"/>
          </a:p>
        </p:txBody>
      </p:sp>
      <p:sp>
        <p:nvSpPr>
          <p:cNvPr id="17" name="Text 15"/>
          <p:cNvSpPr/>
          <p:nvPr/>
        </p:nvSpPr>
        <p:spPr>
          <a:xfrm>
            <a:off x="7541181" y="5823585"/>
            <a:ext cx="5099209" cy="666512"/>
          </a:xfrm>
          <a:prstGeom prst="rect">
            <a:avLst/>
          </a:prstGeom>
          <a:noFill/>
          <a:ln/>
        </p:spPr>
        <p:txBody>
          <a:bodyPr wrap="square" rtlCol="0" anchor="t"/>
          <a:lstStyle/>
          <a:p>
            <a:pPr marL="0" indent="0">
              <a:lnSpc>
                <a:spcPts val="2624"/>
              </a:lnSpc>
              <a:buNone/>
            </a:pPr>
            <a:r>
              <a:rPr lang="en-US" sz="1750" dirty="0">
                <a:solidFill>
                  <a:srgbClr val="3B3535"/>
                </a:solidFill>
                <a:latin typeface="Sora" pitchFamily="34" charset="0"/>
                <a:ea typeface="Sora" pitchFamily="34" charset="-122"/>
                <a:cs typeface="Sora" pitchFamily="34" charset="-120"/>
              </a:rPr>
              <a:t>Part-of-speech tags and grammatical structures</a:t>
            </a:r>
            <a:endParaRPr lang="en-US" sz="1750" dirty="0"/>
          </a:p>
        </p:txBody>
      </p:sp>
      <p:pic>
        <p:nvPicPr>
          <p:cNvPr id="18"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1357193"/>
            <a:ext cx="11109960" cy="1461611"/>
          </a:xfrm>
          <a:prstGeom prst="rect">
            <a:avLst/>
          </a:prstGeom>
          <a:noFill/>
          <a:ln/>
        </p:spPr>
        <p:txBody>
          <a:bodyPr wrap="square" rtlCol="0" anchor="t"/>
          <a:lstStyle/>
          <a:p>
            <a:pPr marL="0" indent="0">
              <a:lnSpc>
                <a:spcPts val="5755"/>
              </a:lnSpc>
              <a:buNone/>
            </a:pPr>
            <a:r>
              <a:rPr lang="en-US" sz="4604" b="1" dirty="0">
                <a:solidFill>
                  <a:srgbClr val="1F1E1E"/>
                </a:solidFill>
                <a:latin typeface="Alexandria" pitchFamily="34" charset="0"/>
                <a:ea typeface="Alexandria" pitchFamily="34" charset="-122"/>
                <a:cs typeface="Alexandria" pitchFamily="34" charset="-120"/>
              </a:rPr>
              <a:t>Evaluation Metrics for Language Identification</a:t>
            </a:r>
            <a:endParaRPr lang="en-US" sz="4604" dirty="0"/>
          </a:p>
        </p:txBody>
      </p:sp>
      <p:pic>
        <p:nvPicPr>
          <p:cNvPr id="5" name="Image 0" descr="preencoded.png"/>
          <p:cNvPicPr>
            <a:picLocks noChangeAspect="1"/>
          </p:cNvPicPr>
          <p:nvPr/>
        </p:nvPicPr>
        <p:blipFill>
          <a:blip r:embed="rId3"/>
          <a:stretch>
            <a:fillRect/>
          </a:stretch>
        </p:blipFill>
        <p:spPr>
          <a:xfrm>
            <a:off x="1760220" y="3263146"/>
            <a:ext cx="2777490" cy="888682"/>
          </a:xfrm>
          <a:prstGeom prst="rect">
            <a:avLst/>
          </a:prstGeom>
        </p:spPr>
      </p:pic>
      <p:sp>
        <p:nvSpPr>
          <p:cNvPr id="6" name="Text 3"/>
          <p:cNvSpPr/>
          <p:nvPr/>
        </p:nvSpPr>
        <p:spPr>
          <a:xfrm>
            <a:off x="1982391" y="4485084"/>
            <a:ext cx="2333149" cy="365522"/>
          </a:xfrm>
          <a:prstGeom prst="rect">
            <a:avLst/>
          </a:prstGeom>
          <a:noFill/>
          <a:ln/>
        </p:spPr>
        <p:txBody>
          <a:bodyPr wrap="none" rtlCol="0" anchor="t"/>
          <a:lstStyle/>
          <a:p>
            <a:pPr marL="0" indent="0" algn="l">
              <a:lnSpc>
                <a:spcPts val="2878"/>
              </a:lnSpc>
              <a:buNone/>
            </a:pPr>
            <a:r>
              <a:rPr lang="en-US" sz="2302" b="1" dirty="0">
                <a:solidFill>
                  <a:srgbClr val="3B3535"/>
                </a:solidFill>
                <a:latin typeface="Alexandria" pitchFamily="34" charset="0"/>
                <a:ea typeface="Alexandria" pitchFamily="34" charset="-122"/>
                <a:cs typeface="Alexandria" pitchFamily="34" charset="-120"/>
              </a:rPr>
              <a:t>Accuracy</a:t>
            </a:r>
            <a:endParaRPr lang="en-US" sz="2302" dirty="0"/>
          </a:p>
        </p:txBody>
      </p:sp>
      <p:sp>
        <p:nvSpPr>
          <p:cNvPr id="7" name="Text 4"/>
          <p:cNvSpPr/>
          <p:nvPr/>
        </p:nvSpPr>
        <p:spPr>
          <a:xfrm>
            <a:off x="1982391" y="4983837"/>
            <a:ext cx="2333149" cy="999768"/>
          </a:xfrm>
          <a:prstGeom prst="rect">
            <a:avLst/>
          </a:prstGeom>
          <a:noFill/>
          <a:ln/>
        </p:spPr>
        <p:txBody>
          <a:bodyPr wrap="square" rtlCol="0" anchor="t"/>
          <a:lstStyle/>
          <a:p>
            <a:pPr marL="0" indent="0" algn="l">
              <a:lnSpc>
                <a:spcPts val="2624"/>
              </a:lnSpc>
              <a:buNone/>
            </a:pPr>
            <a:r>
              <a:rPr lang="en-US" sz="1750" dirty="0">
                <a:solidFill>
                  <a:srgbClr val="3B3535"/>
                </a:solidFill>
                <a:latin typeface="Sora" pitchFamily="34" charset="0"/>
                <a:ea typeface="Sora" pitchFamily="34" charset="-122"/>
                <a:cs typeface="Sora" pitchFamily="34" charset="-120"/>
              </a:rPr>
              <a:t>The percentage of correctly identified languages.</a:t>
            </a:r>
            <a:endParaRPr lang="en-US" sz="1750" dirty="0"/>
          </a:p>
        </p:txBody>
      </p:sp>
      <p:pic>
        <p:nvPicPr>
          <p:cNvPr id="8" name="Image 1" descr="preencoded.png"/>
          <p:cNvPicPr>
            <a:picLocks noChangeAspect="1"/>
          </p:cNvPicPr>
          <p:nvPr/>
        </p:nvPicPr>
        <p:blipFill>
          <a:blip r:embed="rId4"/>
          <a:stretch>
            <a:fillRect/>
          </a:stretch>
        </p:blipFill>
        <p:spPr>
          <a:xfrm>
            <a:off x="4537710" y="3263146"/>
            <a:ext cx="2777490" cy="888682"/>
          </a:xfrm>
          <a:prstGeom prst="rect">
            <a:avLst/>
          </a:prstGeom>
        </p:spPr>
      </p:pic>
      <p:sp>
        <p:nvSpPr>
          <p:cNvPr id="9" name="Text 5"/>
          <p:cNvSpPr/>
          <p:nvPr/>
        </p:nvSpPr>
        <p:spPr>
          <a:xfrm>
            <a:off x="4759881" y="4485084"/>
            <a:ext cx="2333149" cy="365522"/>
          </a:xfrm>
          <a:prstGeom prst="rect">
            <a:avLst/>
          </a:prstGeom>
          <a:noFill/>
          <a:ln/>
        </p:spPr>
        <p:txBody>
          <a:bodyPr wrap="none" rtlCol="0" anchor="t"/>
          <a:lstStyle/>
          <a:p>
            <a:pPr marL="0" indent="0" algn="l">
              <a:lnSpc>
                <a:spcPts val="2878"/>
              </a:lnSpc>
              <a:buNone/>
            </a:pPr>
            <a:r>
              <a:rPr lang="en-US" sz="2302" b="1" dirty="0">
                <a:solidFill>
                  <a:srgbClr val="3B3535"/>
                </a:solidFill>
                <a:latin typeface="Alexandria" pitchFamily="34" charset="0"/>
                <a:ea typeface="Alexandria" pitchFamily="34" charset="-122"/>
                <a:cs typeface="Alexandria" pitchFamily="34" charset="-120"/>
              </a:rPr>
              <a:t>Precision</a:t>
            </a:r>
            <a:endParaRPr lang="en-US" sz="2302" dirty="0"/>
          </a:p>
        </p:txBody>
      </p:sp>
      <p:sp>
        <p:nvSpPr>
          <p:cNvPr id="10" name="Text 6"/>
          <p:cNvSpPr/>
          <p:nvPr/>
        </p:nvSpPr>
        <p:spPr>
          <a:xfrm>
            <a:off x="4759881" y="4983837"/>
            <a:ext cx="2333149" cy="1666280"/>
          </a:xfrm>
          <a:prstGeom prst="rect">
            <a:avLst/>
          </a:prstGeom>
          <a:noFill/>
          <a:ln/>
        </p:spPr>
        <p:txBody>
          <a:bodyPr wrap="square" rtlCol="0" anchor="t"/>
          <a:lstStyle/>
          <a:p>
            <a:pPr marL="0" indent="0" algn="l">
              <a:lnSpc>
                <a:spcPts val="2624"/>
              </a:lnSpc>
              <a:buNone/>
            </a:pPr>
            <a:r>
              <a:rPr lang="en-US" sz="1750" dirty="0">
                <a:solidFill>
                  <a:srgbClr val="3B3535"/>
                </a:solidFill>
                <a:latin typeface="Sora" pitchFamily="34" charset="0"/>
                <a:ea typeface="Sora" pitchFamily="34" charset="-122"/>
                <a:cs typeface="Sora" pitchFamily="34" charset="-120"/>
              </a:rPr>
              <a:t>The proportion of correctly identified instances among those predicted as a specific language.</a:t>
            </a:r>
            <a:endParaRPr lang="en-US" sz="1750" dirty="0"/>
          </a:p>
        </p:txBody>
      </p:sp>
      <p:pic>
        <p:nvPicPr>
          <p:cNvPr id="11" name="Image 2" descr="preencoded.png"/>
          <p:cNvPicPr>
            <a:picLocks noChangeAspect="1"/>
          </p:cNvPicPr>
          <p:nvPr/>
        </p:nvPicPr>
        <p:blipFill>
          <a:blip r:embed="rId5"/>
          <a:stretch>
            <a:fillRect/>
          </a:stretch>
        </p:blipFill>
        <p:spPr>
          <a:xfrm>
            <a:off x="7315200" y="3263146"/>
            <a:ext cx="2777490" cy="888682"/>
          </a:xfrm>
          <a:prstGeom prst="rect">
            <a:avLst/>
          </a:prstGeom>
        </p:spPr>
      </p:pic>
      <p:sp>
        <p:nvSpPr>
          <p:cNvPr id="12" name="Text 7"/>
          <p:cNvSpPr/>
          <p:nvPr/>
        </p:nvSpPr>
        <p:spPr>
          <a:xfrm>
            <a:off x="7537371" y="4485084"/>
            <a:ext cx="2333149" cy="365522"/>
          </a:xfrm>
          <a:prstGeom prst="rect">
            <a:avLst/>
          </a:prstGeom>
          <a:noFill/>
          <a:ln/>
        </p:spPr>
        <p:txBody>
          <a:bodyPr wrap="none" rtlCol="0" anchor="t"/>
          <a:lstStyle/>
          <a:p>
            <a:pPr marL="0" indent="0" algn="l">
              <a:lnSpc>
                <a:spcPts val="2878"/>
              </a:lnSpc>
              <a:buNone/>
            </a:pPr>
            <a:r>
              <a:rPr lang="en-US" sz="2302" b="1" dirty="0">
                <a:solidFill>
                  <a:srgbClr val="3B3535"/>
                </a:solidFill>
                <a:latin typeface="Alexandria" pitchFamily="34" charset="0"/>
                <a:ea typeface="Alexandria" pitchFamily="34" charset="-122"/>
                <a:cs typeface="Alexandria" pitchFamily="34" charset="-120"/>
              </a:rPr>
              <a:t>Recall</a:t>
            </a:r>
            <a:endParaRPr lang="en-US" sz="2302" dirty="0"/>
          </a:p>
        </p:txBody>
      </p:sp>
      <p:sp>
        <p:nvSpPr>
          <p:cNvPr id="13" name="Text 8"/>
          <p:cNvSpPr/>
          <p:nvPr/>
        </p:nvSpPr>
        <p:spPr>
          <a:xfrm>
            <a:off x="7537371" y="4983837"/>
            <a:ext cx="2333149" cy="1666280"/>
          </a:xfrm>
          <a:prstGeom prst="rect">
            <a:avLst/>
          </a:prstGeom>
          <a:noFill/>
          <a:ln/>
        </p:spPr>
        <p:txBody>
          <a:bodyPr wrap="square" rtlCol="0" anchor="t"/>
          <a:lstStyle/>
          <a:p>
            <a:pPr marL="0" indent="0" algn="l">
              <a:lnSpc>
                <a:spcPts val="2624"/>
              </a:lnSpc>
              <a:buNone/>
            </a:pPr>
            <a:r>
              <a:rPr lang="en-US" sz="1750" dirty="0">
                <a:solidFill>
                  <a:srgbClr val="3B3535"/>
                </a:solidFill>
                <a:latin typeface="Sora" pitchFamily="34" charset="0"/>
                <a:ea typeface="Sora" pitchFamily="34" charset="-122"/>
                <a:cs typeface="Sora" pitchFamily="34" charset="-120"/>
              </a:rPr>
              <a:t>The proportion of correctly identified instances among all instances of a specific language.</a:t>
            </a:r>
            <a:endParaRPr lang="en-US" sz="1750" dirty="0"/>
          </a:p>
        </p:txBody>
      </p:sp>
      <p:pic>
        <p:nvPicPr>
          <p:cNvPr id="14" name="Image 3" descr="preencoded.png"/>
          <p:cNvPicPr>
            <a:picLocks noChangeAspect="1"/>
          </p:cNvPicPr>
          <p:nvPr/>
        </p:nvPicPr>
        <p:blipFill>
          <a:blip r:embed="rId6"/>
          <a:stretch>
            <a:fillRect/>
          </a:stretch>
        </p:blipFill>
        <p:spPr>
          <a:xfrm>
            <a:off x="10092690" y="3263146"/>
            <a:ext cx="2777490" cy="888682"/>
          </a:xfrm>
          <a:prstGeom prst="rect">
            <a:avLst/>
          </a:prstGeom>
        </p:spPr>
      </p:pic>
      <p:sp>
        <p:nvSpPr>
          <p:cNvPr id="15" name="Text 9"/>
          <p:cNvSpPr/>
          <p:nvPr/>
        </p:nvSpPr>
        <p:spPr>
          <a:xfrm>
            <a:off x="10314861" y="4485084"/>
            <a:ext cx="2333149" cy="365522"/>
          </a:xfrm>
          <a:prstGeom prst="rect">
            <a:avLst/>
          </a:prstGeom>
          <a:noFill/>
          <a:ln/>
        </p:spPr>
        <p:txBody>
          <a:bodyPr wrap="none" rtlCol="0" anchor="t"/>
          <a:lstStyle/>
          <a:p>
            <a:pPr marL="0" indent="0" algn="l">
              <a:lnSpc>
                <a:spcPts val="2878"/>
              </a:lnSpc>
              <a:buNone/>
            </a:pPr>
            <a:r>
              <a:rPr lang="en-US" sz="2302" b="1" dirty="0">
                <a:solidFill>
                  <a:srgbClr val="3B3535"/>
                </a:solidFill>
                <a:latin typeface="Alexandria" pitchFamily="34" charset="0"/>
                <a:ea typeface="Alexandria" pitchFamily="34" charset="-122"/>
                <a:cs typeface="Alexandria" pitchFamily="34" charset="-120"/>
              </a:rPr>
              <a:t>F1-score</a:t>
            </a:r>
            <a:endParaRPr lang="en-US" sz="2302" dirty="0"/>
          </a:p>
        </p:txBody>
      </p:sp>
      <p:sp>
        <p:nvSpPr>
          <p:cNvPr id="16" name="Text 10"/>
          <p:cNvSpPr/>
          <p:nvPr/>
        </p:nvSpPr>
        <p:spPr>
          <a:xfrm>
            <a:off x="10314861" y="4983837"/>
            <a:ext cx="2333149" cy="1666280"/>
          </a:xfrm>
          <a:prstGeom prst="rect">
            <a:avLst/>
          </a:prstGeom>
          <a:noFill/>
          <a:ln/>
        </p:spPr>
        <p:txBody>
          <a:bodyPr wrap="square" rtlCol="0" anchor="t"/>
          <a:lstStyle/>
          <a:p>
            <a:pPr marL="0" indent="0" algn="l">
              <a:lnSpc>
                <a:spcPts val="2624"/>
              </a:lnSpc>
              <a:buNone/>
            </a:pPr>
            <a:r>
              <a:rPr lang="en-US" sz="1750" dirty="0">
                <a:solidFill>
                  <a:srgbClr val="3B3535"/>
                </a:solidFill>
                <a:latin typeface="Sora" pitchFamily="34" charset="0"/>
                <a:ea typeface="Sora" pitchFamily="34" charset="-122"/>
                <a:cs typeface="Sora" pitchFamily="34" charset="-120"/>
              </a:rPr>
              <a:t>The harmonic mean of precision and recall, providing a balanced measure of performance.</a:t>
            </a:r>
            <a:endParaRPr lang="en-US" sz="1750" dirty="0"/>
          </a:p>
        </p:txBody>
      </p:sp>
      <p:pic>
        <p:nvPicPr>
          <p:cNvPr id="17"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1491615"/>
            <a:ext cx="11109960" cy="1461611"/>
          </a:xfrm>
          <a:prstGeom prst="rect">
            <a:avLst/>
          </a:prstGeom>
          <a:noFill/>
          <a:ln/>
        </p:spPr>
        <p:txBody>
          <a:bodyPr wrap="square" rtlCol="0" anchor="t"/>
          <a:lstStyle/>
          <a:p>
            <a:pPr marL="0" indent="0">
              <a:lnSpc>
                <a:spcPts val="5755"/>
              </a:lnSpc>
              <a:buNone/>
            </a:pPr>
            <a:r>
              <a:rPr lang="en-US" sz="4604" b="1" dirty="0">
                <a:solidFill>
                  <a:srgbClr val="1F1E1E"/>
                </a:solidFill>
                <a:latin typeface="Alexandria" pitchFamily="34" charset="0"/>
                <a:ea typeface="Alexandria" pitchFamily="34" charset="-122"/>
                <a:cs typeface="Alexandria" pitchFamily="34" charset="-120"/>
              </a:rPr>
              <a:t>Future Trends in Language Identification</a:t>
            </a:r>
            <a:endParaRPr lang="en-US" sz="4604" dirty="0"/>
          </a:p>
        </p:txBody>
      </p:sp>
      <p:pic>
        <p:nvPicPr>
          <p:cNvPr id="5" name="Image 0" descr="preencoded.png"/>
          <p:cNvPicPr>
            <a:picLocks noChangeAspect="1"/>
          </p:cNvPicPr>
          <p:nvPr/>
        </p:nvPicPr>
        <p:blipFill>
          <a:blip r:embed="rId3"/>
          <a:stretch>
            <a:fillRect/>
          </a:stretch>
        </p:blipFill>
        <p:spPr>
          <a:xfrm>
            <a:off x="1760220" y="3397568"/>
            <a:ext cx="555427" cy="555427"/>
          </a:xfrm>
          <a:prstGeom prst="rect">
            <a:avLst/>
          </a:prstGeom>
        </p:spPr>
      </p:pic>
      <p:sp>
        <p:nvSpPr>
          <p:cNvPr id="6" name="Text 3"/>
          <p:cNvSpPr/>
          <p:nvPr/>
        </p:nvSpPr>
        <p:spPr>
          <a:xfrm>
            <a:off x="1760220" y="4175165"/>
            <a:ext cx="3481149" cy="731044"/>
          </a:xfrm>
          <a:prstGeom prst="rect">
            <a:avLst/>
          </a:prstGeom>
          <a:noFill/>
          <a:ln/>
        </p:spPr>
        <p:txBody>
          <a:bodyPr wrap="square" rtlCol="0" anchor="t"/>
          <a:lstStyle/>
          <a:p>
            <a:pPr marL="0" indent="0" algn="l">
              <a:lnSpc>
                <a:spcPts val="2878"/>
              </a:lnSpc>
              <a:buNone/>
            </a:pPr>
            <a:r>
              <a:rPr lang="en-US" sz="2302" b="1" dirty="0">
                <a:solidFill>
                  <a:srgbClr val="3B3535"/>
                </a:solidFill>
                <a:latin typeface="Alexandria" pitchFamily="34" charset="0"/>
                <a:ea typeface="Alexandria" pitchFamily="34" charset="-122"/>
                <a:cs typeface="Alexandria" pitchFamily="34" charset="-120"/>
              </a:rPr>
              <a:t>Multilingual Language Identification</a:t>
            </a:r>
            <a:endParaRPr lang="en-US" sz="2302" dirty="0"/>
          </a:p>
        </p:txBody>
      </p:sp>
      <p:sp>
        <p:nvSpPr>
          <p:cNvPr id="7" name="Text 4"/>
          <p:cNvSpPr/>
          <p:nvPr/>
        </p:nvSpPr>
        <p:spPr>
          <a:xfrm>
            <a:off x="1760220" y="5039439"/>
            <a:ext cx="3481149" cy="666512"/>
          </a:xfrm>
          <a:prstGeom prst="rect">
            <a:avLst/>
          </a:prstGeom>
          <a:noFill/>
          <a:ln/>
        </p:spPr>
        <p:txBody>
          <a:bodyPr wrap="square" rtlCol="0" anchor="t"/>
          <a:lstStyle/>
          <a:p>
            <a:pPr marL="0" indent="0" algn="l">
              <a:lnSpc>
                <a:spcPts val="2624"/>
              </a:lnSpc>
              <a:buNone/>
            </a:pPr>
            <a:r>
              <a:rPr lang="en-US" sz="1750" dirty="0">
                <a:solidFill>
                  <a:srgbClr val="3B3535"/>
                </a:solidFill>
                <a:latin typeface="Sora" pitchFamily="34" charset="0"/>
                <a:ea typeface="Sora" pitchFamily="34" charset="-122"/>
                <a:cs typeface="Sora" pitchFamily="34" charset="-120"/>
              </a:rPr>
              <a:t>Identifying multiple languages within a single text.</a:t>
            </a:r>
            <a:endParaRPr lang="en-US" sz="1750" dirty="0"/>
          </a:p>
        </p:txBody>
      </p:sp>
      <p:pic>
        <p:nvPicPr>
          <p:cNvPr id="8" name="Image 1" descr="preencoded.png"/>
          <p:cNvPicPr>
            <a:picLocks noChangeAspect="1"/>
          </p:cNvPicPr>
          <p:nvPr/>
        </p:nvPicPr>
        <p:blipFill>
          <a:blip r:embed="rId4"/>
          <a:stretch>
            <a:fillRect/>
          </a:stretch>
        </p:blipFill>
        <p:spPr>
          <a:xfrm>
            <a:off x="5574625" y="3397568"/>
            <a:ext cx="555427" cy="555427"/>
          </a:xfrm>
          <a:prstGeom prst="rect">
            <a:avLst/>
          </a:prstGeom>
        </p:spPr>
      </p:pic>
      <p:sp>
        <p:nvSpPr>
          <p:cNvPr id="9" name="Text 5"/>
          <p:cNvSpPr/>
          <p:nvPr/>
        </p:nvSpPr>
        <p:spPr>
          <a:xfrm>
            <a:off x="5574625" y="4175165"/>
            <a:ext cx="3481149" cy="1096566"/>
          </a:xfrm>
          <a:prstGeom prst="rect">
            <a:avLst/>
          </a:prstGeom>
          <a:noFill/>
          <a:ln/>
        </p:spPr>
        <p:txBody>
          <a:bodyPr wrap="square" rtlCol="0" anchor="t"/>
          <a:lstStyle/>
          <a:p>
            <a:pPr marL="0" indent="0" algn="l">
              <a:lnSpc>
                <a:spcPts val="2878"/>
              </a:lnSpc>
              <a:buNone/>
            </a:pPr>
            <a:r>
              <a:rPr lang="en-US" sz="2302" b="1" dirty="0">
                <a:solidFill>
                  <a:srgbClr val="3B3535"/>
                </a:solidFill>
                <a:latin typeface="Alexandria" pitchFamily="34" charset="0"/>
                <a:ea typeface="Alexandria" pitchFamily="34" charset="-122"/>
                <a:cs typeface="Alexandria" pitchFamily="34" charset="-120"/>
              </a:rPr>
              <a:t>Speech-Based Language Identification</a:t>
            </a:r>
            <a:endParaRPr lang="en-US" sz="2302" dirty="0"/>
          </a:p>
        </p:txBody>
      </p:sp>
      <p:sp>
        <p:nvSpPr>
          <p:cNvPr id="10" name="Text 6"/>
          <p:cNvSpPr/>
          <p:nvPr/>
        </p:nvSpPr>
        <p:spPr>
          <a:xfrm>
            <a:off x="5574625" y="5404961"/>
            <a:ext cx="3481149" cy="666512"/>
          </a:xfrm>
          <a:prstGeom prst="rect">
            <a:avLst/>
          </a:prstGeom>
          <a:noFill/>
          <a:ln/>
        </p:spPr>
        <p:txBody>
          <a:bodyPr wrap="square" rtlCol="0" anchor="t"/>
          <a:lstStyle/>
          <a:p>
            <a:pPr marL="0" indent="0" algn="l">
              <a:lnSpc>
                <a:spcPts val="2624"/>
              </a:lnSpc>
              <a:buNone/>
            </a:pPr>
            <a:r>
              <a:rPr lang="en-US" sz="1750" dirty="0">
                <a:solidFill>
                  <a:srgbClr val="3B3535"/>
                </a:solidFill>
                <a:latin typeface="Sora" pitchFamily="34" charset="0"/>
                <a:ea typeface="Sora" pitchFamily="34" charset="-122"/>
                <a:cs typeface="Sora" pitchFamily="34" charset="-120"/>
              </a:rPr>
              <a:t>Identifying language directly from speech recordings.</a:t>
            </a:r>
            <a:endParaRPr lang="en-US" sz="1750" dirty="0"/>
          </a:p>
        </p:txBody>
      </p:sp>
      <p:pic>
        <p:nvPicPr>
          <p:cNvPr id="11" name="Image 2" descr="preencoded.png"/>
          <p:cNvPicPr>
            <a:picLocks noChangeAspect="1"/>
          </p:cNvPicPr>
          <p:nvPr/>
        </p:nvPicPr>
        <p:blipFill>
          <a:blip r:embed="rId5"/>
          <a:stretch>
            <a:fillRect/>
          </a:stretch>
        </p:blipFill>
        <p:spPr>
          <a:xfrm>
            <a:off x="9389031" y="3397568"/>
            <a:ext cx="555427" cy="555427"/>
          </a:xfrm>
          <a:prstGeom prst="rect">
            <a:avLst/>
          </a:prstGeom>
        </p:spPr>
      </p:pic>
      <p:sp>
        <p:nvSpPr>
          <p:cNvPr id="12" name="Text 7"/>
          <p:cNvSpPr/>
          <p:nvPr/>
        </p:nvSpPr>
        <p:spPr>
          <a:xfrm>
            <a:off x="9389031" y="4175165"/>
            <a:ext cx="3481149" cy="1096566"/>
          </a:xfrm>
          <a:prstGeom prst="rect">
            <a:avLst/>
          </a:prstGeom>
          <a:noFill/>
          <a:ln/>
        </p:spPr>
        <p:txBody>
          <a:bodyPr wrap="square" rtlCol="0" anchor="t"/>
          <a:lstStyle/>
          <a:p>
            <a:pPr marL="0" indent="0" algn="l">
              <a:lnSpc>
                <a:spcPts val="2878"/>
              </a:lnSpc>
              <a:buNone/>
            </a:pPr>
            <a:r>
              <a:rPr lang="en-US" sz="2302" b="1" dirty="0">
                <a:solidFill>
                  <a:srgbClr val="3B3535"/>
                </a:solidFill>
                <a:latin typeface="Alexandria" pitchFamily="34" charset="0"/>
                <a:ea typeface="Alexandria" pitchFamily="34" charset="-122"/>
                <a:cs typeface="Alexandria" pitchFamily="34" charset="-120"/>
              </a:rPr>
              <a:t>Cross-Lingual Language Identification</a:t>
            </a:r>
            <a:endParaRPr lang="en-US" sz="2302" dirty="0"/>
          </a:p>
        </p:txBody>
      </p:sp>
      <p:sp>
        <p:nvSpPr>
          <p:cNvPr id="13" name="Text 8"/>
          <p:cNvSpPr/>
          <p:nvPr/>
        </p:nvSpPr>
        <p:spPr>
          <a:xfrm>
            <a:off x="9389031" y="5404961"/>
            <a:ext cx="3481149" cy="1333024"/>
          </a:xfrm>
          <a:prstGeom prst="rect">
            <a:avLst/>
          </a:prstGeom>
          <a:noFill/>
          <a:ln/>
        </p:spPr>
        <p:txBody>
          <a:bodyPr wrap="square" rtlCol="0" anchor="t"/>
          <a:lstStyle/>
          <a:p>
            <a:pPr marL="0" indent="0" algn="l">
              <a:lnSpc>
                <a:spcPts val="2624"/>
              </a:lnSpc>
              <a:buNone/>
            </a:pPr>
            <a:r>
              <a:rPr lang="en-US" sz="1750" dirty="0">
                <a:solidFill>
                  <a:srgbClr val="3B3535"/>
                </a:solidFill>
                <a:latin typeface="Sora" pitchFamily="34" charset="0"/>
                <a:ea typeface="Sora" pitchFamily="34" charset="-122"/>
                <a:cs typeface="Sora" pitchFamily="34" charset="-120"/>
              </a:rPr>
              <a:t>Using knowledge from one language to improve identification accuracy in another language.</a:t>
            </a:r>
            <a:endParaRPr lang="en-US" sz="1750" dirty="0"/>
          </a:p>
        </p:txBody>
      </p:sp>
      <p:pic>
        <p:nvPicPr>
          <p:cNvPr id="14"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C75491-6303-9193-FFC3-4541899BBFA4}"/>
              </a:ext>
            </a:extLst>
          </p:cNvPr>
          <p:cNvSpPr txBox="1"/>
          <p:nvPr/>
        </p:nvSpPr>
        <p:spPr>
          <a:xfrm>
            <a:off x="312820" y="2106396"/>
            <a:ext cx="14317579" cy="1585049"/>
          </a:xfrm>
          <a:prstGeom prst="rect">
            <a:avLst/>
          </a:prstGeom>
          <a:noFill/>
        </p:spPr>
        <p:txBody>
          <a:bodyPr wrap="square">
            <a:spAutoFit/>
          </a:bodyPr>
          <a:lstStyle/>
          <a:p>
            <a:r>
              <a:rPr lang="en-IN" sz="2500" b="1" dirty="0">
                <a:effectLst/>
                <a:latin typeface="Times New Roman" panose="02020603050405020304" pitchFamily="18" charset="0"/>
                <a:ea typeface="Times New Roman" panose="02020603050405020304" pitchFamily="18" charset="0"/>
              </a:rPr>
              <a:t>Conclusion</a:t>
            </a:r>
          </a:p>
          <a:p>
            <a:r>
              <a:rPr lang="en-IN" sz="1800" b="0" dirty="0">
                <a:effectLst/>
                <a:latin typeface="Times New Roman" panose="02020603050405020304" pitchFamily="18" charset="0"/>
                <a:ea typeface="Times New Roman" panose="02020603050405020304" pitchFamily="18" charset="0"/>
              </a:rPr>
              <a:t>                            In this work, we have presented a novel approach to language identification using a convolutional neural network (CNN) model. Our method addresses the limitations of traditional n-gram and dictionary-based methods by leveraging deep learning techniques to automatically learn relevant features from raw text data. This approach has demonstrated significant improvements in accuracy, especially in challenging scenarios involving short texts and mixed-language content.</a:t>
            </a:r>
            <a:endParaRPr lang="en-IN"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72654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484</Words>
  <Application>Microsoft Office PowerPoint</Application>
  <PresentationFormat>Custom</PresentationFormat>
  <Paragraphs>78</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Alexandria</vt:lpstr>
      <vt:lpstr>Arial</vt:lpstr>
      <vt:lpstr>Sora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BALA KARTHIK</cp:lastModifiedBy>
  <cp:revision>2</cp:revision>
  <dcterms:created xsi:type="dcterms:W3CDTF">2024-06-16T18:08:17Z</dcterms:created>
  <dcterms:modified xsi:type="dcterms:W3CDTF">2024-06-17T08:25:54Z</dcterms:modified>
</cp:coreProperties>
</file>