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3"/>
  </p:notesMasterIdLst>
  <p:sldIdLst>
    <p:sldId id="264" r:id="rId6"/>
    <p:sldId id="278" r:id="rId7"/>
    <p:sldId id="294" r:id="rId8"/>
    <p:sldId id="296" r:id="rId9"/>
    <p:sldId id="297" r:id="rId10"/>
    <p:sldId id="288" r:id="rId11"/>
    <p:sldId id="263" r:id="rId12"/>
  </p:sldIdLst>
  <p:sldSz cx="9144000" cy="6858000" type="screen4x3"/>
  <p:notesSz cx="6858000" cy="9144000"/>
  <p:photoAlbum/>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125">
          <p15:clr>
            <a:srgbClr val="A4A3A4"/>
          </p15:clr>
        </p15:guide>
        <p15:guide id="3" orient="horz" pos="4016">
          <p15:clr>
            <a:srgbClr val="A4A3A4"/>
          </p15:clr>
        </p15:guide>
        <p15:guide id="4" orient="horz" pos="576">
          <p15:clr>
            <a:srgbClr val="A4A3A4"/>
          </p15:clr>
        </p15:guide>
        <p15:guide id="5" orient="horz" pos="3552">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70" autoAdjust="0"/>
    <p:restoredTop sz="94343" autoAdjust="0"/>
  </p:normalViewPr>
  <p:slideViewPr>
    <p:cSldViewPr showGuides="1">
      <p:cViewPr varScale="1">
        <p:scale>
          <a:sx n="68" d="100"/>
          <a:sy n="68" d="100"/>
        </p:scale>
        <p:origin x="1716" y="48"/>
      </p:cViewPr>
      <p:guideLst>
        <p:guide orient="horz"/>
        <p:guide orient="horz" pos="125"/>
        <p:guide orient="horz" pos="4016"/>
        <p:guide orient="horz" pos="576"/>
        <p:guide orient="horz" pos="3552"/>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9/20/2021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3"/>
            <a:ext cx="9144000" cy="6843712"/>
          </a:xfrm>
          <a:prstGeom prst="rect">
            <a:avLst/>
          </a:prstGeom>
        </p:spPr>
      </p:pic>
      <p:sp>
        <p:nvSpPr>
          <p:cNvPr id="2" name="Title 1"/>
          <p:cNvSpPr>
            <a:spLocks noGrp="1"/>
          </p:cNvSpPr>
          <p:nvPr>
            <p:ph type="ctrTitle"/>
          </p:nvPr>
        </p:nvSpPr>
        <p:spPr>
          <a:xfrm>
            <a:off x="281071" y="106183"/>
            <a:ext cx="8552223" cy="1470025"/>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5555105"/>
            <a:ext cx="429093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7400" y="5519233"/>
            <a:ext cx="3000375" cy="895350"/>
          </a:xfrm>
          <a:prstGeom prst="rect">
            <a:avLst/>
          </a:prstGeom>
        </p:spPr>
      </p:pic>
    </p:spTree>
    <p:extLst>
      <p:ext uri="{BB962C8B-B14F-4D97-AF65-F5344CB8AC3E}">
        <p14:creationId xmlns:p14="http://schemas.microsoft.com/office/powerpoint/2010/main" val="13510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pPr/>
              <a:t>9/20/2021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1" y="945633"/>
            <a:ext cx="8688387" cy="1362075"/>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7" y="5770880"/>
            <a:ext cx="5510743"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1200" y="5505450"/>
            <a:ext cx="3000375" cy="895350"/>
          </a:xfrm>
          <a:prstGeom prst="rect">
            <a:avLst/>
          </a:prstGeom>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4" name="Group 9"/>
          <p:cNvGrpSpPr>
            <a:grpSpLocks/>
          </p:cNvGrpSpPr>
          <p:nvPr/>
        </p:nvGrpSpPr>
        <p:grpSpPr bwMode="auto">
          <a:xfrm rot="10800000">
            <a:off x="1" y="-444"/>
            <a:ext cx="9143785" cy="6858337"/>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2" y="1261535"/>
            <a:ext cx="990600" cy="1774388"/>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5" y="3048000"/>
            <a:ext cx="1019175" cy="1142999"/>
          </a:xfrm>
          <a:prstGeom prst="rect">
            <a:avLst/>
          </a:prstGeom>
        </p:spPr>
      </p:pic>
      <p:pic>
        <p:nvPicPr>
          <p:cNvPr id="37" name="Picture 36" descr="3.jpg"/>
          <p:cNvPicPr>
            <a:picLocks noChangeAspect="1"/>
          </p:cNvPicPr>
          <p:nvPr userDrawn="1"/>
        </p:nvPicPr>
        <p:blipFill>
          <a:blip r:embed="rId8" cstate="print"/>
          <a:srcRect l="25697" t="2724" b="11021"/>
          <a:stretch>
            <a:fillRect/>
          </a:stretch>
        </p:blipFill>
        <p:spPr>
          <a:xfrm>
            <a:off x="584200" y="3867150"/>
            <a:ext cx="2512076" cy="2000250"/>
          </a:xfrm>
          <a:prstGeom prst="rect">
            <a:avLst/>
          </a:prstGeom>
        </p:spPr>
      </p:pic>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1" y="2747965"/>
            <a:ext cx="8688387" cy="1362075"/>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599"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72"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1119265"/>
            <a:ext cx="426878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1" y="1119265"/>
            <a:ext cx="4271961"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pPr/>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pPr/>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2" y="6303365"/>
            <a:ext cx="9143999" cy="554635"/>
          </a:xfrm>
          <a:prstGeom prst="rect">
            <a:avLst/>
          </a:prstGeom>
        </p:spPr>
      </p:pic>
      <p:sp>
        <p:nvSpPr>
          <p:cNvPr id="2" name="Title Placeholder 1"/>
          <p:cNvSpPr>
            <a:spLocks noGrp="1"/>
          </p:cNvSpPr>
          <p:nvPr>
            <p:ph type="title"/>
          </p:nvPr>
        </p:nvSpPr>
        <p:spPr>
          <a:xfrm>
            <a:off x="232350" y="194691"/>
            <a:ext cx="8684638"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1106778"/>
            <a:ext cx="8684638"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6424172"/>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9/20/2021</a:t>
            </a:fld>
            <a:endParaRPr lang="en-US" dirty="0"/>
          </a:p>
        </p:txBody>
      </p:sp>
      <p:sp>
        <p:nvSpPr>
          <p:cNvPr id="5" name="Footer Placeholder 4"/>
          <p:cNvSpPr>
            <a:spLocks noGrp="1"/>
          </p:cNvSpPr>
          <p:nvPr>
            <p:ph type="ftr" sz="quarter" idx="3"/>
          </p:nvPr>
        </p:nvSpPr>
        <p:spPr>
          <a:xfrm>
            <a:off x="5562606" y="78273"/>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33" y="78273"/>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108057"/>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915025" y="6191250"/>
            <a:ext cx="3000375" cy="895350"/>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9" r:id="rId5"/>
    <p:sldLayoutId id="2147483652" r:id="rId6"/>
    <p:sldLayoutId id="2147483653" r:id="rId7"/>
    <p:sldLayoutId id="2147483654" r:id="rId8"/>
    <p:sldLayoutId id="2147483655" r:id="rId9"/>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 y="152401"/>
            <a:ext cx="8833294" cy="990600"/>
          </a:xfrm>
        </p:spPr>
        <p:txBody>
          <a:bodyPr>
            <a:normAutofit/>
          </a:bodyPr>
          <a:lstStyle/>
          <a:p>
            <a:r>
              <a:rPr lang="en-US" dirty="0"/>
              <a:t>SAP CPI – Generic Error Handler</a:t>
            </a:r>
          </a:p>
        </p:txBody>
      </p:sp>
      <p:sp>
        <p:nvSpPr>
          <p:cNvPr id="5" name="Title 2"/>
          <p:cNvSpPr txBox="1">
            <a:spLocks/>
          </p:cNvSpPr>
          <p:nvPr/>
        </p:nvSpPr>
        <p:spPr>
          <a:xfrm>
            <a:off x="152400" y="5257800"/>
            <a:ext cx="8833294" cy="1295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0" kern="1200">
                <a:solidFill>
                  <a:schemeClr val="bg1"/>
                </a:solidFill>
                <a:latin typeface="Arial" pitchFamily="34" charset="0"/>
                <a:ea typeface="+mj-ea"/>
                <a:cs typeface="Arial" pitchFamily="34" charset="0"/>
              </a:defRPr>
            </a:lvl1pPr>
          </a:lstStyle>
          <a:p>
            <a:r>
              <a:rPr lang="en-US" sz="2000" dirty="0"/>
              <a:t>A W Mir Ahmed Moosa</a:t>
            </a:r>
          </a:p>
          <a:p>
            <a:r>
              <a:rPr lang="en-US" sz="2000" dirty="0"/>
              <a:t>174479</a:t>
            </a:r>
          </a:p>
          <a:p>
            <a:r>
              <a:rPr lang="en-US" sz="2000" dirty="0"/>
              <a:t>BASF Team</a:t>
            </a:r>
          </a:p>
        </p:txBody>
      </p:sp>
      <p:pic>
        <p:nvPicPr>
          <p:cNvPr id="4" name="Picture 3">
            <a:extLst>
              <a:ext uri="{FF2B5EF4-FFF2-40B4-BE49-F238E27FC236}">
                <a16:creationId xmlns:a16="http://schemas.microsoft.com/office/drawing/2014/main" id="{BF3B0F6C-4961-4827-ACA3-F225D1FECDF0}"/>
              </a:ext>
            </a:extLst>
          </p:cNvPr>
          <p:cNvPicPr>
            <a:picLocks noChangeAspect="1"/>
          </p:cNvPicPr>
          <p:nvPr/>
        </p:nvPicPr>
        <p:blipFill>
          <a:blip r:embed="rId2"/>
          <a:stretch>
            <a:fillRect/>
          </a:stretch>
        </p:blipFill>
        <p:spPr>
          <a:xfrm>
            <a:off x="0" y="5257801"/>
            <a:ext cx="9144000" cy="1600198"/>
          </a:xfrm>
          <a:prstGeom prst="rect">
            <a:avLst/>
          </a:prstGeom>
        </p:spPr>
      </p:pic>
      <p:pic>
        <p:nvPicPr>
          <p:cNvPr id="7" name="Picture 6">
            <a:extLst>
              <a:ext uri="{FF2B5EF4-FFF2-40B4-BE49-F238E27FC236}">
                <a16:creationId xmlns:a16="http://schemas.microsoft.com/office/drawing/2014/main" id="{4FBCFA06-9C63-4C89-9AD1-ACFD72DEEB5C}"/>
              </a:ext>
            </a:extLst>
          </p:cNvPr>
          <p:cNvPicPr>
            <a:picLocks noChangeAspect="1"/>
          </p:cNvPicPr>
          <p:nvPr/>
        </p:nvPicPr>
        <p:blipFill>
          <a:blip r:embed="rId3"/>
          <a:stretch>
            <a:fillRect/>
          </a:stretch>
        </p:blipFill>
        <p:spPr>
          <a:xfrm>
            <a:off x="22274" y="5257799"/>
            <a:ext cx="9121726" cy="1600198"/>
          </a:xfrm>
          <a:prstGeom prst="rect">
            <a:avLst/>
          </a:prstGeom>
        </p:spPr>
      </p:pic>
      <p:pic>
        <p:nvPicPr>
          <p:cNvPr id="8" name="Picture 7">
            <a:extLst>
              <a:ext uri="{FF2B5EF4-FFF2-40B4-BE49-F238E27FC236}">
                <a16:creationId xmlns:a16="http://schemas.microsoft.com/office/drawing/2014/main" id="{BF2285F7-9418-4785-ADD3-23C8093B24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5619475"/>
            <a:ext cx="2127694" cy="876846"/>
          </a:xfrm>
          <a:prstGeom prst="rect">
            <a:avLst/>
          </a:prstGeom>
        </p:spPr>
      </p:pic>
    </p:spTree>
    <p:extLst>
      <p:ext uri="{BB962C8B-B14F-4D97-AF65-F5344CB8AC3E}">
        <p14:creationId xmlns:p14="http://schemas.microsoft.com/office/powerpoint/2010/main" val="170214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56736"/>
            <a:ext cx="8684638" cy="948309"/>
          </a:xfrm>
        </p:spPr>
        <p:txBody>
          <a:bodyPr/>
          <a:lstStyle/>
          <a:p>
            <a:r>
              <a:rPr lang="en-US" dirty="0"/>
              <a:t>Table of Contents</a:t>
            </a:r>
          </a:p>
        </p:txBody>
      </p:sp>
      <p:sp>
        <p:nvSpPr>
          <p:cNvPr id="5"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2</a:t>
            </a:fld>
            <a:endParaRPr lang="en-US" dirty="0"/>
          </a:p>
        </p:txBody>
      </p:sp>
      <p:pic>
        <p:nvPicPr>
          <p:cNvPr id="7" name="Picture 6">
            <a:extLst>
              <a:ext uri="{FF2B5EF4-FFF2-40B4-BE49-F238E27FC236}">
                <a16:creationId xmlns:a16="http://schemas.microsoft.com/office/drawing/2014/main" id="{F4559D54-B754-4CA0-AD83-6DF950E9C94B}"/>
              </a:ext>
            </a:extLst>
          </p:cNvPr>
          <p:cNvPicPr>
            <a:picLocks noChangeAspect="1"/>
          </p:cNvPicPr>
          <p:nvPr/>
        </p:nvPicPr>
        <p:blipFill>
          <a:blip r:embed="rId2"/>
          <a:stretch>
            <a:fillRect/>
          </a:stretch>
        </p:blipFill>
        <p:spPr>
          <a:xfrm>
            <a:off x="15240" y="6372665"/>
            <a:ext cx="9128760" cy="452569"/>
          </a:xfrm>
          <a:prstGeom prst="rect">
            <a:avLst/>
          </a:prstGeom>
        </p:spPr>
      </p:pic>
      <p:pic>
        <p:nvPicPr>
          <p:cNvPr id="8" name="Picture 7">
            <a:extLst>
              <a:ext uri="{FF2B5EF4-FFF2-40B4-BE49-F238E27FC236}">
                <a16:creationId xmlns:a16="http://schemas.microsoft.com/office/drawing/2014/main" id="{28982EA9-9473-4DBA-8804-D8B370038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0588" y="6431477"/>
            <a:ext cx="1676400" cy="348250"/>
          </a:xfrm>
          <a:prstGeom prst="rect">
            <a:avLst/>
          </a:prstGeom>
        </p:spPr>
      </p:pic>
      <p:sp>
        <p:nvSpPr>
          <p:cNvPr id="2" name="Rectangle 1">
            <a:extLst>
              <a:ext uri="{FF2B5EF4-FFF2-40B4-BE49-F238E27FC236}">
                <a16:creationId xmlns:a16="http://schemas.microsoft.com/office/drawing/2014/main" id="{F42B6FA7-4739-46CB-8DB9-8A93E434598D}"/>
              </a:ext>
            </a:extLst>
          </p:cNvPr>
          <p:cNvSpPr/>
          <p:nvPr/>
        </p:nvSpPr>
        <p:spPr>
          <a:xfrm>
            <a:off x="381000" y="1674674"/>
            <a:ext cx="6400800" cy="2554545"/>
          </a:xfrm>
          <a:prstGeom prst="rect">
            <a:avLst/>
          </a:prstGeom>
        </p:spPr>
        <p:txBody>
          <a:bodyPr wrap="square">
            <a:spAutoFit/>
          </a:bodyPr>
          <a:lstStyle/>
          <a:p>
            <a:pPr marL="342900" indent="-342900">
              <a:buFont typeface="Arial" panose="020B0604020202020204" pitchFamily="34" charset="0"/>
              <a:buChar char="•"/>
            </a:pPr>
            <a:r>
              <a:rPr lang="en-GB" sz="2400" dirty="0">
                <a:solidFill>
                  <a:srgbClr val="0070C0"/>
                </a:solidFill>
              </a:rPr>
              <a:t>Overview</a:t>
            </a:r>
          </a:p>
          <a:p>
            <a:pPr marL="342900" indent="-342900">
              <a:buFont typeface="Arial" panose="020B0604020202020204" pitchFamily="34" charset="0"/>
              <a:buChar char="•"/>
            </a:pPr>
            <a:r>
              <a:rPr lang="en-GB" sz="2400" dirty="0">
                <a:solidFill>
                  <a:srgbClr val="0070C0"/>
                </a:solidFill>
              </a:rPr>
              <a:t>Technical Details</a:t>
            </a:r>
          </a:p>
          <a:p>
            <a:pPr marL="342900" indent="-342900">
              <a:buFont typeface="Arial" panose="020B0604020202020204" pitchFamily="34" charset="0"/>
              <a:buChar char="•"/>
            </a:pPr>
            <a:r>
              <a:rPr lang="en-GB" sz="2400" dirty="0">
                <a:solidFill>
                  <a:srgbClr val="0070C0"/>
                </a:solidFill>
              </a:rPr>
              <a:t>Generic Error Handler Template</a:t>
            </a:r>
          </a:p>
          <a:p>
            <a:pPr marL="342900" indent="-342900">
              <a:buFont typeface="Arial" panose="020B0604020202020204" pitchFamily="34" charset="0"/>
              <a:buChar char="•"/>
            </a:pPr>
            <a:r>
              <a:rPr lang="de-DE" sz="2400" dirty="0">
                <a:solidFill>
                  <a:srgbClr val="0070C0"/>
                </a:solidFill>
              </a:rPr>
              <a:t>Mail Template</a:t>
            </a:r>
          </a:p>
          <a:p>
            <a:pPr marL="342900" indent="-342900">
              <a:buFont typeface="+mj-lt"/>
              <a:buAutoNum type="arabicPeriod"/>
            </a:pPr>
            <a:endParaRPr lang="en-US" sz="3200" dirty="0">
              <a:solidFill>
                <a:srgbClr val="0070C0"/>
              </a:solidFill>
            </a:endParaRPr>
          </a:p>
          <a:p>
            <a:pPr lvl="1"/>
            <a:endParaRPr lang="en-US" sz="3200" dirty="0"/>
          </a:p>
        </p:txBody>
      </p:sp>
    </p:spTree>
    <p:extLst>
      <p:ext uri="{BB962C8B-B14F-4D97-AF65-F5344CB8AC3E}">
        <p14:creationId xmlns:p14="http://schemas.microsoft.com/office/powerpoint/2010/main" val="34072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09B3-CCD8-40AA-8393-92E60779504B}"/>
              </a:ext>
            </a:extLst>
          </p:cNvPr>
          <p:cNvSpPr>
            <a:spLocks noGrp="1"/>
          </p:cNvSpPr>
          <p:nvPr>
            <p:ph type="title"/>
          </p:nvPr>
        </p:nvSpPr>
        <p:spPr/>
        <p:txBody>
          <a:bodyPr>
            <a:normAutofit/>
          </a:bodyPr>
          <a:lstStyle/>
          <a:p>
            <a:r>
              <a:rPr lang="en-US" sz="3200" dirty="0"/>
              <a:t>Overview</a:t>
            </a:r>
          </a:p>
        </p:txBody>
      </p:sp>
      <p:sp>
        <p:nvSpPr>
          <p:cNvPr id="7" name="Content Placeholder 6">
            <a:extLst>
              <a:ext uri="{FF2B5EF4-FFF2-40B4-BE49-F238E27FC236}">
                <a16:creationId xmlns:a16="http://schemas.microsoft.com/office/drawing/2014/main" id="{30642109-663C-435B-B44A-F4F59C689108}"/>
              </a:ext>
            </a:extLst>
          </p:cNvPr>
          <p:cNvSpPr>
            <a:spLocks noGrp="1"/>
          </p:cNvSpPr>
          <p:nvPr>
            <p:ph idx="1"/>
          </p:nvPr>
        </p:nvSpPr>
        <p:spPr/>
        <p:txBody>
          <a:bodyPr/>
          <a:lstStyle/>
          <a:p>
            <a:r>
              <a:rPr lang="en-US" dirty="0"/>
              <a:t>SAP CPI Error Handler flow to capture the errors of failed messages and report via email. </a:t>
            </a:r>
          </a:p>
          <a:p>
            <a:r>
              <a:rPr lang="en-US" dirty="0"/>
              <a:t>Scalable and can be enhanced to integrate with monitoring dashboards or any other reporting/ticketing applications.</a:t>
            </a:r>
          </a:p>
          <a:p>
            <a:r>
              <a:rPr lang="en-US" dirty="0"/>
              <a:t>Error details logged in a canonical structure and used for reporting purpose.</a:t>
            </a:r>
          </a:p>
          <a:p>
            <a:r>
              <a:rPr lang="en-US" dirty="0"/>
              <a:t>Consolidated reporting for message with multiple records with requirement to split and send each record to target as individual message.</a:t>
            </a:r>
          </a:p>
          <a:p>
            <a:r>
              <a:rPr lang="en-US" dirty="0"/>
              <a:t>Additional payload capture option available, to be sent as a compressed attachment over mail if required.</a:t>
            </a:r>
          </a:p>
          <a:p>
            <a:r>
              <a:rPr lang="en-US" dirty="0"/>
              <a:t>Flow parameters are externalized and can be configured based on the specific requirements.</a:t>
            </a:r>
          </a:p>
          <a:p>
            <a:endParaRPr lang="en-US" dirty="0"/>
          </a:p>
          <a:p>
            <a:endParaRPr lang="en-US" dirty="0"/>
          </a:p>
        </p:txBody>
      </p:sp>
      <p:sp>
        <p:nvSpPr>
          <p:cNvPr id="6" name="Slide Number Placeholder 5">
            <a:extLst>
              <a:ext uri="{FF2B5EF4-FFF2-40B4-BE49-F238E27FC236}">
                <a16:creationId xmlns:a16="http://schemas.microsoft.com/office/drawing/2014/main" id="{93D18EC9-F57D-49BB-8DAA-B5828971F992}"/>
              </a:ext>
            </a:extLst>
          </p:cNvPr>
          <p:cNvSpPr>
            <a:spLocks noGrp="1"/>
          </p:cNvSpPr>
          <p:nvPr>
            <p:ph type="sldNum" sz="quarter" idx="12"/>
          </p:nvPr>
        </p:nvSpPr>
        <p:spPr/>
        <p:txBody>
          <a:bodyPr/>
          <a:lstStyle/>
          <a:p>
            <a:fld id="{14D65173-87C9-47C0-A890-7AD8E2754265}" type="slidenum">
              <a:rPr lang="en-US" smtClean="0"/>
              <a:pPr/>
              <a:t>3</a:t>
            </a:fld>
            <a:endParaRPr lang="en-US"/>
          </a:p>
        </p:txBody>
      </p:sp>
      <p:pic>
        <p:nvPicPr>
          <p:cNvPr id="9" name="Picture 8">
            <a:extLst>
              <a:ext uri="{FF2B5EF4-FFF2-40B4-BE49-F238E27FC236}">
                <a16:creationId xmlns:a16="http://schemas.microsoft.com/office/drawing/2014/main" id="{AF273C02-148D-4A29-A592-9CE9CBC27490}"/>
              </a:ext>
            </a:extLst>
          </p:cNvPr>
          <p:cNvPicPr>
            <a:picLocks noChangeAspect="1"/>
          </p:cNvPicPr>
          <p:nvPr/>
        </p:nvPicPr>
        <p:blipFill>
          <a:blip r:embed="rId2"/>
          <a:stretch>
            <a:fillRect/>
          </a:stretch>
        </p:blipFill>
        <p:spPr>
          <a:xfrm>
            <a:off x="15240" y="6372665"/>
            <a:ext cx="9128760" cy="452569"/>
          </a:xfrm>
          <a:prstGeom prst="rect">
            <a:avLst/>
          </a:prstGeom>
        </p:spPr>
      </p:pic>
      <p:pic>
        <p:nvPicPr>
          <p:cNvPr id="10" name="Picture 9">
            <a:extLst>
              <a:ext uri="{FF2B5EF4-FFF2-40B4-BE49-F238E27FC236}">
                <a16:creationId xmlns:a16="http://schemas.microsoft.com/office/drawing/2014/main" id="{5C469385-0460-4F1C-9815-BED93339BD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0588" y="6431477"/>
            <a:ext cx="1676400" cy="348250"/>
          </a:xfrm>
          <a:prstGeom prst="rect">
            <a:avLst/>
          </a:prstGeom>
        </p:spPr>
      </p:pic>
    </p:spTree>
    <p:extLst>
      <p:ext uri="{BB962C8B-B14F-4D97-AF65-F5344CB8AC3E}">
        <p14:creationId xmlns:p14="http://schemas.microsoft.com/office/powerpoint/2010/main" val="298458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09B3-CCD8-40AA-8393-92E60779504B}"/>
              </a:ext>
            </a:extLst>
          </p:cNvPr>
          <p:cNvSpPr>
            <a:spLocks noGrp="1"/>
          </p:cNvSpPr>
          <p:nvPr>
            <p:ph type="title"/>
          </p:nvPr>
        </p:nvSpPr>
        <p:spPr/>
        <p:txBody>
          <a:bodyPr>
            <a:normAutofit/>
          </a:bodyPr>
          <a:lstStyle/>
          <a:p>
            <a:r>
              <a:rPr lang="en-US" sz="3200" dirty="0"/>
              <a:t>Technical Details</a:t>
            </a:r>
          </a:p>
        </p:txBody>
      </p:sp>
      <p:sp>
        <p:nvSpPr>
          <p:cNvPr id="7" name="Content Placeholder 6">
            <a:extLst>
              <a:ext uri="{FF2B5EF4-FFF2-40B4-BE49-F238E27FC236}">
                <a16:creationId xmlns:a16="http://schemas.microsoft.com/office/drawing/2014/main" id="{30642109-663C-435B-B44A-F4F59C689108}"/>
              </a:ext>
            </a:extLst>
          </p:cNvPr>
          <p:cNvSpPr>
            <a:spLocks noGrp="1"/>
          </p:cNvSpPr>
          <p:nvPr>
            <p:ph idx="1"/>
          </p:nvPr>
        </p:nvSpPr>
        <p:spPr/>
        <p:txBody>
          <a:bodyPr/>
          <a:lstStyle/>
          <a:p>
            <a:r>
              <a:rPr lang="en-US" dirty="0"/>
              <a:t>Standard apache camel header and properties used for capturing error details.</a:t>
            </a:r>
          </a:p>
          <a:p>
            <a:r>
              <a:rPr lang="en-US" dirty="0"/>
              <a:t>Modular implementation design for feature reuse. </a:t>
            </a:r>
          </a:p>
          <a:p>
            <a:r>
              <a:rPr lang="en-US" dirty="0"/>
              <a:t>Consolidated reporting for message with multiple records achieved using Data Store.</a:t>
            </a:r>
          </a:p>
          <a:p>
            <a:r>
              <a:rPr lang="en-US" dirty="0"/>
              <a:t>Payload compression is achieved using standard </a:t>
            </a:r>
            <a:r>
              <a:rPr lang="da-DK" dirty="0"/>
              <a:t>ZIP Compress feature.</a:t>
            </a:r>
            <a:endParaRPr lang="en-US" dirty="0"/>
          </a:p>
          <a:p>
            <a:r>
              <a:rPr lang="en-US" dirty="0"/>
              <a:t>Application ID is used as a business identifier for message.</a:t>
            </a:r>
          </a:p>
          <a:p>
            <a:r>
              <a:rPr lang="en-US" dirty="0"/>
              <a:t>XSLT mapping used to form Email content</a:t>
            </a:r>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93D18EC9-F57D-49BB-8DAA-B5828971F992}"/>
              </a:ext>
            </a:extLst>
          </p:cNvPr>
          <p:cNvSpPr>
            <a:spLocks noGrp="1"/>
          </p:cNvSpPr>
          <p:nvPr>
            <p:ph type="sldNum" sz="quarter" idx="12"/>
          </p:nvPr>
        </p:nvSpPr>
        <p:spPr/>
        <p:txBody>
          <a:bodyPr/>
          <a:lstStyle/>
          <a:p>
            <a:fld id="{14D65173-87C9-47C0-A890-7AD8E2754265}" type="slidenum">
              <a:rPr lang="en-US" smtClean="0"/>
              <a:pPr/>
              <a:t>4</a:t>
            </a:fld>
            <a:endParaRPr lang="en-US"/>
          </a:p>
        </p:txBody>
      </p:sp>
      <p:pic>
        <p:nvPicPr>
          <p:cNvPr id="9" name="Picture 8">
            <a:extLst>
              <a:ext uri="{FF2B5EF4-FFF2-40B4-BE49-F238E27FC236}">
                <a16:creationId xmlns:a16="http://schemas.microsoft.com/office/drawing/2014/main" id="{AF273C02-148D-4A29-A592-9CE9CBC27490}"/>
              </a:ext>
            </a:extLst>
          </p:cNvPr>
          <p:cNvPicPr>
            <a:picLocks noChangeAspect="1"/>
          </p:cNvPicPr>
          <p:nvPr/>
        </p:nvPicPr>
        <p:blipFill>
          <a:blip r:embed="rId2"/>
          <a:stretch>
            <a:fillRect/>
          </a:stretch>
        </p:blipFill>
        <p:spPr>
          <a:xfrm>
            <a:off x="15240" y="6372665"/>
            <a:ext cx="9128760" cy="452569"/>
          </a:xfrm>
          <a:prstGeom prst="rect">
            <a:avLst/>
          </a:prstGeom>
        </p:spPr>
      </p:pic>
      <p:pic>
        <p:nvPicPr>
          <p:cNvPr id="10" name="Picture 9">
            <a:extLst>
              <a:ext uri="{FF2B5EF4-FFF2-40B4-BE49-F238E27FC236}">
                <a16:creationId xmlns:a16="http://schemas.microsoft.com/office/drawing/2014/main" id="{5C469385-0460-4F1C-9815-BED93339BD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0588" y="6431477"/>
            <a:ext cx="1676400" cy="348250"/>
          </a:xfrm>
          <a:prstGeom prst="rect">
            <a:avLst/>
          </a:prstGeom>
        </p:spPr>
      </p:pic>
      <p:graphicFrame>
        <p:nvGraphicFramePr>
          <p:cNvPr id="8" name="Object 7">
            <a:extLst>
              <a:ext uri="{FF2B5EF4-FFF2-40B4-BE49-F238E27FC236}">
                <a16:creationId xmlns:a16="http://schemas.microsoft.com/office/drawing/2014/main" id="{C8AF71C3-06DB-465E-8132-04BFAB99E6EA}"/>
              </a:ext>
            </a:extLst>
          </p:cNvPr>
          <p:cNvGraphicFramePr>
            <a:graphicFrameLocks noChangeAspect="1"/>
          </p:cNvGraphicFramePr>
          <p:nvPr>
            <p:extLst>
              <p:ext uri="{D42A27DB-BD31-4B8C-83A1-F6EECF244321}">
                <p14:modId xmlns:p14="http://schemas.microsoft.com/office/powerpoint/2010/main" val="930320091"/>
              </p:ext>
            </p:extLst>
          </p:nvPr>
        </p:nvGraphicFramePr>
        <p:xfrm>
          <a:off x="381000" y="4419600"/>
          <a:ext cx="2599605" cy="762000"/>
        </p:xfrm>
        <a:graphic>
          <a:graphicData uri="http://schemas.openxmlformats.org/presentationml/2006/ole">
            <mc:AlternateContent xmlns:mc="http://schemas.openxmlformats.org/markup-compatibility/2006">
              <mc:Choice xmlns:v="urn:schemas-microsoft-com:vml" Requires="v">
                <p:oleObj name="Packager Shell Object" showAsIcon="1" r:id="rId4" imgW="1500840" imgH="439560" progId="Package">
                  <p:embed/>
                </p:oleObj>
              </mc:Choice>
              <mc:Fallback>
                <p:oleObj name="Packager Shell Object" showAsIcon="1" r:id="rId4" imgW="1500840" imgH="439560" progId="Package">
                  <p:embed/>
                  <p:pic>
                    <p:nvPicPr>
                      <p:cNvPr id="14" name="Object 13">
                        <a:extLst>
                          <a:ext uri="{FF2B5EF4-FFF2-40B4-BE49-F238E27FC236}">
                            <a16:creationId xmlns:a16="http://schemas.microsoft.com/office/drawing/2014/main" id="{443FDBBF-FE91-4A46-8043-46C90AE425FD}"/>
                          </a:ext>
                        </a:extLst>
                      </p:cNvPr>
                      <p:cNvPicPr/>
                      <p:nvPr/>
                    </p:nvPicPr>
                    <p:blipFill>
                      <a:blip r:embed="rId5"/>
                      <a:stretch>
                        <a:fillRect/>
                      </a:stretch>
                    </p:blipFill>
                    <p:spPr>
                      <a:xfrm>
                        <a:off x="381000" y="4419600"/>
                        <a:ext cx="2599605" cy="762000"/>
                      </a:xfrm>
                      <a:prstGeom prst="rect">
                        <a:avLst/>
                      </a:prstGeom>
                    </p:spPr>
                  </p:pic>
                </p:oleObj>
              </mc:Fallback>
            </mc:AlternateContent>
          </a:graphicData>
        </a:graphic>
      </p:graphicFrame>
    </p:spTree>
    <p:extLst>
      <p:ext uri="{BB962C8B-B14F-4D97-AF65-F5344CB8AC3E}">
        <p14:creationId xmlns:p14="http://schemas.microsoft.com/office/powerpoint/2010/main" val="76161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09B3-CCD8-40AA-8393-92E60779504B}"/>
              </a:ext>
            </a:extLst>
          </p:cNvPr>
          <p:cNvSpPr>
            <a:spLocks noGrp="1"/>
          </p:cNvSpPr>
          <p:nvPr>
            <p:ph type="title"/>
          </p:nvPr>
        </p:nvSpPr>
        <p:spPr/>
        <p:txBody>
          <a:bodyPr>
            <a:normAutofit/>
          </a:bodyPr>
          <a:lstStyle/>
          <a:p>
            <a:r>
              <a:rPr lang="en-US" sz="3200" dirty="0"/>
              <a:t>Generic Error Capture Structure</a:t>
            </a:r>
          </a:p>
        </p:txBody>
      </p:sp>
      <p:sp>
        <p:nvSpPr>
          <p:cNvPr id="7" name="Content Placeholder 6">
            <a:extLst>
              <a:ext uri="{FF2B5EF4-FFF2-40B4-BE49-F238E27FC236}">
                <a16:creationId xmlns:a16="http://schemas.microsoft.com/office/drawing/2014/main" id="{30642109-663C-435B-B44A-F4F59C689108}"/>
              </a:ext>
            </a:extLst>
          </p:cNvPr>
          <p:cNvSpPr>
            <a:spLocks noGrp="1"/>
          </p:cNvSpPr>
          <p:nvPr>
            <p:ph idx="1"/>
          </p:nvPr>
        </p:nvSpPr>
        <p:spPr/>
        <p:txBody>
          <a:bodyPr>
            <a:normAutofit fontScale="85000" lnSpcReduction="10000"/>
          </a:bodyPr>
          <a:lstStyle/>
          <a:p>
            <a:pPr marL="0" indent="0">
              <a:buNone/>
            </a:pPr>
            <a:r>
              <a:rPr lang="en-US" dirty="0"/>
              <a:t>&lt;Canonical&gt;</a:t>
            </a:r>
          </a:p>
          <a:p>
            <a:pPr marL="0" indent="0">
              <a:buNone/>
            </a:pPr>
            <a:r>
              <a:rPr lang="en-US" dirty="0"/>
              <a:t>	&lt;Record&gt;</a:t>
            </a:r>
          </a:p>
          <a:p>
            <a:pPr marL="0" indent="0">
              <a:buNone/>
            </a:pPr>
            <a:r>
              <a:rPr lang="en-US" dirty="0"/>
              <a:t>		&lt;</a:t>
            </a:r>
            <a:r>
              <a:rPr lang="en-US" dirty="0" err="1"/>
              <a:t>iFlow</a:t>
            </a:r>
            <a:r>
              <a:rPr lang="en-US" dirty="0"/>
              <a:t>&gt;${</a:t>
            </a:r>
            <a:r>
              <a:rPr lang="en-US" dirty="0" err="1"/>
              <a:t>camelContext.getName</a:t>
            </a:r>
            <a:r>
              <a:rPr lang="en-US" dirty="0"/>
              <a:t>}&lt;/</a:t>
            </a:r>
            <a:r>
              <a:rPr lang="en-US" dirty="0" err="1"/>
              <a:t>iFlow</a:t>
            </a:r>
            <a:r>
              <a:rPr lang="en-US" dirty="0"/>
              <a:t>&gt;</a:t>
            </a:r>
          </a:p>
          <a:p>
            <a:pPr marL="0" indent="0">
              <a:buNone/>
            </a:pPr>
            <a:r>
              <a:rPr lang="en-US" dirty="0"/>
              <a:t>		&lt;</a:t>
            </a:r>
            <a:r>
              <a:rPr lang="en-US" dirty="0" err="1"/>
              <a:t>iFlowStatus</a:t>
            </a:r>
            <a:r>
              <a:rPr lang="en-US" dirty="0"/>
              <a:t>&gt;${</a:t>
            </a:r>
            <a:r>
              <a:rPr lang="en-US" dirty="0" err="1"/>
              <a:t>camelContext.getStatus</a:t>
            </a:r>
            <a:r>
              <a:rPr lang="en-US" dirty="0"/>
              <a:t>}&lt;/</a:t>
            </a:r>
            <a:r>
              <a:rPr lang="en-US" dirty="0" err="1"/>
              <a:t>iFlowStatus</a:t>
            </a:r>
            <a:r>
              <a:rPr lang="en-US" dirty="0"/>
              <a:t>&gt;</a:t>
            </a:r>
          </a:p>
          <a:p>
            <a:pPr marL="0" indent="0">
              <a:buNone/>
            </a:pPr>
            <a:r>
              <a:rPr lang="en-US" dirty="0"/>
              <a:t>		&lt;</a:t>
            </a:r>
            <a:r>
              <a:rPr lang="en-US" dirty="0" err="1"/>
              <a:t>MessageID</a:t>
            </a:r>
            <a:r>
              <a:rPr lang="en-US" dirty="0"/>
              <a:t>&gt;${</a:t>
            </a:r>
            <a:r>
              <a:rPr lang="en-US" dirty="0" err="1"/>
              <a:t>property.SAP_MessageProcessingLogID</a:t>
            </a:r>
            <a:r>
              <a:rPr lang="en-US" dirty="0"/>
              <a:t>}&lt;/</a:t>
            </a:r>
            <a:r>
              <a:rPr lang="en-US" dirty="0" err="1"/>
              <a:t>MessageID</a:t>
            </a:r>
            <a:r>
              <a:rPr lang="en-US" dirty="0"/>
              <a:t>&gt;</a:t>
            </a:r>
          </a:p>
          <a:p>
            <a:pPr marL="0" indent="0">
              <a:buNone/>
            </a:pPr>
            <a:r>
              <a:rPr lang="en-US" dirty="0"/>
              <a:t>		&lt;</a:t>
            </a:r>
            <a:r>
              <a:rPr lang="en-US" dirty="0" err="1"/>
              <a:t>CorelationID</a:t>
            </a:r>
            <a:r>
              <a:rPr lang="en-US" dirty="0"/>
              <a:t>&gt;${</a:t>
            </a:r>
            <a:r>
              <a:rPr lang="en-US" dirty="0" err="1"/>
              <a:t>header.SAP_MplCorrelationId</a:t>
            </a:r>
            <a:r>
              <a:rPr lang="en-US" dirty="0"/>
              <a:t>}&lt;/</a:t>
            </a:r>
            <a:r>
              <a:rPr lang="en-US" dirty="0" err="1"/>
              <a:t>CorelationID</a:t>
            </a:r>
            <a:r>
              <a:rPr lang="en-US" dirty="0"/>
              <a:t>&gt;</a:t>
            </a:r>
          </a:p>
          <a:p>
            <a:pPr marL="0" indent="0">
              <a:buNone/>
            </a:pPr>
            <a:r>
              <a:rPr lang="en-US" dirty="0"/>
              <a:t>		&lt;</a:t>
            </a:r>
            <a:r>
              <a:rPr lang="en-US" dirty="0" err="1"/>
              <a:t>BusinessIdentifyier</a:t>
            </a:r>
            <a:r>
              <a:rPr lang="en-US" dirty="0"/>
              <a:t>&gt;${</a:t>
            </a:r>
            <a:r>
              <a:rPr lang="en-US" dirty="0" err="1"/>
              <a:t>header.SAP_ApplicationID</a:t>
            </a:r>
            <a:r>
              <a:rPr lang="en-US" dirty="0"/>
              <a:t>}&lt;/</a:t>
            </a:r>
            <a:r>
              <a:rPr lang="en-US" dirty="0" err="1"/>
              <a:t>BusinessIdentifyier</a:t>
            </a:r>
            <a:r>
              <a:rPr lang="en-US" dirty="0"/>
              <a:t>&gt;</a:t>
            </a:r>
          </a:p>
          <a:p>
            <a:pPr marL="0" indent="0">
              <a:buNone/>
            </a:pPr>
            <a:r>
              <a:rPr lang="en-US" dirty="0"/>
              <a:t>		&lt;</a:t>
            </a:r>
            <a:r>
              <a:rPr lang="en-US" dirty="0" err="1"/>
              <a:t>MessageStatus</a:t>
            </a:r>
            <a:r>
              <a:rPr lang="en-US" dirty="0"/>
              <a:t>&gt;FAILED&lt;/</a:t>
            </a:r>
            <a:r>
              <a:rPr lang="en-US" dirty="0" err="1"/>
              <a:t>MessageStatus</a:t>
            </a:r>
            <a:r>
              <a:rPr lang="en-US" dirty="0"/>
              <a:t>&gt;</a:t>
            </a:r>
          </a:p>
          <a:p>
            <a:pPr marL="0" indent="0">
              <a:buNone/>
            </a:pPr>
            <a:r>
              <a:rPr lang="en-US" dirty="0"/>
              <a:t>		&lt;</a:t>
            </a:r>
            <a:r>
              <a:rPr lang="en-US" dirty="0" err="1"/>
              <a:t>FailedModelStep</a:t>
            </a:r>
            <a:r>
              <a:rPr lang="en-US" dirty="0"/>
              <a:t>&gt;${</a:t>
            </a:r>
            <a:r>
              <a:rPr lang="en-US" dirty="0" err="1"/>
              <a:t>property.SAP_ErrorModelStepID</a:t>
            </a:r>
            <a:r>
              <a:rPr lang="en-US" dirty="0"/>
              <a:t>}&lt;/</a:t>
            </a:r>
            <a:r>
              <a:rPr lang="en-US" dirty="0" err="1"/>
              <a:t>FailedModelStep</a:t>
            </a:r>
            <a:r>
              <a:rPr lang="en-US" dirty="0"/>
              <a:t>&gt;</a:t>
            </a:r>
          </a:p>
          <a:p>
            <a:pPr marL="0" indent="0">
              <a:buNone/>
            </a:pPr>
            <a:r>
              <a:rPr lang="en-US" dirty="0"/>
              <a:t>		&lt;</a:t>
            </a:r>
            <a:r>
              <a:rPr lang="en-US" dirty="0" err="1"/>
              <a:t>TimeStamp</a:t>
            </a:r>
            <a:r>
              <a:rPr lang="en-US" dirty="0"/>
              <a:t>&gt;${</a:t>
            </a:r>
            <a:r>
              <a:rPr lang="en-US" dirty="0" err="1"/>
              <a:t>property.CamelCreatedTimestamp</a:t>
            </a:r>
            <a:r>
              <a:rPr lang="en-US" dirty="0"/>
              <a:t>}&lt;/</a:t>
            </a:r>
            <a:r>
              <a:rPr lang="en-US" dirty="0" err="1"/>
              <a:t>TimeStamp</a:t>
            </a:r>
            <a:r>
              <a:rPr lang="en-US" dirty="0"/>
              <a:t>&gt;</a:t>
            </a:r>
          </a:p>
          <a:p>
            <a:pPr marL="0" indent="0">
              <a:buNone/>
            </a:pPr>
            <a:r>
              <a:rPr lang="en-US" dirty="0"/>
              <a:t>		&lt;</a:t>
            </a:r>
            <a:r>
              <a:rPr lang="en-US" dirty="0" err="1"/>
              <a:t>ErrorMessage</a:t>
            </a:r>
            <a:r>
              <a:rPr lang="en-US" dirty="0"/>
              <a:t>&gt;${</a:t>
            </a:r>
            <a:r>
              <a:rPr lang="en-US" dirty="0" err="1"/>
              <a:t>exception.message</a:t>
            </a:r>
            <a:r>
              <a:rPr lang="en-US" dirty="0"/>
              <a:t>}&lt;/</a:t>
            </a:r>
            <a:r>
              <a:rPr lang="en-US" dirty="0" err="1"/>
              <a:t>ErrorMessage</a:t>
            </a:r>
            <a:r>
              <a:rPr lang="en-US" dirty="0"/>
              <a:t>&gt;</a:t>
            </a:r>
          </a:p>
          <a:p>
            <a:pPr marL="0" indent="0">
              <a:buNone/>
            </a:pPr>
            <a:r>
              <a:rPr lang="en-US" dirty="0"/>
              <a:t>	&lt;/Record&gt;</a:t>
            </a:r>
          </a:p>
          <a:p>
            <a:pPr marL="0" indent="0">
              <a:buNone/>
            </a:pPr>
            <a:r>
              <a:rPr lang="en-US" dirty="0"/>
              <a:t>&lt;/Canonical&gt;</a:t>
            </a:r>
          </a:p>
        </p:txBody>
      </p:sp>
      <p:sp>
        <p:nvSpPr>
          <p:cNvPr id="6" name="Slide Number Placeholder 5">
            <a:extLst>
              <a:ext uri="{FF2B5EF4-FFF2-40B4-BE49-F238E27FC236}">
                <a16:creationId xmlns:a16="http://schemas.microsoft.com/office/drawing/2014/main" id="{93D18EC9-F57D-49BB-8DAA-B5828971F992}"/>
              </a:ext>
            </a:extLst>
          </p:cNvPr>
          <p:cNvSpPr>
            <a:spLocks noGrp="1"/>
          </p:cNvSpPr>
          <p:nvPr>
            <p:ph type="sldNum" sz="quarter" idx="12"/>
          </p:nvPr>
        </p:nvSpPr>
        <p:spPr/>
        <p:txBody>
          <a:bodyPr/>
          <a:lstStyle/>
          <a:p>
            <a:fld id="{14D65173-87C9-47C0-A890-7AD8E2754265}" type="slidenum">
              <a:rPr lang="en-US" smtClean="0"/>
              <a:pPr/>
              <a:t>5</a:t>
            </a:fld>
            <a:endParaRPr lang="en-US"/>
          </a:p>
        </p:txBody>
      </p:sp>
      <p:pic>
        <p:nvPicPr>
          <p:cNvPr id="9" name="Picture 8">
            <a:extLst>
              <a:ext uri="{FF2B5EF4-FFF2-40B4-BE49-F238E27FC236}">
                <a16:creationId xmlns:a16="http://schemas.microsoft.com/office/drawing/2014/main" id="{AF273C02-148D-4A29-A592-9CE9CBC27490}"/>
              </a:ext>
            </a:extLst>
          </p:cNvPr>
          <p:cNvPicPr>
            <a:picLocks noChangeAspect="1"/>
          </p:cNvPicPr>
          <p:nvPr/>
        </p:nvPicPr>
        <p:blipFill>
          <a:blip r:embed="rId2"/>
          <a:stretch>
            <a:fillRect/>
          </a:stretch>
        </p:blipFill>
        <p:spPr>
          <a:xfrm>
            <a:off x="15240" y="6372665"/>
            <a:ext cx="9128760" cy="452569"/>
          </a:xfrm>
          <a:prstGeom prst="rect">
            <a:avLst/>
          </a:prstGeom>
        </p:spPr>
      </p:pic>
      <p:pic>
        <p:nvPicPr>
          <p:cNvPr id="10" name="Picture 9">
            <a:extLst>
              <a:ext uri="{FF2B5EF4-FFF2-40B4-BE49-F238E27FC236}">
                <a16:creationId xmlns:a16="http://schemas.microsoft.com/office/drawing/2014/main" id="{5C469385-0460-4F1C-9815-BED93339BD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0588" y="6431477"/>
            <a:ext cx="1676400" cy="348250"/>
          </a:xfrm>
          <a:prstGeom prst="rect">
            <a:avLst/>
          </a:prstGeom>
        </p:spPr>
      </p:pic>
    </p:spTree>
    <p:extLst>
      <p:ext uri="{BB962C8B-B14F-4D97-AF65-F5344CB8AC3E}">
        <p14:creationId xmlns:p14="http://schemas.microsoft.com/office/powerpoint/2010/main" val="58110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09B3-CCD8-40AA-8393-92E60779504B}"/>
              </a:ext>
            </a:extLst>
          </p:cNvPr>
          <p:cNvSpPr>
            <a:spLocks noGrp="1"/>
          </p:cNvSpPr>
          <p:nvPr>
            <p:ph type="title"/>
          </p:nvPr>
        </p:nvSpPr>
        <p:spPr/>
        <p:txBody>
          <a:bodyPr>
            <a:normAutofit/>
          </a:bodyPr>
          <a:lstStyle/>
          <a:p>
            <a:r>
              <a:rPr lang="en-US" sz="3200" dirty="0"/>
              <a:t>Mail Content</a:t>
            </a:r>
          </a:p>
        </p:txBody>
      </p:sp>
      <p:sp>
        <p:nvSpPr>
          <p:cNvPr id="6" name="Slide Number Placeholder 5">
            <a:extLst>
              <a:ext uri="{FF2B5EF4-FFF2-40B4-BE49-F238E27FC236}">
                <a16:creationId xmlns:a16="http://schemas.microsoft.com/office/drawing/2014/main" id="{93D18EC9-F57D-49BB-8DAA-B5828971F992}"/>
              </a:ext>
            </a:extLst>
          </p:cNvPr>
          <p:cNvSpPr>
            <a:spLocks noGrp="1"/>
          </p:cNvSpPr>
          <p:nvPr>
            <p:ph type="sldNum" sz="quarter" idx="12"/>
          </p:nvPr>
        </p:nvSpPr>
        <p:spPr/>
        <p:txBody>
          <a:bodyPr/>
          <a:lstStyle/>
          <a:p>
            <a:fld id="{14D65173-87C9-47C0-A890-7AD8E2754265}" type="slidenum">
              <a:rPr lang="en-US" smtClean="0"/>
              <a:pPr/>
              <a:t>6</a:t>
            </a:fld>
            <a:endParaRPr lang="en-US"/>
          </a:p>
        </p:txBody>
      </p:sp>
      <p:pic>
        <p:nvPicPr>
          <p:cNvPr id="9" name="Picture 8">
            <a:extLst>
              <a:ext uri="{FF2B5EF4-FFF2-40B4-BE49-F238E27FC236}">
                <a16:creationId xmlns:a16="http://schemas.microsoft.com/office/drawing/2014/main" id="{AF273C02-148D-4A29-A592-9CE9CBC27490}"/>
              </a:ext>
            </a:extLst>
          </p:cNvPr>
          <p:cNvPicPr>
            <a:picLocks noChangeAspect="1"/>
          </p:cNvPicPr>
          <p:nvPr/>
        </p:nvPicPr>
        <p:blipFill>
          <a:blip r:embed="rId2"/>
          <a:stretch>
            <a:fillRect/>
          </a:stretch>
        </p:blipFill>
        <p:spPr>
          <a:xfrm>
            <a:off x="15240" y="6372665"/>
            <a:ext cx="9128760" cy="452569"/>
          </a:xfrm>
          <a:prstGeom prst="rect">
            <a:avLst/>
          </a:prstGeom>
        </p:spPr>
      </p:pic>
      <p:pic>
        <p:nvPicPr>
          <p:cNvPr id="10" name="Picture 9">
            <a:extLst>
              <a:ext uri="{FF2B5EF4-FFF2-40B4-BE49-F238E27FC236}">
                <a16:creationId xmlns:a16="http://schemas.microsoft.com/office/drawing/2014/main" id="{5C469385-0460-4F1C-9815-BED93339BD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0588" y="6431477"/>
            <a:ext cx="1676400" cy="348250"/>
          </a:xfrm>
          <a:prstGeom prst="rect">
            <a:avLst/>
          </a:prstGeom>
        </p:spPr>
      </p:pic>
      <p:sp>
        <p:nvSpPr>
          <p:cNvPr id="13" name="Content Placeholder 6">
            <a:extLst>
              <a:ext uri="{FF2B5EF4-FFF2-40B4-BE49-F238E27FC236}">
                <a16:creationId xmlns:a16="http://schemas.microsoft.com/office/drawing/2014/main" id="{6E270058-ADA3-451B-8160-70FD6A26101A}"/>
              </a:ext>
            </a:extLst>
          </p:cNvPr>
          <p:cNvSpPr>
            <a:spLocks noGrp="1"/>
          </p:cNvSpPr>
          <p:nvPr>
            <p:ph idx="1"/>
          </p:nvPr>
        </p:nvSpPr>
        <p:spPr>
          <a:xfrm>
            <a:off x="232349" y="1106778"/>
            <a:ext cx="8144471" cy="1699317"/>
          </a:xfrm>
        </p:spPr>
        <p:txBody>
          <a:bodyPr/>
          <a:lstStyle/>
          <a:p>
            <a:r>
              <a:rPr lang="en-US" dirty="0"/>
              <a:t>Mail content is structured using XSLT mapping</a:t>
            </a:r>
          </a:p>
          <a:p>
            <a:r>
              <a:rPr lang="en-US" dirty="0"/>
              <a:t>Values retrieved from generic structure formed while the error was captured</a:t>
            </a:r>
          </a:p>
          <a:p>
            <a:endParaRPr lang="en-US" dirty="0"/>
          </a:p>
        </p:txBody>
      </p:sp>
      <p:pic>
        <p:nvPicPr>
          <p:cNvPr id="11" name="Picture 10">
            <a:extLst>
              <a:ext uri="{FF2B5EF4-FFF2-40B4-BE49-F238E27FC236}">
                <a16:creationId xmlns:a16="http://schemas.microsoft.com/office/drawing/2014/main" id="{99E4AF0B-35D6-45D6-B300-069AB8EFC707}"/>
              </a:ext>
            </a:extLst>
          </p:cNvPr>
          <p:cNvPicPr>
            <a:picLocks noChangeAspect="1"/>
          </p:cNvPicPr>
          <p:nvPr/>
        </p:nvPicPr>
        <p:blipFill>
          <a:blip r:embed="rId4"/>
          <a:stretch>
            <a:fillRect/>
          </a:stretch>
        </p:blipFill>
        <p:spPr>
          <a:xfrm>
            <a:off x="255798" y="2057400"/>
            <a:ext cx="8419948" cy="3693822"/>
          </a:xfrm>
          <a:prstGeom prst="rect">
            <a:avLst/>
          </a:prstGeom>
        </p:spPr>
      </p:pic>
    </p:spTree>
    <p:extLst>
      <p:ext uri="{BB962C8B-B14F-4D97-AF65-F5344CB8AC3E}">
        <p14:creationId xmlns:p14="http://schemas.microsoft.com/office/powerpoint/2010/main" val="343284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pic>
        <p:nvPicPr>
          <p:cNvPr id="2" name="Picture 1">
            <a:extLst>
              <a:ext uri="{FF2B5EF4-FFF2-40B4-BE49-F238E27FC236}">
                <a16:creationId xmlns:a16="http://schemas.microsoft.com/office/drawing/2014/main" id="{758888DC-AA1E-4790-9B79-15F61EC07FBC}"/>
              </a:ext>
            </a:extLst>
          </p:cNvPr>
          <p:cNvPicPr>
            <a:picLocks noChangeAspect="1"/>
          </p:cNvPicPr>
          <p:nvPr/>
        </p:nvPicPr>
        <p:blipFill>
          <a:blip r:embed="rId2"/>
          <a:stretch>
            <a:fillRect/>
          </a:stretch>
        </p:blipFill>
        <p:spPr>
          <a:xfrm>
            <a:off x="6096000" y="5257800"/>
            <a:ext cx="3048000" cy="1600200"/>
          </a:xfrm>
          <a:prstGeom prst="rect">
            <a:avLst/>
          </a:prstGeom>
        </p:spPr>
      </p:pic>
      <p:pic>
        <p:nvPicPr>
          <p:cNvPr id="8" name="Picture 7">
            <a:extLst>
              <a:ext uri="{FF2B5EF4-FFF2-40B4-BE49-F238E27FC236}">
                <a16:creationId xmlns:a16="http://schemas.microsoft.com/office/drawing/2014/main" id="{97F1797A-FAE2-44D3-8549-DB3CD23D3B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5514608"/>
            <a:ext cx="1905000" cy="1086584"/>
          </a:xfrm>
          <a:prstGeom prst="rect">
            <a:avLst/>
          </a:prstGeom>
        </p:spPr>
      </p:pic>
    </p:spTree>
    <p:extLst>
      <p:ext uri="{BB962C8B-B14F-4D97-AF65-F5344CB8AC3E}">
        <p14:creationId xmlns:p14="http://schemas.microsoft.com/office/powerpoint/2010/main" val="33651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2">
      <a:dk1>
        <a:srgbClr val="000000"/>
      </a:dk1>
      <a:lt1>
        <a:sysClr val="window" lastClr="FFFFFF"/>
      </a:lt1>
      <a:dk2>
        <a:srgbClr val="000000"/>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44FDC2933A3904F804F169A074F704F" ma:contentTypeVersion="3" ma:contentTypeDescription="Create a new document." ma:contentTypeScope="" ma:versionID="953617773ab6de8c465d38dfc5cbf6fa">
  <xsd:schema xmlns:xsd="http://www.w3.org/2001/XMLSchema" xmlns:xs="http://www.w3.org/2001/XMLSchema" xmlns:p="http://schemas.microsoft.com/office/2006/metadata/properties" xmlns:ns2="ed34b509-e6ef-489e-885d-90c80f16533e" xmlns:ns3="a8b035ff-fbf3-419a-996d-9b8d1983b1f6" targetNamespace="http://schemas.microsoft.com/office/2006/metadata/properties" ma:root="true" ma:fieldsID="90628b169b71be058f7bfe2df4683ee3" ns2:_="" ns3:_="">
    <xsd:import namespace="ed34b509-e6ef-489e-885d-90c80f16533e"/>
    <xsd:import namespace="a8b035ff-fbf3-419a-996d-9b8d1983b1f6"/>
    <xsd:element name="properties">
      <xsd:complexType>
        <xsd:sequence>
          <xsd:element name="documentManagement">
            <xsd:complexType>
              <xsd:all>
                <xsd:element ref="ns2:_dlc_DocId" minOccurs="0"/>
                <xsd:element ref="ns2:_dlc_DocIdUrl" minOccurs="0"/>
                <xsd:element ref="ns2:_dlc_DocIdPersistId" minOccurs="0"/>
                <xsd:element ref="ns3:Uploaded_x0020_User" minOccurs="0"/>
                <xsd:element ref="ns3:IsDeleted" minOccurs="0"/>
                <xsd:element ref="ns3:Docum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34b509-e6ef-489e-885d-90c80f16533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8b035ff-fbf3-419a-996d-9b8d1983b1f6" elementFormDefault="qualified">
    <xsd:import namespace="http://schemas.microsoft.com/office/2006/documentManagement/types"/>
    <xsd:import namespace="http://schemas.microsoft.com/office/infopath/2007/PartnerControls"/>
    <xsd:element name="Uploaded_x0020_User" ma:index="11" nillable="true" ma:displayName="Uploaded User" ma:internalName="Uploaded_x0020_User">
      <xsd:simpleType>
        <xsd:restriction base="dms:Text">
          <xsd:maxLength value="255"/>
        </xsd:restriction>
      </xsd:simpleType>
    </xsd:element>
    <xsd:element name="IsDeleted" ma:index="12" nillable="true" ma:displayName="IsDeleted" ma:default="No" ma:internalName="IsDeleted">
      <xsd:simpleType>
        <xsd:restriction base="dms:Text">
          <xsd:maxLength value="255"/>
        </xsd:restriction>
      </xsd:simpleType>
    </xsd:element>
    <xsd:element name="Document_x0020_Category" ma:index="13" nillable="true" ma:displayName="Document Category" ma:default="iCount" ma:internalName="Document_x0020_Catego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_x0020_Category xmlns="a8b035ff-fbf3-419a-996d-9b8d1983b1f6">iCount</Document_x0020_Category>
    <IsDeleted xmlns="a8b035ff-fbf3-419a-996d-9b8d1983b1f6">No</IsDeleted>
    <Uploaded_x0020_User xmlns="a8b035ff-fbf3-419a-996d-9b8d1983b1f6">ITLINFOSYS\MirAhmed_AW</Uploaded_x0020_User>
    <_dlc_DocId xmlns="ed34b509-e6ef-489e-885d-90c80f16533e">4XDT73MTP3K7-2-659271</_dlc_DocId>
    <_dlc_DocIdUrl xmlns="ed34b509-e6ef-489e-885d-90c80f16533e">
      <Url>http://10.68.190.231/sites/iCount/_layouts/15/DocIdRedir.aspx?ID=4XDT73MTP3K7-2-659271</Url>
      <Description>4XDT73MTP3K7-2-659271</Description>
    </_dlc_DocIdUrl>
  </documentManagement>
</p:properties>
</file>

<file path=customXml/itemProps1.xml><?xml version="1.0" encoding="utf-8"?>
<ds:datastoreItem xmlns:ds="http://schemas.openxmlformats.org/officeDocument/2006/customXml" ds:itemID="{A546F4E0-D6DB-4E1F-9EE4-FF9EDFA8FA09}">
  <ds:schemaRefs>
    <ds:schemaRef ds:uri="http://schemas.microsoft.com/sharepoint/v3/contenttype/forms"/>
  </ds:schemaRefs>
</ds:datastoreItem>
</file>

<file path=customXml/itemProps2.xml><?xml version="1.0" encoding="utf-8"?>
<ds:datastoreItem xmlns:ds="http://schemas.openxmlformats.org/officeDocument/2006/customXml" ds:itemID="{7FD4FB6C-1013-4720-95DE-84E297372836}">
  <ds:schemaRefs>
    <ds:schemaRef ds:uri="http://schemas.microsoft.com/sharepoint/events"/>
  </ds:schemaRefs>
</ds:datastoreItem>
</file>

<file path=customXml/itemProps3.xml><?xml version="1.0" encoding="utf-8"?>
<ds:datastoreItem xmlns:ds="http://schemas.openxmlformats.org/officeDocument/2006/customXml" ds:itemID="{61BD2F9B-11BE-4602-8AE1-C89333E52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34b509-e6ef-489e-885d-90c80f16533e"/>
    <ds:schemaRef ds:uri="a8b035ff-fbf3-419a-996d-9b8d1983b1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8986D6E-BEBD-44A1-9191-5DA20AB1E379}">
  <ds:schemaRefs>
    <ds:schemaRef ds:uri="http://schemas.microsoft.com/office/2006/metadata/properties"/>
    <ds:schemaRef ds:uri="http://schemas.microsoft.com/office/infopath/2007/PartnerControls"/>
    <ds:schemaRef ds:uri="a8b035ff-fbf3-419a-996d-9b8d1983b1f6"/>
    <ds:schemaRef ds:uri="ed34b509-e6ef-489e-885d-90c80f16533e"/>
  </ds:schemaRefs>
</ds:datastoreItem>
</file>

<file path=docProps/app.xml><?xml version="1.0" encoding="utf-8"?>
<Properties xmlns="http://schemas.openxmlformats.org/officeDocument/2006/extended-properties" xmlns:vt="http://schemas.openxmlformats.org/officeDocument/2006/docPropsVTypes">
  <Template/>
  <TotalTime>0</TotalTime>
  <Words>339</Words>
  <Application>Microsoft Office PowerPoint</Application>
  <PresentationFormat>On-screen Show (4:3)</PresentationFormat>
  <Paragraphs>48</Paragraphs>
  <Slides>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1" baseType="lpstr">
      <vt:lpstr>Arial</vt:lpstr>
      <vt:lpstr>Calibri</vt:lpstr>
      <vt:lpstr>Office Theme</vt:lpstr>
      <vt:lpstr>Packager Shell Object</vt:lpstr>
      <vt:lpstr>SAP CPI – Generic Error Handler</vt:lpstr>
      <vt:lpstr>Table of Contents</vt:lpstr>
      <vt:lpstr>Overview</vt:lpstr>
      <vt:lpstr>Technical Details</vt:lpstr>
      <vt:lpstr>Generic Error Capture Structure</vt:lpstr>
      <vt:lpstr>Mail Content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Mir Ahmed Moosa AW</cp:lastModifiedBy>
  <cp:revision>411</cp:revision>
  <dcterms:created xsi:type="dcterms:W3CDTF">2013-05-05T14:52:23Z</dcterms:created>
  <dcterms:modified xsi:type="dcterms:W3CDTF">2021-09-20T07:59:12Z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MirAhmed_AW@ad.infosys.com</vt:lpwstr>
  </property>
  <property fmtid="{D5CDD505-2E9C-101B-9397-08002B2CF9AE}" pid="5" name="MSIP_Label_be4b3411-284d-4d31-bd4f-bc13ef7f1fd6_SetDate">
    <vt:lpwstr>2018-10-10T05:45:13.2539924Z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MirAhmed_AW@ad.infosys.com</vt:lpwstr>
  </property>
  <property fmtid="{D5CDD505-2E9C-101B-9397-08002B2CF9AE}" pid="12" name="MSIP_Label_a0819fa7-4367-4500-ba88-dd630d977609_SetDate">
    <vt:lpwstr>2018-10-10T05:45:13.2539924Z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0x010100744FDC2933A3904F804F169A074F704F</vt:lpwstr>
  </property>
  <property fmtid="{D5CDD505-2E9C-101B-9397-08002B2CF9AE}" pid="19" name="_dlc_DocIdItemGuid">
    <vt:lpwstr>10bbabff-3b78-4e76-8d45-c011328e7d6a</vt:lpwstr>
  </property>
  <property fmtid="{D5CDD505-2E9C-101B-9397-08002B2CF9AE}" pid="20" name="Classification_to_AIP">
    <vt:i4>0</vt:i4>
  </property>
</Properties>
</file>