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9" r:id="rId5"/>
    <p:sldId id="270" r:id="rId6"/>
    <p:sldId id="275" r:id="rId7"/>
    <p:sldId id="259" r:id="rId8"/>
    <p:sldId id="268" r:id="rId9"/>
    <p:sldId id="261" r:id="rId10"/>
    <p:sldId id="262" r:id="rId11"/>
    <p:sldId id="264" r:id="rId12"/>
    <p:sldId id="271" r:id="rId13"/>
    <p:sldId id="263" r:id="rId14"/>
    <p:sldId id="265" r:id="rId15"/>
    <p:sldId id="267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010F5-BB77-4EFF-A1FE-2B80F2195A9A}" v="1236" dt="2019-11-20T17:59:44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94660"/>
  </p:normalViewPr>
  <p:slideViewPr>
    <p:cSldViewPr snapToGrid="0">
      <p:cViewPr>
        <p:scale>
          <a:sx n="67" d="100"/>
          <a:sy n="67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4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43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8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4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3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4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5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6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79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68" y="737845"/>
            <a:ext cx="9853874" cy="2484638"/>
          </a:xfrm>
        </p:spPr>
        <p:txBody>
          <a:bodyPr anchor="ctr">
            <a:normAutofit/>
          </a:bodyPr>
          <a:lstStyle/>
          <a:p>
            <a:pPr algn="ctr"/>
            <a:r>
              <a:rPr lang="en-GB" sz="5000" dirty="0">
                <a:solidFill>
                  <a:srgbClr val="FFFF00"/>
                </a:solidFill>
                <a:latin typeface="Segoe UI"/>
                <a:cs typeface="Segoe UI"/>
              </a:rPr>
              <a:t>COLLEGE CHATBOT</a:t>
            </a:r>
            <a:endParaRPr lang="en-US" dirty="0">
              <a:solidFill>
                <a:srgbClr val="FFFF00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116" y="4001506"/>
            <a:ext cx="4032553" cy="2096448"/>
          </a:xfrm>
        </p:spPr>
        <p:txBody>
          <a:bodyPr anchor="ctr">
            <a:normAutofit/>
          </a:bodyPr>
          <a:lstStyle/>
          <a:p>
            <a:pPr algn="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Under  the guidance of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ea typeface="+mj-lt"/>
                <a:cs typeface="+mj-lt"/>
              </a:rPr>
              <a:t>Ms.  M </a:t>
            </a:r>
            <a:r>
              <a:rPr lang="en-GB" dirty="0" err="1">
                <a:solidFill>
                  <a:schemeClr val="tx1"/>
                </a:solidFill>
                <a:ea typeface="+mj-lt"/>
                <a:cs typeface="+mj-lt"/>
              </a:rPr>
              <a:t>deepika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ea typeface="+mj-lt"/>
                <a:cs typeface="+mj-lt"/>
              </a:rPr>
              <a:t>(Assistant Professor)</a:t>
            </a:r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74032-904E-4F49-A36F-002C53209BFC}"/>
              </a:ext>
            </a:extLst>
          </p:cNvPr>
          <p:cNvSpPr txBox="1"/>
          <p:nvPr/>
        </p:nvSpPr>
        <p:spPr>
          <a:xfrm>
            <a:off x="1799621" y="191518"/>
            <a:ext cx="85927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u="sng" dirty="0">
                <a:solidFill>
                  <a:schemeClr val="accent5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NEIL GOGTE INSTITUTE OF TECHNOLOGY</a:t>
            </a:r>
            <a:endParaRPr lang="en-US" sz="3200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A6FE51-7B14-438F-9FBC-B696588B73AE}"/>
              </a:ext>
            </a:extLst>
          </p:cNvPr>
          <p:cNvSpPr txBox="1">
            <a:spLocks/>
          </p:cNvSpPr>
          <p:nvPr/>
        </p:nvSpPr>
        <p:spPr>
          <a:xfrm>
            <a:off x="5810724" y="3018095"/>
            <a:ext cx="6203533" cy="3979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GB" b="1" dirty="0">
              <a:solidFill>
                <a:schemeClr val="tx1">
                  <a:lumMod val="85000"/>
                </a:schemeClr>
              </a:solidFill>
              <a:ea typeface="+mj-lt"/>
              <a:cs typeface="+mj-lt"/>
            </a:endParaRPr>
          </a:p>
          <a:p>
            <a:pPr algn="r"/>
            <a:endParaRPr lang="en-GB" dirty="0">
              <a:solidFill>
                <a:schemeClr val="tx1">
                  <a:lumMod val="85000"/>
                </a:schemeClr>
              </a:solidFill>
              <a:ea typeface="+mj-lt"/>
              <a:cs typeface="+mj-lt"/>
            </a:endParaRPr>
          </a:p>
          <a:p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         By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Bala KIRAN Kumar          (245318733127) 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CH Prakash                      (245318733133) 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MD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Sadath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hussain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         (245318733161)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  <a:p>
            <a:pPr algn="r"/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1" name="Picture 11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18DF12A6-E755-4D62-8B40-8FF218B19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25" t="4167" r="11518" b="5833"/>
          <a:stretch/>
        </p:blipFill>
        <p:spPr>
          <a:xfrm>
            <a:off x="9437942" y="1399612"/>
            <a:ext cx="2758437" cy="22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0955-2838-4537-9CE4-552D468F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703544"/>
          </a:xfrm>
        </p:spPr>
        <p:txBody>
          <a:bodyPr anchor="b">
            <a:normAutofit/>
          </a:bodyPr>
          <a:lstStyle/>
          <a:p>
            <a:r>
              <a:rPr lang="en-GB" sz="3200" dirty="0">
                <a:solidFill>
                  <a:srgbClr val="FFFF00"/>
                </a:solidFill>
                <a:ea typeface="+mj-lt"/>
                <a:cs typeface="+mj-lt"/>
              </a:rPr>
              <a:t>Sequence Diagram:-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43233A2-5471-4D4E-B8A8-13DFE0B8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55" y="1447799"/>
            <a:ext cx="6087439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053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119388EF-16AD-4007-9187-44574DDD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0266A-7F8C-4D70-BA87-565A6D4D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Result:-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9B0BB-6CF4-4169-A017-72E278687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814559DA-E155-4929-880D-F82FEEA74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6E0CA-AE20-452F-AA99-5FBA37542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523"/>
            <a:ext cx="12192000" cy="55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8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742B-EE35-46C4-A1A8-A8507B48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Implementation:-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BE32C5-8302-44BB-934E-F356CCEEC3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975" y="1628775"/>
            <a:ext cx="5619750" cy="5029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62A11-5072-41E6-AA1E-154C63DBA7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1628775"/>
            <a:ext cx="5915025" cy="5029200"/>
          </a:xfrm>
        </p:spPr>
      </p:pic>
    </p:spTree>
    <p:extLst>
      <p:ext uri="{BB962C8B-B14F-4D97-AF65-F5344CB8AC3E}">
        <p14:creationId xmlns:p14="http://schemas.microsoft.com/office/powerpoint/2010/main" val="206855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F27-061C-41AB-9A6A-8FDD7A40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07" y="783397"/>
            <a:ext cx="9404723" cy="1400530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Modules:-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2887-B020-4466-9437-194D3135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21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 Flask</a:t>
            </a:r>
          </a:p>
          <a:p>
            <a:r>
              <a:rPr lang="en-GB" dirty="0"/>
              <a:t>Chatterbot</a:t>
            </a:r>
          </a:p>
          <a:p>
            <a:r>
              <a:rPr lang="en-GB" dirty="0"/>
              <a:t>Chatterbot-Corpus</a:t>
            </a:r>
          </a:p>
          <a:p>
            <a:r>
              <a:rPr lang="en-GB" dirty="0"/>
              <a:t>Spacy</a:t>
            </a:r>
          </a:p>
          <a:p>
            <a:r>
              <a:rPr lang="en-GB" dirty="0"/>
              <a:t>Thinc</a:t>
            </a:r>
          </a:p>
        </p:txBody>
      </p:sp>
    </p:spTree>
    <p:extLst>
      <p:ext uri="{BB962C8B-B14F-4D97-AF65-F5344CB8AC3E}">
        <p14:creationId xmlns:p14="http://schemas.microsoft.com/office/powerpoint/2010/main" val="42044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34F2-430C-4A74-B712-374078EA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0917523" cy="1400530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Conclusion and Future Enhancements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6DAE-ADE3-43A5-A411-CBAC7283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90" y="1619780"/>
            <a:ext cx="8946541" cy="52382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IN" dirty="0">
                <a:ea typeface="+mj-lt"/>
                <a:cs typeface="+mj-lt"/>
              </a:rPr>
              <a:t>From my perspective, chatbots or smart assistants with artificial intelligence are dramatically changing businesses.</a:t>
            </a:r>
          </a:p>
          <a:p>
            <a:pPr marL="0" indent="0" algn="just">
              <a:buNone/>
            </a:pPr>
            <a:endParaRPr lang="en-IN" dirty="0">
              <a:ea typeface="+mj-lt"/>
              <a:cs typeface="+mj-lt"/>
            </a:endParaRPr>
          </a:p>
          <a:p>
            <a:pPr algn="just"/>
            <a:r>
              <a:rPr lang="en-IN" dirty="0">
                <a:ea typeface="+mj-lt"/>
                <a:cs typeface="+mj-lt"/>
              </a:rPr>
              <a:t> Chatbots can reach out to a large audience on messaging apps and be more effective than humans.</a:t>
            </a:r>
          </a:p>
          <a:p>
            <a:pPr algn="just"/>
            <a:endParaRPr lang="en-IN" dirty="0">
              <a:ea typeface="+mj-lt"/>
              <a:cs typeface="+mj-lt"/>
            </a:endParaRPr>
          </a:p>
          <a:p>
            <a:pPr algn="just"/>
            <a:r>
              <a:rPr lang="en-IN" dirty="0">
                <a:ea typeface="+mj-lt"/>
                <a:cs typeface="+mj-lt"/>
              </a:rPr>
              <a:t>Student can get information without interacting to second person just by automated response’s.</a:t>
            </a:r>
          </a:p>
          <a:p>
            <a:pPr marL="0" indent="0" algn="just">
              <a:buNone/>
            </a:pPr>
            <a:endParaRPr lang="en-IN" dirty="0">
              <a:ea typeface="+mj-lt"/>
              <a:cs typeface="+mj-lt"/>
            </a:endParaRPr>
          </a:p>
          <a:p>
            <a:pPr algn="just"/>
            <a:r>
              <a:rPr lang="en-US" dirty="0">
                <a:ea typeface="+mj-lt"/>
                <a:cs typeface="+mj-lt"/>
              </a:rPr>
              <a:t>W</a:t>
            </a:r>
            <a:r>
              <a:rPr lang="en-IN" dirty="0">
                <a:ea typeface="+mj-lt"/>
                <a:cs typeface="+mj-lt"/>
              </a:rPr>
              <a:t>e can try to make chatbot speak and take input from user in the form  of audio.  </a:t>
            </a:r>
          </a:p>
          <a:p>
            <a:pPr algn="just"/>
            <a:endParaRPr lang="en-US" dirty="0"/>
          </a:p>
          <a:p>
            <a:pPr algn="just"/>
            <a:r>
              <a:rPr lang="en-IN" dirty="0">
                <a:ea typeface="+mj-lt"/>
                <a:cs typeface="+mj-lt"/>
              </a:rPr>
              <a:t>This feature would be more useful for direct interacting as Alexa, Google assistant, Apple’s Siri, activates just by a word. 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F22E-DBC1-485C-9815-6F6E0ACD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29375"/>
            <a:ext cx="9404723" cy="1400530"/>
          </a:xfrm>
        </p:spPr>
        <p:txBody>
          <a:bodyPr/>
          <a:lstStyle/>
          <a:p>
            <a:pPr algn="ctr"/>
            <a:r>
              <a:rPr lang="en-GB" sz="5500" i="1" dirty="0">
                <a:solidFill>
                  <a:schemeClr val="tx1"/>
                </a:solidFill>
              </a:rPr>
              <a:t>THANK YOU</a:t>
            </a:r>
            <a:endParaRPr lang="en-US" sz="5500" i="1" dirty="0">
              <a:solidFill>
                <a:schemeClr val="tx1"/>
              </a:solidFill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E2CA809-811B-4EBF-9A78-868D76D1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118" y="4254048"/>
            <a:ext cx="4626633" cy="26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959A-317C-4E59-BCBE-2674A4BD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C033-6354-4D27-B5C6-2F875B17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2239"/>
            <a:ext cx="9852314" cy="4526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dirty="0"/>
              <a:t>Abstract</a:t>
            </a:r>
          </a:p>
          <a:p>
            <a:pPr>
              <a:buFont typeface="Wingdings" charset="2"/>
              <a:buChar char="Ø"/>
            </a:pPr>
            <a:r>
              <a:rPr lang="en-GB" dirty="0"/>
              <a:t>Introduction</a:t>
            </a:r>
          </a:p>
          <a:p>
            <a:pPr>
              <a:buFont typeface="Wingdings" charset="2"/>
              <a:buChar char="Ø"/>
            </a:pPr>
            <a:r>
              <a:rPr lang="en-GB" dirty="0"/>
              <a:t>Literature Survey</a:t>
            </a:r>
          </a:p>
          <a:p>
            <a:pPr>
              <a:buFont typeface="Wingdings" charset="2"/>
              <a:buChar char="Ø"/>
            </a:pPr>
            <a:r>
              <a:rPr lang="en-GB" dirty="0"/>
              <a:t>System Requirements</a:t>
            </a:r>
          </a:p>
          <a:p>
            <a:pPr>
              <a:buFont typeface="Wingdings" charset="2"/>
              <a:buChar char="Ø"/>
            </a:pPr>
            <a:r>
              <a:rPr lang="en-GB" dirty="0"/>
              <a:t>System Design</a:t>
            </a:r>
          </a:p>
          <a:p>
            <a:pPr>
              <a:buFont typeface="Wingdings" charset="2"/>
              <a:buChar char="Ø"/>
            </a:pPr>
            <a:r>
              <a:rPr lang="en-GB" dirty="0"/>
              <a:t>Modules</a:t>
            </a:r>
          </a:p>
          <a:p>
            <a:pPr>
              <a:buFont typeface="Wingdings" charset="2"/>
              <a:buChar char="Ø"/>
            </a:pPr>
            <a:r>
              <a:rPr lang="en-GB" dirty="0"/>
              <a:t>Results</a:t>
            </a:r>
          </a:p>
          <a:p>
            <a:pPr>
              <a:buFont typeface="Wingdings" charset="2"/>
              <a:buChar char="Ø"/>
            </a:pPr>
            <a:r>
              <a:rPr lang="en-GB" dirty="0"/>
              <a:t>Conclusion and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68517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0962-BDB7-462F-A1F6-575FEC74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37" y="212353"/>
            <a:ext cx="9404723" cy="728382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EF4A-6B87-4168-8935-19F5BB44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304926"/>
            <a:ext cx="10988124" cy="5106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GB" dirty="0">
                <a:ea typeface="+mj-lt"/>
                <a:cs typeface="+mj-lt"/>
              </a:rPr>
              <a:t>  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2BCA5-1B45-4991-B95A-1DF7B4E61F3A}"/>
              </a:ext>
            </a:extLst>
          </p:cNvPr>
          <p:cNvSpPr txBox="1"/>
          <p:nvPr/>
        </p:nvSpPr>
        <p:spPr>
          <a:xfrm>
            <a:off x="643237" y="997886"/>
            <a:ext cx="11062988" cy="875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1900" dirty="0"/>
              <a:t>A Chatbot is the one that communicates with text or voice interface to provide the answers of student’s question.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sz="1900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sz="1900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1900" dirty="0"/>
              <a:t> The college chatbot system will help students to get information support online 24 x 7.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It is a web based application.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A simple user interface is made where user can type their questions and college buddy will give answers.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The functionality of the chatbot can be improved by integrating it into the college enterprise software, allowing more personal questions to be answered. 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The user can ask college related questions like exam notifications, time tables, results and so on.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0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C366-BB2E-48A5-B663-87A79E34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05" y="448886"/>
            <a:ext cx="9404723" cy="1400530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E7B0-B1F4-4B27-AB1E-955C78B7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537855"/>
            <a:ext cx="11105803" cy="48712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9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 chatbot is a piece of technology that allows a computer program to communicate with people just like conversing through text messaging using a natural language.</a:t>
            </a:r>
            <a:endParaRPr lang="en-IN" sz="1900" dirty="0">
              <a:latin typeface="+mn-lt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9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Also known as Artificial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C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onversational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E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ntity (ACE), Chat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R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obot, Talk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B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ot, Chatterbot or Chatterbox.</a:t>
            </a:r>
            <a:endParaRPr lang="en-IN" sz="19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IN" sz="1900" dirty="0">
              <a:effectLst/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The first chatbot was made in the year 1966 at the MIT AI Laboratory, named Eliza whose purpose was to give an accurate simulation of a human conversation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72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606B-0197-4D55-B121-FE655D08B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85" y="1221971"/>
            <a:ext cx="10640291" cy="531183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We can define the chatbots into two categories, following are the two categories of chatbots:</a:t>
            </a:r>
          </a:p>
          <a:p>
            <a:pPr lvl="0" algn="just"/>
            <a:r>
              <a:rPr lang="en-IN" b="1" dirty="0"/>
              <a:t>Rule-Based Approach</a:t>
            </a:r>
            <a:r>
              <a:rPr lang="en-IN" dirty="0"/>
              <a:t> – In this approach, a bot is trained according to rules. Based on this a bot can answer simple queries but sometimes fails to answer complex queries.</a:t>
            </a:r>
          </a:p>
          <a:p>
            <a:pPr lvl="0" algn="just"/>
            <a:r>
              <a:rPr lang="en-IN" b="1" dirty="0"/>
              <a:t>Self-Learning Approach – </a:t>
            </a:r>
            <a:r>
              <a:rPr lang="en-IN" dirty="0"/>
              <a:t>These bots follow the machine learning approach which is rather more efficient and is further divided into two more categories.</a:t>
            </a:r>
          </a:p>
          <a:p>
            <a:pPr marL="400050" lvl="1" indent="0" algn="just">
              <a:buNone/>
            </a:pPr>
            <a:r>
              <a:rPr lang="en-IN" b="1" dirty="0"/>
              <a:t>They are of follows -</a:t>
            </a:r>
            <a:endParaRPr lang="en-IN" dirty="0"/>
          </a:p>
          <a:p>
            <a:pPr lvl="1" algn="just"/>
            <a:r>
              <a:rPr lang="en-IN" b="1" dirty="0"/>
              <a:t>Retrieval-Based Models</a:t>
            </a:r>
            <a:r>
              <a:rPr lang="en-IN" dirty="0"/>
              <a:t> – In this approach, the bot retrieves the best response from a list of responses according to the user input.</a:t>
            </a:r>
          </a:p>
          <a:p>
            <a:pPr lvl="1" algn="just"/>
            <a:r>
              <a:rPr lang="en-IN" b="1" dirty="0"/>
              <a:t>Generative Models</a:t>
            </a:r>
            <a:r>
              <a:rPr lang="en-IN" dirty="0"/>
              <a:t> – These models often come up with answers than searching from a set of answers which makes them intelligent bots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72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97E-1233-4AE5-B4C9-84DFD071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LITERATURE SURVEY</a:t>
            </a:r>
            <a:r>
              <a:rPr lang="en-IN" b="1" dirty="0">
                <a:solidFill>
                  <a:srgbClr val="FFFF00"/>
                </a:solidFill>
              </a:rPr>
              <a:t>:-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1D30-9E33-41CF-9AC0-97997594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0150"/>
            <a:ext cx="8946541" cy="50482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Lets think if there is no chatbot for some reasons then the person who ask question and the person who tells the answer, both are busy.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save time of the person who answers the question using a chatbot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Its just like making an automated response using the chatbot.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more we train and train the chatbot the more  efficiency we get.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Chatbot makes every one life's easy.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1CD4-DCA1-4294-AC92-232E4ABB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System Requirements:-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DE06-46DD-46D2-967C-CD3D1EED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6" y="1650353"/>
            <a:ext cx="10873106" cy="4727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sz="2800" b="1" dirty="0"/>
              <a:t>Functional Requirements :</a:t>
            </a:r>
            <a:endParaRPr lang="en-US" sz="1600" dirty="0"/>
          </a:p>
          <a:p>
            <a:pPr marL="1257300" lvl="2" indent="-457200"/>
            <a:r>
              <a:rPr lang="en-US" sz="2000" b="1" dirty="0"/>
              <a:t>Users should give their input  to start a chat with chatbot.</a:t>
            </a:r>
            <a:endParaRPr lang="en-IN" sz="2000" b="1" dirty="0"/>
          </a:p>
          <a:p>
            <a:pPr marL="457200" indent="-457200" algn="just">
              <a:lnSpc>
                <a:spcPct val="150000"/>
              </a:lnSpc>
            </a:pPr>
            <a:r>
              <a:rPr lang="en-IN" sz="2800" b="1" dirty="0"/>
              <a:t>Non-Functional Requirements :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Scalability.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Recoverability.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Serviceability. 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Maintainability</a:t>
            </a:r>
          </a:p>
          <a:p>
            <a:pPr marL="1257300" lvl="2" indent="-457200" algn="just">
              <a:lnSpc>
                <a:spcPct val="150000"/>
              </a:lnSpc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769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3A50-5E52-44A3-8FAC-8F7CD1D0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0036"/>
            <a:ext cx="10559444" cy="5170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Software Requirements :</a:t>
            </a:r>
            <a:endParaRPr lang="en-IN" sz="2400" dirty="0"/>
          </a:p>
          <a:p>
            <a:pPr lvl="1"/>
            <a:r>
              <a:rPr lang="en-IN" dirty="0"/>
              <a:t>Operating System	: Windows XP\7\8\10</a:t>
            </a:r>
          </a:p>
          <a:p>
            <a:pPr lvl="1"/>
            <a:r>
              <a:rPr lang="en-IN" dirty="0"/>
              <a:t>Platform 		: PyCharm</a:t>
            </a:r>
          </a:p>
          <a:p>
            <a:pPr lvl="1"/>
            <a:r>
              <a:rPr lang="en-IN" dirty="0"/>
              <a:t>Language		: Python, HTML, CSS, SQLite.</a:t>
            </a:r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sz="2400" b="1" dirty="0"/>
              <a:t>Hardware Requirements</a:t>
            </a:r>
          </a:p>
          <a:p>
            <a:pPr lvl="1"/>
            <a:r>
              <a:rPr lang="en-IN" dirty="0"/>
              <a:t>Processor	: Intel corei5</a:t>
            </a:r>
          </a:p>
          <a:p>
            <a:pPr lvl="1"/>
            <a:r>
              <a:rPr lang="en-IN" dirty="0"/>
              <a:t>Hard Disk 	: 40GB</a:t>
            </a:r>
          </a:p>
        </p:txBody>
      </p:sp>
    </p:spTree>
    <p:extLst>
      <p:ext uri="{BB962C8B-B14F-4D97-AF65-F5344CB8AC3E}">
        <p14:creationId xmlns:p14="http://schemas.microsoft.com/office/powerpoint/2010/main" val="40958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256A-88BF-461D-BCC7-03EC3B5D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SYSTEM DESIGN:-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EF44-5A38-4D10-A3A6-39A2FC89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Use Case Diagram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sitting&#10;&#10;Description generated with very high confidence">
            <a:extLst>
              <a:ext uri="{FF2B5EF4-FFF2-40B4-BE49-F238E27FC236}">
                <a16:creationId xmlns:a16="http://schemas.microsoft.com/office/drawing/2014/main" id="{CA7FF784-3FBB-47E8-BC23-80792FDF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45" y="2402308"/>
            <a:ext cx="7277551" cy="40873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79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633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Segoe UI</vt:lpstr>
      <vt:lpstr>Times New Roman</vt:lpstr>
      <vt:lpstr>Wingdings</vt:lpstr>
      <vt:lpstr>Wingdings 3</vt:lpstr>
      <vt:lpstr>Ion</vt:lpstr>
      <vt:lpstr>COLLEGE CHATBOT</vt:lpstr>
      <vt:lpstr>contents</vt:lpstr>
      <vt:lpstr>Abstract</vt:lpstr>
      <vt:lpstr>Introduction</vt:lpstr>
      <vt:lpstr>PowerPoint Presentation</vt:lpstr>
      <vt:lpstr>LITERATURE SURVEY:-</vt:lpstr>
      <vt:lpstr>System Requirements:-</vt:lpstr>
      <vt:lpstr>PowerPoint Presentation</vt:lpstr>
      <vt:lpstr>SYSTEM DESIGN:-</vt:lpstr>
      <vt:lpstr>Sequence Diagram:-</vt:lpstr>
      <vt:lpstr>Result:-</vt:lpstr>
      <vt:lpstr>Implementation:-</vt:lpstr>
      <vt:lpstr>Modules:-</vt:lpstr>
      <vt:lpstr>Conclusion and Future Enhancements 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</dc:creator>
  <cp:lastModifiedBy>Bala Kiran</cp:lastModifiedBy>
  <cp:revision>469</cp:revision>
  <dcterms:created xsi:type="dcterms:W3CDTF">2019-11-20T16:43:47Z</dcterms:created>
  <dcterms:modified xsi:type="dcterms:W3CDTF">2021-03-22T05:53:11Z</dcterms:modified>
</cp:coreProperties>
</file>