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717" r:id="rId5"/>
    <p:sldMasterId id="2147483723" r:id="rId6"/>
    <p:sldMasterId id="2147483741" r:id="rId7"/>
  </p:sldMasterIdLst>
  <p:notesMasterIdLst>
    <p:notesMasterId r:id="rId16"/>
  </p:notesMasterIdLst>
  <p:sldIdLst>
    <p:sldId id="302" r:id="rId8"/>
    <p:sldId id="2076136275" r:id="rId9"/>
    <p:sldId id="2076136288" r:id="rId10"/>
    <p:sldId id="2076136284" r:id="rId11"/>
    <p:sldId id="2076136290" r:id="rId12"/>
    <p:sldId id="2076136291" r:id="rId13"/>
    <p:sldId id="2076136262" r:id="rId14"/>
    <p:sldId id="2076136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Dwyer" initials="ND" lastIdx="34" clrIdx="0">
    <p:extLst>
      <p:ext uri="{19B8F6BF-5375-455C-9EA6-DF929625EA0E}">
        <p15:presenceInfo xmlns:p15="http://schemas.microsoft.com/office/powerpoint/2012/main" userId="S::Nick@2a.consulting::637372cd-8f04-49e1-a9c8-f5dbbdc447be" providerId="AD"/>
      </p:ext>
    </p:extLst>
  </p:cmAuthor>
  <p:cmAuthor id="2" name="Bharat Sandhu" initials="BS" lastIdx="6" clrIdx="1">
    <p:extLst>
      <p:ext uri="{19B8F6BF-5375-455C-9EA6-DF929625EA0E}">
        <p15:presenceInfo xmlns:p15="http://schemas.microsoft.com/office/powerpoint/2012/main" userId="S::bhsandhu@microsoft.com::5ef86433-8272-420b-8f8d-62d8b9bf008c" providerId="AD"/>
      </p:ext>
    </p:extLst>
  </p:cmAuthor>
  <p:cmAuthor id="3" name="Francisco Murrieta-Pendola" initials="FM" lastIdx="8" clrIdx="2">
    <p:extLst>
      <p:ext uri="{19B8F6BF-5375-455C-9EA6-DF929625EA0E}">
        <p15:presenceInfo xmlns:p15="http://schemas.microsoft.com/office/powerpoint/2012/main" userId="S::fmurriet@microsoft.com::1176f07a-6a52-4ce5-9359-a0a36f0e9de4" providerId="AD"/>
      </p:ext>
    </p:extLst>
  </p:cmAuthor>
  <p:cmAuthor id="4" name="Serina Kaye" initials="SK" lastIdx="1" clrIdx="3">
    <p:extLst>
      <p:ext uri="{19B8F6BF-5375-455C-9EA6-DF929625EA0E}">
        <p15:presenceInfo xmlns:p15="http://schemas.microsoft.com/office/powerpoint/2012/main" userId="S::serinak@microsoft.com::6d022303-dd1a-4d4a-9d5c-195c37de5c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33" autoAdjust="0"/>
    <p:restoredTop sz="87020" autoAdjust="0"/>
  </p:normalViewPr>
  <p:slideViewPr>
    <p:cSldViewPr snapToGrid="0">
      <p:cViewPr varScale="1">
        <p:scale>
          <a:sx n="105" d="100"/>
          <a:sy n="105" d="100"/>
        </p:scale>
        <p:origin x="1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rinak\Downloads\Azure%20Core%20Hours%20-%20InternalExternal%2028d%20Normalized%20(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1400" dirty="0"/>
              <a:t>AzureML – Core</a:t>
            </a:r>
            <a:r>
              <a:rPr lang="en-US" sz="1400" baseline="0" dirty="0"/>
              <a:t> Hour</a:t>
            </a:r>
            <a:br>
              <a:rPr lang="en-US" sz="1400" baseline="0" dirty="0"/>
            </a:br>
            <a:r>
              <a:rPr lang="en-US" sz="1400" baseline="0" dirty="0"/>
              <a:t> Growth (external)</a:t>
            </a:r>
            <a:endParaRPr lang="en-US" sz="1400" dirty="0"/>
          </a:p>
        </c:rich>
      </c:tx>
      <c:layout>
        <c:manualLayout>
          <c:xMode val="edge"/>
          <c:yMode val="edge"/>
          <c:x val="0.23574802138567627"/>
          <c:y val="1.7751775387205359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External Core Hours</c:v>
                </c:pt>
              </c:strCache>
            </c:strRef>
          </c:tx>
          <c:spPr>
            <a:ln w="34925" cap="rnd">
              <a:solidFill>
                <a:schemeClr val="lt1"/>
              </a:solidFill>
              <a:round/>
            </a:ln>
            <a:effectLst>
              <a:outerShdw dist="25400" dir="2700000" algn="tl" rotWithShape="0">
                <a:schemeClr val="accent1"/>
              </a:outerShdw>
            </a:effectLst>
          </c:spPr>
          <c:marker>
            <c:symbol val="none"/>
          </c:marker>
          <c:cat>
            <c:strRef>
              <c:f>Sheet1!$A$2:$A$6</c:f>
              <c:strCache>
                <c:ptCount val="5"/>
                <c:pt idx="0">
                  <c:v>Feb</c:v>
                </c:pt>
                <c:pt idx="1">
                  <c:v>Mar</c:v>
                </c:pt>
                <c:pt idx="2">
                  <c:v>Apr</c:v>
                </c:pt>
                <c:pt idx="3">
                  <c:v>May</c:v>
                </c:pt>
                <c:pt idx="4">
                  <c:v>Jun</c:v>
                </c:pt>
              </c:strCache>
            </c:strRef>
          </c:cat>
          <c:val>
            <c:numRef>
              <c:f>Sheet1!$B$2:$B$6</c:f>
              <c:numCache>
                <c:formatCode>General</c:formatCode>
                <c:ptCount val="5"/>
                <c:pt idx="0">
                  <c:v>17295310</c:v>
                </c:pt>
                <c:pt idx="1">
                  <c:v>18625700</c:v>
                </c:pt>
                <c:pt idx="2">
                  <c:v>17508040</c:v>
                </c:pt>
                <c:pt idx="3">
                  <c:v>20428050</c:v>
                </c:pt>
                <c:pt idx="4">
                  <c:v>22055000</c:v>
                </c:pt>
              </c:numCache>
            </c:numRef>
          </c:val>
          <c:smooth val="0"/>
          <c:extLst>
            <c:ext xmlns:c16="http://schemas.microsoft.com/office/drawing/2014/chart" uri="{C3380CC4-5D6E-409C-BE32-E72D297353CC}">
              <c16:uniqueId val="{00000000-582C-418C-A22E-4364FEC0A68C}"/>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88549871"/>
        <c:axId val="2067785599"/>
      </c:lineChart>
      <c:catAx>
        <c:axId val="588549871"/>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2067785599"/>
        <c:crosses val="autoZero"/>
        <c:auto val="1"/>
        <c:lblAlgn val="ctr"/>
        <c:lblOffset val="100"/>
        <c:noMultiLvlLbl val="0"/>
      </c:catAx>
      <c:valAx>
        <c:axId val="2067785599"/>
        <c:scaling>
          <c:orientation val="minMax"/>
          <c:min val="10000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8549871"/>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82496-059A-4B5E-933E-FB2EC348C303}"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00AED-C4CC-464C-9FB3-C461E234F587}" type="slidenum">
              <a:rPr lang="en-US" smtClean="0"/>
              <a:t>‹#›</a:t>
            </a:fld>
            <a:endParaRPr lang="en-US"/>
          </a:p>
        </p:txBody>
      </p:sp>
    </p:spTree>
    <p:extLst>
      <p:ext uri="{BB962C8B-B14F-4D97-AF65-F5344CB8AC3E}">
        <p14:creationId xmlns:p14="http://schemas.microsoft.com/office/powerpoint/2010/main" val="229681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Next steps:</a:t>
            </a:r>
          </a:p>
          <a:p>
            <a:pPr marL="171450" indent="-171450">
              <a:buFontTx/>
              <a:buChar char="-"/>
            </a:pPr>
            <a:r>
              <a:rPr lang="en-US" dirty="0"/>
              <a:t>Bharat to review w/ JG (add naming slides)</a:t>
            </a:r>
          </a:p>
          <a:p>
            <a:pPr marL="171450" indent="-171450">
              <a:buFontTx/>
              <a:buChar char="-"/>
            </a:pPr>
            <a:r>
              <a:rPr lang="en-US" dirty="0"/>
              <a:t>Suds to set up review w/ Richard</a:t>
            </a:r>
          </a:p>
          <a:p>
            <a:pPr marL="171450" indent="-171450">
              <a:buFontTx/>
              <a:buChar char="-"/>
            </a:pPr>
            <a:r>
              <a:rPr lang="en-US" dirty="0"/>
              <a:t>Friday LT review – dev plan to land this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6B16F7-C0AD-499A-8FC8-474EA3DFF7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69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E052A6-BADA-43CF-B5FB-CF9314751E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60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551" y="3248178"/>
            <a:ext cx="7155138" cy="669927"/>
          </a:xfrm>
          <a:noFill/>
        </p:spPr>
        <p:txBody>
          <a:bodyPr lIns="182880" tIns="146304" rIns="182880" bIns="146304">
            <a:noAutofit/>
          </a:bodyPr>
          <a:lstStyle>
            <a:lvl1pPr marL="0" indent="0">
              <a:spcBef>
                <a:spcPts val="0"/>
              </a:spcBef>
              <a:buNone/>
              <a:defRPr sz="2745" b="1" i="1" spc="0" baseline="0">
                <a:solidFill>
                  <a:schemeClr val="tx1"/>
                </a:solidFill>
                <a:latin typeface="+mj-lt"/>
              </a:defRPr>
            </a:lvl1pPr>
          </a:lstStyle>
          <a:p>
            <a:pPr lvl="0"/>
            <a:r>
              <a:rPr lang="en-US"/>
              <a:t>Project Phase</a:t>
            </a:r>
          </a:p>
        </p:txBody>
      </p:sp>
      <p:sp>
        <p:nvSpPr>
          <p:cNvPr id="9" name="Title 1"/>
          <p:cNvSpPr>
            <a:spLocks noGrp="1"/>
          </p:cNvSpPr>
          <p:nvPr>
            <p:ph type="title" hasCustomPrompt="1"/>
          </p:nvPr>
        </p:nvSpPr>
        <p:spPr>
          <a:xfrm>
            <a:off x="269304" y="2329780"/>
            <a:ext cx="7171336" cy="1104475"/>
          </a:xfrm>
          <a:noFill/>
        </p:spPr>
        <p:txBody>
          <a:bodyPr lIns="146304" tIns="146304" rIns="45720" bIns="146304" anchor="t" anchorCtr="0">
            <a:noAutofit/>
          </a:bodyPr>
          <a:lstStyle>
            <a:lvl1pPr>
              <a:defRPr sz="5882" spc="-98" baseline="0">
                <a:solidFill>
                  <a:schemeClr val="accent1"/>
                </a:solidFill>
              </a:defRPr>
            </a:lvl1pPr>
          </a:lstStyle>
          <a:p>
            <a:r>
              <a:rPr lang="en-US"/>
              <a:t>Presentation title</a:t>
            </a:r>
          </a:p>
        </p:txBody>
      </p:sp>
      <p:sp>
        <p:nvSpPr>
          <p:cNvPr id="7" name="Text Placeholder 4"/>
          <p:cNvSpPr>
            <a:spLocks noGrp="1"/>
          </p:cNvSpPr>
          <p:nvPr>
            <p:ph type="body" sz="quarter" idx="13" hasCustomPrompt="1"/>
          </p:nvPr>
        </p:nvSpPr>
        <p:spPr>
          <a:xfrm>
            <a:off x="269551" y="4501540"/>
            <a:ext cx="7155138" cy="669927"/>
          </a:xfrm>
          <a:noFill/>
        </p:spPr>
        <p:txBody>
          <a:bodyPr lIns="182880" tIns="146304" rIns="182880" bIns="146304">
            <a:noAutofit/>
          </a:bodyPr>
          <a:lstStyle>
            <a:lvl1pPr marL="0" indent="0">
              <a:spcBef>
                <a:spcPts val="0"/>
              </a:spcBef>
              <a:buNone/>
              <a:defRPr sz="2745" spc="0" baseline="0">
                <a:solidFill>
                  <a:schemeClr val="bg1">
                    <a:lumMod val="50000"/>
                  </a:schemeClr>
                </a:solidFill>
                <a:latin typeface="+mn-lt"/>
              </a:defRPr>
            </a:lvl1pPr>
          </a:lstStyle>
          <a:p>
            <a:pPr lvl="0"/>
            <a:r>
              <a:rPr lang="en-US"/>
              <a:t>Date </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44486" y="6040834"/>
            <a:ext cx="1613565" cy="346755"/>
          </a:xfrm>
          <a:prstGeom prst="rect">
            <a:avLst/>
          </a:prstGeom>
        </p:spPr>
      </p:pic>
    </p:spTree>
    <p:extLst>
      <p:ext uri="{BB962C8B-B14F-4D97-AF65-F5344CB8AC3E}">
        <p14:creationId xmlns:p14="http://schemas.microsoft.com/office/powerpoint/2010/main" val="203496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7546">
          <p15:clr>
            <a:srgbClr val="C35EA4"/>
          </p15:clr>
        </p15:guide>
        <p15:guide id="2" orient="horz" pos="302">
          <p15:clr>
            <a:srgbClr val="C35EA4"/>
          </p15:clr>
        </p15:guide>
        <p15:guide id="3" orient="horz" pos="4104">
          <p15:clr>
            <a:srgbClr val="C35EA4"/>
          </p15:clr>
        </p15:guide>
        <p15:guide id="4" pos="3917">
          <p15:clr>
            <a:srgbClr val="FBAE40"/>
          </p15:clr>
        </p15:guide>
        <p15:guide id="5" orient="horz" pos="220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02759"/>
            <a:ext cx="5378548" cy="2196879"/>
          </a:xfrm>
        </p:spPr>
        <p:txBody>
          <a:bodyPr wrap="square">
            <a:spAutoFit/>
          </a:bodyPr>
          <a:lstStyle>
            <a:lvl1pPr marL="281677" indent="-281677">
              <a:spcBef>
                <a:spcPts val="1200"/>
              </a:spcBef>
              <a:buClr>
                <a:schemeClr val="accent1"/>
              </a:buClr>
              <a:buFont typeface="Arial" pitchFamily="34" charset="0"/>
              <a:buChar char="•"/>
              <a:defRPr lang="en-US" sz="2745" kern="1200" spc="0" baseline="0" dirty="0" smtClean="0">
                <a:solidFill>
                  <a:schemeClr val="accent1"/>
                </a:solidFill>
                <a:latin typeface="+mj-lt"/>
                <a:ea typeface="+mn-ea"/>
                <a:cs typeface="+mn-cs"/>
              </a:defRPr>
            </a:lvl1pPr>
            <a:lvl2pPr marL="520702" indent="-228601">
              <a:defRPr sz="1961"/>
            </a:lvl2pPr>
            <a:lvl3pPr marL="685803" indent="-165101">
              <a:tabLst/>
              <a:defRPr sz="1961"/>
            </a:lvl3pPr>
            <a:lvl4pPr marL="863603" indent="-177801">
              <a:defRPr sz="1765"/>
            </a:lvl4pPr>
            <a:lvl5pPr marL="1028704" indent="-165101">
              <a:tabLst/>
              <a:defRPr sz="1765"/>
            </a:lvl5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p>
        </p:txBody>
      </p:sp>
      <p:sp>
        <p:nvSpPr>
          <p:cNvPr id="5" name="Text Placeholder 3"/>
          <p:cNvSpPr>
            <a:spLocks noGrp="1"/>
          </p:cNvSpPr>
          <p:nvPr>
            <p:ph type="body" sz="quarter" idx="11"/>
          </p:nvPr>
        </p:nvSpPr>
        <p:spPr>
          <a:xfrm>
            <a:off x="6544216" y="1102759"/>
            <a:ext cx="5378548" cy="2196879"/>
          </a:xfrm>
        </p:spPr>
        <p:txBody>
          <a:bodyPr wrap="square">
            <a:spAutoFit/>
          </a:bodyPr>
          <a:lstStyle>
            <a:lvl1pPr marL="281677" indent="-281677">
              <a:spcBef>
                <a:spcPts val="1200"/>
              </a:spcBef>
              <a:buClr>
                <a:schemeClr val="accent1"/>
              </a:buClr>
              <a:buFont typeface="Arial" pitchFamily="34" charset="0"/>
              <a:buChar char="•"/>
              <a:defRPr lang="en-US" sz="2745" kern="1200" spc="0" baseline="0" dirty="0" smtClean="0">
                <a:solidFill>
                  <a:schemeClr val="accent1"/>
                </a:solidFill>
                <a:latin typeface="+mj-lt"/>
                <a:ea typeface="+mn-ea"/>
                <a:cs typeface="+mn-cs"/>
              </a:defRPr>
            </a:lvl1pPr>
            <a:lvl2pPr marL="520702" indent="-228601">
              <a:defRPr sz="1961"/>
            </a:lvl2pPr>
            <a:lvl3pPr marL="685803" indent="-165101">
              <a:tabLst/>
              <a:defRPr sz="1961"/>
            </a:lvl3pPr>
            <a:lvl4pPr marL="863603" indent="-177801">
              <a:defRPr sz="1765"/>
            </a:lvl4pPr>
            <a:lvl5pPr marL="1028704" indent="-165101">
              <a:tabLst/>
              <a:defRPr sz="1765"/>
            </a:lvl5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9627652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31098099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15492768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61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30830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02760"/>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16060053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443198"/>
          </a:xfrm>
        </p:spPr>
        <p:txBody>
          <a:bodyPr/>
          <a:lstStyle>
            <a:lvl1pPr>
              <a:defRPr>
                <a:latin typeface="+mj-lt"/>
              </a:defRPr>
            </a:lvl1pPr>
          </a:lstStyle>
          <a:p>
            <a:r>
              <a:rPr lang="en-US"/>
              <a:t>Click to edit Master title style</a:t>
            </a:r>
          </a:p>
        </p:txBody>
      </p:sp>
      <p:sp>
        <p:nvSpPr>
          <p:cNvPr id="5" name="Text Placeholder 4"/>
          <p:cNvSpPr>
            <a:spLocks noGrp="1"/>
          </p:cNvSpPr>
          <p:nvPr>
            <p:ph type="body" sz="quarter" idx="10"/>
          </p:nvPr>
        </p:nvSpPr>
        <p:spPr>
          <a:xfrm>
            <a:off x="567268" y="920754"/>
            <a:ext cx="11151917" cy="174753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3" y="6336030"/>
            <a:ext cx="1943100" cy="44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5634827" y="6582192"/>
            <a:ext cx="0" cy="17183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2401" y="6582192"/>
            <a:ext cx="0" cy="17183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3"/>
          </p:nvPr>
        </p:nvSpPr>
        <p:spPr>
          <a:xfrm>
            <a:off x="4717253" y="6614245"/>
            <a:ext cx="830107" cy="107722"/>
          </a:xfrm>
          <a:prstGeom prst="rect">
            <a:avLst/>
          </a:prstGeom>
        </p:spPr>
        <p:txBody>
          <a:bodyPr vert="horz" wrap="square" lIns="0" tIns="0" rIns="0" bIns="0" rtlCol="0" anchor="ctr">
            <a:spAutoFit/>
          </a:bodyPr>
          <a:lstStyle>
            <a:lvl1pPr marL="0" algn="ctr" defTabSz="914340" rtl="0" eaLnBrk="1" latinLnBrk="0" hangingPunct="1">
              <a:defRPr lang="en-US" sz="700" b="0" kern="1200" dirty="0" smtClean="0">
                <a:gradFill>
                  <a:gsLst>
                    <a:gs pos="0">
                      <a:schemeClr val="tx2"/>
                    </a:gs>
                    <a:gs pos="86000">
                      <a:schemeClr val="tx2"/>
                    </a:gs>
                  </a:gsLst>
                  <a:lin ang="5400000" scaled="0"/>
                </a:gradFill>
                <a:latin typeface="+mj-lt"/>
                <a:ea typeface="+mn-ea"/>
                <a:cs typeface="+mn-cs"/>
              </a:defRPr>
            </a:lvl1pPr>
          </a:lstStyle>
          <a:p>
            <a:endParaRPr lang="en-US"/>
          </a:p>
        </p:txBody>
      </p:sp>
      <p:sp>
        <p:nvSpPr>
          <p:cNvPr id="14" name="Slide Number Placeholder 5"/>
          <p:cNvSpPr>
            <a:spLocks noGrp="1"/>
          </p:cNvSpPr>
          <p:nvPr>
            <p:ph type="sldNum" sz="quarter" idx="4"/>
          </p:nvPr>
        </p:nvSpPr>
        <p:spPr>
          <a:xfrm>
            <a:off x="5740045" y="6591161"/>
            <a:ext cx="707136" cy="153888"/>
          </a:xfrm>
          <a:prstGeom prst="rect">
            <a:avLst/>
          </a:prstGeom>
        </p:spPr>
        <p:txBody>
          <a:bodyPr vert="horz" lIns="0" tIns="0" rIns="0" bIns="0" rtlCol="0" anchor="ctr">
            <a:spAutoFit/>
          </a:bodyPr>
          <a:lstStyle>
            <a:lvl1pPr marL="0" algn="ctr" defTabSz="914340" rtl="0" eaLnBrk="1" latinLnBrk="0" hangingPunct="1">
              <a:defRPr lang="en-US" sz="1000" b="0" kern="1200" smtClean="0">
                <a:gradFill>
                  <a:gsLst>
                    <a:gs pos="0">
                      <a:schemeClr val="tx2"/>
                    </a:gs>
                    <a:gs pos="86000">
                      <a:schemeClr val="tx2"/>
                    </a:gs>
                  </a:gsLst>
                  <a:lin ang="5400000" scaled="0"/>
                </a:gradFill>
                <a:latin typeface="+mj-lt"/>
                <a:ea typeface="+mn-ea"/>
                <a:cs typeface="+mn-cs"/>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38298200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E6BBDD-CBB1-4FE3-A354-AAD00C75B28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113749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A0B653C9-7539-4439-BA82-A2E4307C5C48}" type="slidenum">
              <a:rPr lang="en-US" smtClean="0"/>
              <a:t>‹#›</a:t>
            </a:fld>
            <a:endParaRPr lang="en-US"/>
          </a:p>
        </p:txBody>
      </p:sp>
      <p:sp>
        <p:nvSpPr>
          <p:cNvPr id="7" name="Text Placeholder 6"/>
          <p:cNvSpPr>
            <a:spLocks noGrp="1"/>
          </p:cNvSpPr>
          <p:nvPr>
            <p:ph type="body" sz="quarter" idx="12" hasCustomPrompt="1"/>
          </p:nvPr>
        </p:nvSpPr>
        <p:spPr>
          <a:xfrm>
            <a:off x="269240" y="2801422"/>
            <a:ext cx="7519275" cy="3406581"/>
          </a:xfrm>
        </p:spPr>
        <p:txBody>
          <a:bodyPr/>
          <a:lstStyle>
            <a:lvl1pPr marL="0" indent="0">
              <a:lnSpc>
                <a:spcPts val="2549"/>
              </a:lnSpc>
              <a:spcBef>
                <a:spcPts val="2942"/>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569520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B0E8-6E0F-441A-B361-EDD8B499906A}"/>
              </a:ext>
            </a:extLst>
          </p:cNvPr>
          <p:cNvSpPr>
            <a:spLocks noGrp="1"/>
          </p:cNvSpPr>
          <p:nvPr>
            <p:ph type="title"/>
          </p:nvPr>
        </p:nvSpPr>
        <p:spPr>
          <a:xfrm>
            <a:off x="419100" y="24113"/>
            <a:ext cx="10515600" cy="98249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6AE3A6F-A091-4828-B2BF-4BB7CFEAA4DA}"/>
              </a:ext>
            </a:extLst>
          </p:cNvPr>
          <p:cNvSpPr>
            <a:spLocks noGrp="1"/>
          </p:cNvSpPr>
          <p:nvPr>
            <p:ph idx="1"/>
          </p:nvPr>
        </p:nvSpPr>
        <p:spPr>
          <a:xfrm>
            <a:off x="419100" y="1165786"/>
            <a:ext cx="11353800" cy="4996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C7840-AD58-4E43-B799-F5962A65E0F8}"/>
              </a:ext>
            </a:extLst>
          </p:cNvPr>
          <p:cNvSpPr>
            <a:spLocks noGrp="1"/>
          </p:cNvSpPr>
          <p:nvPr>
            <p:ph type="dt" sz="half" idx="10"/>
          </p:nvPr>
        </p:nvSpPr>
        <p:spPr/>
        <p:txBody>
          <a:bodyPr/>
          <a:lstStyle/>
          <a:p>
            <a:fld id="{E5E6BBDD-CBB1-4FE3-A354-AAD00C75B28B}" type="datetimeFigureOut">
              <a:rPr lang="en-US" smtClean="0"/>
              <a:t>12/4/2019</a:t>
            </a:fld>
            <a:endParaRPr lang="en-US"/>
          </a:p>
        </p:txBody>
      </p:sp>
      <p:sp>
        <p:nvSpPr>
          <p:cNvPr id="5" name="Footer Placeholder 4">
            <a:extLst>
              <a:ext uri="{FF2B5EF4-FFF2-40B4-BE49-F238E27FC236}">
                <a16:creationId xmlns:a16="http://schemas.microsoft.com/office/drawing/2014/main" id="{55A0A1C6-B4A9-4F2A-8103-A2C4D828E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3FB4E-1EAE-42B8-9B23-4B5A84F4AD62}"/>
              </a:ext>
            </a:extLst>
          </p:cNvPr>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3410138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E6BBDD-CBB1-4FE3-A354-AAD00C75B28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26222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6"/>
            <a:ext cx="11653523" cy="1796217"/>
          </a:xfrm>
          <a:noFill/>
        </p:spPr>
        <p:txBody>
          <a:bodyPr tIns="91440" bIns="91440" anchor="ctr" anchorCtr="0"/>
          <a:lstStyle>
            <a:lvl1pPr>
              <a:defRPr sz="5882"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813545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25046014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a:defRPr/>
            </a:pPr>
            <a:fld id="{69E2CB72-FC6A-4342-9BEF-03598521A738}" type="datetime1">
              <a:rPr lang="en-US" smtClean="0">
                <a:solidFill>
                  <a:srgbClr val="000000"/>
                </a:solidFill>
              </a:rPr>
              <a:t>12/4/2019</a:t>
            </a:fld>
            <a:endParaRPr lang="en-US">
              <a:solidFill>
                <a:srgbClr val="000000"/>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CE1DCDB6-6D19-40AE-B978-80A2CACF4D3D}" type="slidenum">
              <a:rPr lang="en-US" smtClean="0">
                <a:solidFill>
                  <a:srgbClr val="FFFFFF">
                    <a:lumMod val="75000"/>
                    <a:alpha val="85000"/>
                  </a:srgbClr>
                </a:solidFill>
              </a:rPr>
              <a:pPr>
                <a:defRPr/>
              </a:pPr>
              <a:t>‹#›</a:t>
            </a:fld>
            <a:endParaRPr lang="en-US">
              <a:solidFill>
                <a:srgbClr val="FFFFFF">
                  <a:lumMod val="75000"/>
                  <a:alpha val="85000"/>
                </a:srgbClr>
              </a:solidFill>
            </a:endParaRPr>
          </a:p>
        </p:txBody>
      </p:sp>
    </p:spTree>
    <p:extLst>
      <p:ext uri="{BB962C8B-B14F-4D97-AF65-F5344CB8AC3E}">
        <p14:creationId xmlns:p14="http://schemas.microsoft.com/office/powerpoint/2010/main" val="288659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than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906" y="274638"/>
            <a:ext cx="11640456" cy="545758"/>
          </a:xfrm>
        </p:spPr>
        <p:txBody>
          <a:bodyPr anchor="ctr">
            <a:normAutofit/>
          </a:bodyPr>
          <a:lstStyle>
            <a:lvl1pPr algn="l">
              <a:defRPr sz="3431" b="0"/>
            </a:lvl1pPr>
          </a:lstStyle>
          <a:p>
            <a:r>
              <a:rPr lang="en-US"/>
              <a:t>Click to edit Master title style</a:t>
            </a:r>
          </a:p>
        </p:txBody>
      </p:sp>
      <p:sp>
        <p:nvSpPr>
          <p:cNvPr id="7" name="Content Placeholder 2"/>
          <p:cNvSpPr>
            <a:spLocks noGrp="1"/>
          </p:cNvSpPr>
          <p:nvPr>
            <p:ph idx="10"/>
          </p:nvPr>
        </p:nvSpPr>
        <p:spPr>
          <a:xfrm>
            <a:off x="241906" y="1280160"/>
            <a:ext cx="11640456" cy="1373049"/>
          </a:xfrm>
        </p:spPr>
        <p:txBody>
          <a:bodyPr/>
          <a:lstStyle>
            <a:lvl1pPr marL="222541" indent="-222541">
              <a:lnSpc>
                <a:spcPct val="100000"/>
              </a:lnSpc>
              <a:spcBef>
                <a:spcPts val="900"/>
              </a:spcBef>
              <a:spcAft>
                <a:spcPts val="0"/>
              </a:spcAft>
              <a:buClr>
                <a:schemeClr val="accent1"/>
              </a:buClr>
              <a:buSzPct val="106000"/>
              <a:buFont typeface="Wingdings" panose="05000000000000000000" pitchFamily="2" charset="2"/>
              <a:buChar char="§"/>
              <a:defRPr sz="2353" b="1">
                <a:latin typeface="+mj-lt"/>
              </a:defRPr>
            </a:lvl1pPr>
            <a:lvl2pPr marL="548589" indent="-137147">
              <a:lnSpc>
                <a:spcPct val="100000"/>
              </a:lnSpc>
              <a:spcBef>
                <a:spcPts val="900"/>
              </a:spcBef>
              <a:spcAft>
                <a:spcPts val="0"/>
              </a:spcAft>
              <a:buClr>
                <a:schemeClr val="accent1"/>
              </a:buClr>
              <a:buSzPct val="106000"/>
              <a:buFont typeface="Calibri" panose="020F0502020204030204" pitchFamily="34" charset="0"/>
              <a:buChar char="‐"/>
              <a:defRPr sz="1961" b="0">
                <a:latin typeface="+mj-lt"/>
              </a:defRPr>
            </a:lvl2pPr>
            <a:lvl3pPr marL="914314" indent="-137147">
              <a:lnSpc>
                <a:spcPct val="100000"/>
              </a:lnSpc>
              <a:spcBef>
                <a:spcPts val="900"/>
              </a:spcBef>
              <a:spcAft>
                <a:spcPts val="0"/>
              </a:spcAft>
              <a:buClr>
                <a:schemeClr val="accent1"/>
              </a:buClr>
              <a:buSzPct val="106000"/>
              <a:defRPr sz="1765" b="0">
                <a:latin typeface="+mj-lt"/>
              </a:defRPr>
            </a:lvl3pPr>
          </a:lstStyle>
          <a:p>
            <a:pPr lvl="0"/>
            <a:r>
              <a:rPr lang="en-US"/>
              <a:t>Click to edit Master text styles</a:t>
            </a:r>
          </a:p>
          <a:p>
            <a:pPr lvl="1"/>
            <a:r>
              <a:rPr lang="en-US"/>
              <a:t>Second level</a:t>
            </a:r>
          </a:p>
          <a:p>
            <a:pPr lvl="2"/>
            <a:r>
              <a:rPr lang="en-US"/>
              <a:t>Third level</a:t>
            </a:r>
          </a:p>
        </p:txBody>
      </p:sp>
      <p:sp>
        <p:nvSpPr>
          <p:cNvPr id="5" name="Text Placeholder 3"/>
          <p:cNvSpPr>
            <a:spLocks noGrp="1"/>
          </p:cNvSpPr>
          <p:nvPr>
            <p:ph type="body" sz="quarter" idx="11" hasCustomPrompt="1"/>
          </p:nvPr>
        </p:nvSpPr>
        <p:spPr>
          <a:xfrm>
            <a:off x="241906" y="833578"/>
            <a:ext cx="11640456" cy="371768"/>
          </a:xfrm>
        </p:spPr>
        <p:txBody>
          <a:bodyPr>
            <a:normAutofit/>
          </a:bodyPr>
          <a:lstStyle>
            <a:lvl1pPr marL="0" indent="0">
              <a:buNone/>
              <a:defRPr sz="1568" b="1">
                <a:solidFill>
                  <a:schemeClr val="accent1"/>
                </a:solidFill>
              </a:defRPr>
            </a:lvl1pPr>
          </a:lstStyle>
          <a:p>
            <a:r>
              <a:rPr lang="en-US"/>
              <a:t>Sub-Title Goes Here….</a:t>
            </a:r>
          </a:p>
        </p:txBody>
      </p:sp>
    </p:spTree>
    <p:extLst>
      <p:ext uri="{BB962C8B-B14F-4D97-AF65-F5344CB8AC3E}">
        <p14:creationId xmlns:p14="http://schemas.microsoft.com/office/powerpoint/2010/main" val="7062448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CE1DCDB6-6D19-40AE-B978-80A2CACF4D3D}" type="slidenum">
              <a:rPr lang="en-US" smtClean="0">
                <a:solidFill>
                  <a:srgbClr val="FFFFFF">
                    <a:lumMod val="75000"/>
                    <a:alpha val="85000"/>
                  </a:srgbClr>
                </a:solidFill>
              </a:rPr>
              <a:pPr>
                <a:defRPr/>
              </a:pPr>
              <a:t>‹#›</a:t>
            </a:fld>
            <a:endParaRPr lang="en-US">
              <a:solidFill>
                <a:srgbClr val="FFFFFF">
                  <a:lumMod val="75000"/>
                  <a:alpha val="85000"/>
                </a:srgbClr>
              </a:solidFill>
            </a:endParaRPr>
          </a:p>
        </p:txBody>
      </p:sp>
      <p:sp>
        <p:nvSpPr>
          <p:cNvPr id="4" name="Footer Placeholder 3"/>
          <p:cNvSpPr>
            <a:spLocks noGrp="1"/>
          </p:cNvSpPr>
          <p:nvPr>
            <p:ph type="ftr" sz="quarter" idx="11"/>
          </p:nvPr>
        </p:nvSpPr>
        <p:spPr/>
        <p:txBody>
          <a:bodyPr/>
          <a:lstStyle/>
          <a:p>
            <a:pPr>
              <a:defRPr/>
            </a:pPr>
            <a:endParaRPr lang="en-US">
              <a:solidFill>
                <a:srgbClr val="000000">
                  <a:tint val="75000"/>
                </a:srgbClr>
              </a:solidFill>
            </a:endParaRPr>
          </a:p>
        </p:txBody>
      </p:sp>
    </p:spTree>
    <p:extLst>
      <p:ext uri="{BB962C8B-B14F-4D97-AF65-F5344CB8AC3E}">
        <p14:creationId xmlns:p14="http://schemas.microsoft.com/office/powerpoint/2010/main" val="38391252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Text">
    <p:spTree>
      <p:nvGrpSpPr>
        <p:cNvPr id="1" name=""/>
        <p:cNvGrpSpPr/>
        <p:nvPr/>
      </p:nvGrpSpPr>
      <p:grpSpPr>
        <a:xfrm>
          <a:off x="0" y="0"/>
          <a:ext cx="0" cy="0"/>
          <a:chOff x="0" y="0"/>
          <a:chExt cx="0" cy="0"/>
        </a:xfrm>
      </p:grpSpPr>
      <p:sp>
        <p:nvSpPr>
          <p:cNvPr id="5" name="Title 1"/>
          <p:cNvSpPr>
            <a:spLocks noGrp="1"/>
          </p:cNvSpPr>
          <p:nvPr>
            <p:ph type="title"/>
          </p:nvPr>
        </p:nvSpPr>
        <p:spPr>
          <a:xfrm>
            <a:off x="269240" y="161429"/>
            <a:ext cx="11655840" cy="532332"/>
          </a:xfrm>
          <a:prstGeom prst="rect">
            <a:avLst/>
          </a:prstGeom>
        </p:spPr>
        <p:txBody>
          <a:bodyPr/>
          <a:lstStyle/>
          <a:p>
            <a:r>
              <a:rPr lang="en-US"/>
              <a:t>Click to edit Master title style</a:t>
            </a:r>
          </a:p>
        </p:txBody>
      </p:sp>
      <p:sp>
        <p:nvSpPr>
          <p:cNvPr id="6" name="Text Placeholder 2"/>
          <p:cNvSpPr>
            <a:spLocks noGrp="1"/>
          </p:cNvSpPr>
          <p:nvPr>
            <p:ph type="body" sz="quarter" idx="11"/>
          </p:nvPr>
        </p:nvSpPr>
        <p:spPr>
          <a:xfrm>
            <a:off x="269237" y="655501"/>
            <a:ext cx="11655840" cy="596144"/>
          </a:xfrm>
          <a:prstGeom prst="rect">
            <a:avLst/>
          </a:prstGeom>
        </p:spPr>
        <p:txBody>
          <a:bodyPr vert="horz" wrap="square" lIns="91440" tIns="0" rIns="91440" bIns="91440" rtlCol="0" anchor="t">
            <a:noAutofit/>
          </a:bodyPr>
          <a:lstStyle>
            <a:lvl1pPr marL="0" indent="0">
              <a:buFontTx/>
              <a:buNone/>
              <a:defRPr lang="en-US" sz="1568" b="0" i="1" cap="none" spc="-100" dirty="0" smtClean="0">
                <a:ln w="3175">
                  <a:noFill/>
                </a:ln>
                <a:solidFill>
                  <a:schemeClr val="bg1">
                    <a:lumMod val="50000"/>
                  </a:schemeClr>
                </a:solidFill>
                <a:effectLst/>
                <a:latin typeface="+mn-lt"/>
                <a:cs typeface="Segoe UI" pitchFamily="34" charset="0"/>
              </a:defRPr>
            </a:lvl1pPr>
            <a:lvl2pPr>
              <a:defRPr lang="en-US" sz="1568" dirty="0" smtClean="0"/>
            </a:lvl2pPr>
            <a:lvl3pPr>
              <a:defRPr lang="en-US" sz="1568" dirty="0" smtClean="0"/>
            </a:lvl3pPr>
            <a:lvl4pPr>
              <a:defRPr lang="en-US" sz="1372" dirty="0" smtClean="0"/>
            </a:lvl4pPr>
            <a:lvl5pPr>
              <a:defRPr lang="en-US" sz="1372"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051073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a:defRPr/>
            </a:pPr>
            <a:fld id="{F18B98C0-11F1-460D-BAC3-06D70089A124}" type="datetime1">
              <a:rPr lang="en-US" smtClean="0">
                <a:solidFill>
                  <a:srgbClr val="000000"/>
                </a:solidFill>
              </a:rPr>
              <a:t>12/4/2019</a:t>
            </a:fld>
            <a:endParaRPr lang="en-US">
              <a:solidFill>
                <a:srgbClr val="000000"/>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000000">
                  <a:tint val="75000"/>
                </a:srgb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pPr>
              <a:defRPr/>
            </a:pPr>
            <a:fld id="{DF8C2415-20B2-4DC7-8506-701F7FC38D99}" type="slidenum">
              <a:rPr lang="en-US" smtClean="0">
                <a:solidFill>
                  <a:srgbClr val="FFFFFF">
                    <a:lumMod val="75000"/>
                    <a:alpha val="85000"/>
                  </a:srgbClr>
                </a:solidFill>
              </a:rPr>
              <a:pPr>
                <a:defRPr/>
              </a:pPr>
              <a:t>‹#›</a:t>
            </a:fld>
            <a:endParaRPr lang="en-US">
              <a:solidFill>
                <a:srgbClr val="FFFFFF">
                  <a:lumMod val="75000"/>
                  <a:alpha val="85000"/>
                </a:srgbClr>
              </a:solidFill>
            </a:endParaRPr>
          </a:p>
        </p:txBody>
      </p:sp>
    </p:spTree>
    <p:extLst>
      <p:ext uri="{BB962C8B-B14F-4D97-AF65-F5344CB8AC3E}">
        <p14:creationId xmlns:p14="http://schemas.microsoft.com/office/powerpoint/2010/main" val="3500852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B0E8-6E0F-441A-B361-EDD8B499906A}"/>
              </a:ext>
            </a:extLst>
          </p:cNvPr>
          <p:cNvSpPr>
            <a:spLocks noGrp="1"/>
          </p:cNvSpPr>
          <p:nvPr>
            <p:ph type="title"/>
          </p:nvPr>
        </p:nvSpPr>
        <p:spPr>
          <a:xfrm>
            <a:off x="419100" y="24113"/>
            <a:ext cx="10515600" cy="98249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6AE3A6F-A091-4828-B2BF-4BB7CFEAA4DA}"/>
              </a:ext>
            </a:extLst>
          </p:cNvPr>
          <p:cNvSpPr>
            <a:spLocks noGrp="1"/>
          </p:cNvSpPr>
          <p:nvPr>
            <p:ph idx="1"/>
          </p:nvPr>
        </p:nvSpPr>
        <p:spPr>
          <a:xfrm>
            <a:off x="419100" y="1165786"/>
            <a:ext cx="11353800" cy="4996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C7840-AD58-4E43-B799-F5962A65E0F8}"/>
              </a:ext>
            </a:extLst>
          </p:cNvPr>
          <p:cNvSpPr>
            <a:spLocks noGrp="1"/>
          </p:cNvSpPr>
          <p:nvPr>
            <p:ph type="dt" sz="half" idx="10"/>
          </p:nvPr>
        </p:nvSpPr>
        <p:spPr/>
        <p:txBody>
          <a:bodyPr/>
          <a:lstStyle/>
          <a:p>
            <a:fld id="{E5E6BBDD-CBB1-4FE3-A354-AAD00C75B28B}" type="datetimeFigureOut">
              <a:rPr lang="en-US" smtClean="0"/>
              <a:t>12/4/2019</a:t>
            </a:fld>
            <a:endParaRPr lang="en-US"/>
          </a:p>
        </p:txBody>
      </p:sp>
      <p:sp>
        <p:nvSpPr>
          <p:cNvPr id="5" name="Footer Placeholder 4">
            <a:extLst>
              <a:ext uri="{FF2B5EF4-FFF2-40B4-BE49-F238E27FC236}">
                <a16:creationId xmlns:a16="http://schemas.microsoft.com/office/drawing/2014/main" id="{55A0A1C6-B4A9-4F2A-8103-A2C4D828E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3FB4E-1EAE-42B8-9B23-4B5A84F4AD62}"/>
              </a:ext>
            </a:extLst>
          </p:cNvPr>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1099941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762896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E6BBDD-CBB1-4FE3-A354-AAD00C75B28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2857251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1278858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78371" y="291107"/>
            <a:ext cx="11546397" cy="599221"/>
          </a:xfrm>
        </p:spPr>
        <p:txBody>
          <a:bodyPr/>
          <a:lstStyle/>
          <a:p>
            <a:r>
              <a:rPr lang="en-US"/>
              <a:t>Click to edit Master title style</a:t>
            </a:r>
          </a:p>
        </p:txBody>
      </p:sp>
      <p:sp>
        <p:nvSpPr>
          <p:cNvPr id="6" name="Text Placeholder 5"/>
          <p:cNvSpPr>
            <a:spLocks noGrp="1"/>
          </p:cNvSpPr>
          <p:nvPr>
            <p:ph type="body" sz="quarter" idx="10"/>
          </p:nvPr>
        </p:nvSpPr>
        <p:spPr>
          <a:xfrm>
            <a:off x="269241" y="1102760"/>
            <a:ext cx="1165352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345721450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8244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10326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03220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bg2"/>
              </a:buClr>
              <a:defRPr sz="3921"/>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739328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92172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2201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169854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bg2"/>
              </a:buClr>
              <a:buFont typeface="Wingdings" panose="05000000000000000000" pitchFamily="2" charset="2"/>
              <a:buChar char="§"/>
              <a:defRPr sz="3137"/>
            </a:lvl1pPr>
            <a:lvl2pPr marL="520660" indent="-228582">
              <a:buClr>
                <a:schemeClr val="bg2"/>
              </a:buClr>
              <a:buFont typeface="Wingdings" panose="05000000000000000000" pitchFamily="2" charset="2"/>
              <a:buChar char="§"/>
              <a:defRPr sz="2353"/>
            </a:lvl2pPr>
            <a:lvl3pPr marL="685748" indent="-165088">
              <a:buClr>
                <a:schemeClr val="bg2"/>
              </a:buClr>
              <a:buFont typeface="Wingdings" panose="05000000000000000000" pitchFamily="2" charset="2"/>
              <a:buChar char="§"/>
              <a:tabLst/>
              <a:defRPr sz="1961"/>
            </a:lvl3pPr>
            <a:lvl4pPr marL="863534" indent="-177786">
              <a:buClr>
                <a:schemeClr val="bg2"/>
              </a:buClr>
              <a:buFont typeface="Wingdings" panose="05000000000000000000" pitchFamily="2" charset="2"/>
              <a:buChar char="§"/>
              <a:defRPr/>
            </a:lvl4pPr>
            <a:lvl5pPr marL="1028622" indent="-165088">
              <a:buClr>
                <a:schemeClr val="bg2"/>
              </a:buClr>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bg2"/>
              </a:buClr>
              <a:buFont typeface="Wingdings" panose="05000000000000000000" pitchFamily="2" charset="2"/>
              <a:buChar char="§"/>
              <a:defRPr sz="3137"/>
            </a:lvl1pPr>
            <a:lvl2pPr marL="520660" indent="-228582">
              <a:buClr>
                <a:schemeClr val="bg2"/>
              </a:buClr>
              <a:buFont typeface="Wingdings" panose="05000000000000000000" pitchFamily="2" charset="2"/>
              <a:buChar char="§"/>
              <a:defRPr sz="2353"/>
            </a:lvl2pPr>
            <a:lvl3pPr marL="685748" indent="-165088">
              <a:buClr>
                <a:schemeClr val="bg2"/>
              </a:buClr>
              <a:buFont typeface="Wingdings" panose="05000000000000000000" pitchFamily="2" charset="2"/>
              <a:buChar char="§"/>
              <a:tabLst/>
              <a:defRPr sz="1961"/>
            </a:lvl3pPr>
            <a:lvl4pPr marL="863534" indent="-177786">
              <a:buClr>
                <a:schemeClr val="bg2"/>
              </a:buClr>
              <a:buFont typeface="Wingdings" panose="05000000000000000000" pitchFamily="2" charset="2"/>
              <a:buChar char="§"/>
              <a:defRPr/>
            </a:lvl4pPr>
            <a:lvl5pPr marL="1028622" indent="-165088">
              <a:buClr>
                <a:schemeClr val="bg2"/>
              </a:buClr>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6672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51579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62887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02760"/>
            <a:ext cx="11653523" cy="1880387"/>
          </a:xfrm>
        </p:spPr>
        <p:txBody>
          <a:bodyPr/>
          <a:lstStyle>
            <a:lvl1pPr marL="0" indent="0">
              <a:buNone/>
              <a:defRPr>
                <a:solidFill>
                  <a:schemeClr val="accent1"/>
                </a:soli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34354344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1177665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398374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8063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82131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828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55382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66324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E6BBDD-CBB1-4FE3-A354-AAD00C75B28B}"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9781177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B0E8-6E0F-441A-B361-EDD8B499906A}"/>
              </a:ext>
            </a:extLst>
          </p:cNvPr>
          <p:cNvSpPr>
            <a:spLocks noGrp="1"/>
          </p:cNvSpPr>
          <p:nvPr>
            <p:ph type="title"/>
          </p:nvPr>
        </p:nvSpPr>
        <p:spPr>
          <a:xfrm>
            <a:off x="419100" y="24113"/>
            <a:ext cx="10515600" cy="98249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6AE3A6F-A091-4828-B2BF-4BB7CFEAA4DA}"/>
              </a:ext>
            </a:extLst>
          </p:cNvPr>
          <p:cNvSpPr>
            <a:spLocks noGrp="1"/>
          </p:cNvSpPr>
          <p:nvPr>
            <p:ph idx="1"/>
          </p:nvPr>
        </p:nvSpPr>
        <p:spPr>
          <a:xfrm>
            <a:off x="419100" y="1165786"/>
            <a:ext cx="11353800" cy="4996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C7840-AD58-4E43-B799-F5962A65E0F8}"/>
              </a:ext>
            </a:extLst>
          </p:cNvPr>
          <p:cNvSpPr>
            <a:spLocks noGrp="1"/>
          </p:cNvSpPr>
          <p:nvPr>
            <p:ph type="dt" sz="half" idx="10"/>
          </p:nvPr>
        </p:nvSpPr>
        <p:spPr/>
        <p:txBody>
          <a:bodyPr/>
          <a:lstStyle/>
          <a:p>
            <a:fld id="{E5E6BBDD-CBB1-4FE3-A354-AAD00C75B28B}" type="datetimeFigureOut">
              <a:rPr lang="en-US" smtClean="0"/>
              <a:t>12/4/2019</a:t>
            </a:fld>
            <a:endParaRPr lang="en-US"/>
          </a:p>
        </p:txBody>
      </p:sp>
      <p:sp>
        <p:nvSpPr>
          <p:cNvPr id="5" name="Footer Placeholder 4">
            <a:extLst>
              <a:ext uri="{FF2B5EF4-FFF2-40B4-BE49-F238E27FC236}">
                <a16:creationId xmlns:a16="http://schemas.microsoft.com/office/drawing/2014/main" id="{55A0A1C6-B4A9-4F2A-8103-A2C4D828E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3FB4E-1EAE-42B8-9B23-4B5A84F4AD62}"/>
              </a:ext>
            </a:extLst>
          </p:cNvPr>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1783184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E6BBDD-CBB1-4FE3-A354-AAD00C75B28B}"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653C9-7539-4439-BA82-A2E4307C5C48}" type="slidenum">
              <a:rPr lang="en-US" smtClean="0"/>
              <a:t>‹#›</a:t>
            </a:fld>
            <a:endParaRPr lang="en-US"/>
          </a:p>
        </p:txBody>
      </p:sp>
    </p:spTree>
    <p:extLst>
      <p:ext uri="{BB962C8B-B14F-4D97-AF65-F5344CB8AC3E}">
        <p14:creationId xmlns:p14="http://schemas.microsoft.com/office/powerpoint/2010/main" val="280878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41" y="1102759"/>
            <a:ext cx="11653523" cy="1747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290112432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19619435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3B742D-9110-4E48-9101-9E5FEDBD3B1A}"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9782095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AA6B8-1424-4BD2-A924-0048D7AF5E3E}"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23491996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40ECC7-89CE-40DE-9373-2996BF5E5D3D}"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24381953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41BAF-FA93-4A70-969A-82BFD2BDE29B}"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29469691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16AC1D-D593-4261-BF8D-BBC050D289A2}" type="datetime1">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372670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5775A1-4699-4DF4-8C79-809891764916}" type="datetime1">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2139494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F3935-A08C-4E8B-857D-27E296C05E79}" type="datetime1">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6039845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AA5BC-D64C-4471-B1E7-C41E587E86B9}"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32086785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F1E7C-D3DF-47D7-92BB-CC95DA946C93}" type="datetime1">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276454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02759"/>
            <a:ext cx="11653523" cy="2196879"/>
          </a:xfrm>
        </p:spPr>
        <p:txBody>
          <a:bodyPr>
            <a:spAutoFit/>
          </a:bodyPr>
          <a:lstStyle>
            <a:lvl1pPr marL="336145" indent="-336145">
              <a:buClr>
                <a:schemeClr val="accent1"/>
              </a:buClr>
              <a:defRPr lang="en-US" sz="3137" kern="1200" spc="0" baseline="0" dirty="0" smtClean="0">
                <a:solidFill>
                  <a:schemeClr val="accent1"/>
                </a:solidFill>
                <a:latin typeface="+mj-lt"/>
                <a:ea typeface="+mn-ea"/>
                <a:cs typeface="+mn-cs"/>
              </a:defRPr>
            </a:lvl1pPr>
          </a:lstStyle>
          <a:p>
            <a:pPr marL="281677" marR="0" lvl="0"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Click to edit Master text styles</a:t>
            </a:r>
          </a:p>
          <a:p>
            <a:pPr marL="281677" marR="0" lvl="1"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Second level</a:t>
            </a:r>
          </a:p>
          <a:p>
            <a:pPr marL="281677" marR="0" lvl="2"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Third level</a:t>
            </a:r>
          </a:p>
          <a:p>
            <a:pPr marL="281677" marR="0" lvl="3"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Fourth level</a:t>
            </a:r>
          </a:p>
          <a:p>
            <a:pPr marL="281677" marR="0" lvl="4" indent="-281677" algn="l" defTabSz="914367" rtl="0" eaLnBrk="1" fontAlgn="auto" latinLnBrk="0" hangingPunct="1">
              <a:lnSpc>
                <a:spcPct val="90000"/>
              </a:lnSpc>
              <a:spcBef>
                <a:spcPts val="1200"/>
              </a:spcBef>
              <a:spcAft>
                <a:spcPts val="0"/>
              </a:spcAft>
              <a:buClr>
                <a:schemeClr val="bg2"/>
              </a:buClr>
              <a:buSzPct val="90000"/>
              <a:buFont typeface="Arial" pitchFamily="34" charset="0"/>
              <a:buChar char="•"/>
              <a:tabLst/>
            </a:pPr>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203618552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DA089-E8BB-46FD-827C-243755906E7C}"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18360718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7168FF-3782-462F-B7CC-02E122F08F92}" type="datetime1">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37CEC-3ED3-4AD7-9B77-3728D32D03DD}" type="slidenum">
              <a:rPr lang="en-US" smtClean="0"/>
              <a:t>‹#›</a:t>
            </a:fld>
            <a:endParaRPr lang="en-US"/>
          </a:p>
        </p:txBody>
      </p:sp>
    </p:spTree>
    <p:extLst>
      <p:ext uri="{BB962C8B-B14F-4D97-AF65-F5344CB8AC3E}">
        <p14:creationId xmlns:p14="http://schemas.microsoft.com/office/powerpoint/2010/main" val="117995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02759"/>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1"/>
                </a:soli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6" y="1102759"/>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1"/>
                </a:soli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1689117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02759"/>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6" y="1102759"/>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1983949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02759"/>
            <a:ext cx="5378548" cy="1822685"/>
          </a:xfrm>
        </p:spPr>
        <p:txBody>
          <a:bodyPr wrap="square">
            <a:spAutoFit/>
          </a:bodyPr>
          <a:lstStyle>
            <a:lvl1pPr marL="281677" indent="-281677">
              <a:spcBef>
                <a:spcPts val="1200"/>
              </a:spcBef>
              <a:buClr>
                <a:schemeClr val="tx1"/>
              </a:buClr>
              <a:buFont typeface="Arial" pitchFamily="34" charset="0"/>
              <a:buChar char="•"/>
              <a:defRPr sz="2745"/>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6" y="1102759"/>
            <a:ext cx="5378548" cy="1822685"/>
          </a:xfrm>
        </p:spPr>
        <p:txBody>
          <a:bodyPr wrap="square">
            <a:spAutoFit/>
          </a:bodyPr>
          <a:lstStyle>
            <a:lvl1pPr marL="281677" indent="-281677">
              <a:spcBef>
                <a:spcPts val="1200"/>
              </a:spcBef>
              <a:buClr>
                <a:schemeClr val="tx1"/>
              </a:buClr>
              <a:buFont typeface="Arial" pitchFamily="34" charset="0"/>
              <a:buChar char="•"/>
              <a:defRPr sz="2745"/>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A0B653C9-7539-4439-BA82-A2E4307C5C48}" type="slidenum">
              <a:rPr lang="en-US" smtClean="0"/>
              <a:t>‹#›</a:t>
            </a:fld>
            <a:endParaRPr lang="en-US"/>
          </a:p>
        </p:txBody>
      </p:sp>
    </p:spTree>
    <p:extLst>
      <p:ext uri="{BB962C8B-B14F-4D97-AF65-F5344CB8AC3E}">
        <p14:creationId xmlns:p14="http://schemas.microsoft.com/office/powerpoint/2010/main" val="27698051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6589034"/>
            <a:ext cx="12192000" cy="268966"/>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268929" y="291107"/>
            <a:ext cx="11655840" cy="599221"/>
          </a:xfrm>
          <a:prstGeom prst="rect">
            <a:avLst/>
          </a:prstGeom>
        </p:spPr>
        <p:txBody>
          <a:bodyPr vert="horz" wrap="square" lIns="146304" tIns="91440" rIns="146304" bIns="91440" rtlCol="0" anchor="b">
            <a:noAutofit/>
          </a:bodyPr>
          <a:lstStyle/>
          <a:p>
            <a:r>
              <a:rPr lang="en-US"/>
              <a:t>Click to edit Master title style</a:t>
            </a:r>
          </a:p>
        </p:txBody>
      </p:sp>
      <p:sp>
        <p:nvSpPr>
          <p:cNvPr id="4" name="Text Placeholder 3"/>
          <p:cNvSpPr>
            <a:spLocks noGrp="1"/>
          </p:cNvSpPr>
          <p:nvPr>
            <p:ph type="body" idx="1"/>
          </p:nvPr>
        </p:nvSpPr>
        <p:spPr>
          <a:xfrm>
            <a:off x="269243" y="1105611"/>
            <a:ext cx="11653521" cy="177742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p:cNvSpPr>
            <a:spLocks noGrp="1"/>
          </p:cNvSpPr>
          <p:nvPr>
            <p:ph type="sldNum" sz="quarter" idx="4"/>
          </p:nvPr>
        </p:nvSpPr>
        <p:spPr>
          <a:xfrm>
            <a:off x="10399150" y="6589034"/>
            <a:ext cx="1792850" cy="268966"/>
          </a:xfrm>
          <a:prstGeom prst="rect">
            <a:avLst/>
          </a:prstGeom>
        </p:spPr>
        <p:txBody>
          <a:bodyPr vert="horz" lIns="91440" tIns="45720" rIns="91440" bIns="45720" rtlCol="0" anchor="ctr"/>
          <a:lstStyle>
            <a:lvl1pPr algn="r">
              <a:defRPr sz="980">
                <a:solidFill>
                  <a:schemeClr val="tx1">
                    <a:tint val="75000"/>
                  </a:schemeClr>
                </a:solidFill>
                <a:latin typeface="+mn-lt"/>
              </a:defRPr>
            </a:lvl1pPr>
          </a:lstStyle>
          <a:p>
            <a:fld id="{A0B653C9-7539-4439-BA82-A2E4307C5C48}" type="slidenum">
              <a:rPr lang="en-US" smtClean="0"/>
              <a:t>‹#›</a:t>
            </a:fld>
            <a:endParaRPr lang="en-US"/>
          </a:p>
        </p:txBody>
      </p:sp>
      <p:sp>
        <p:nvSpPr>
          <p:cNvPr id="8" name="Footer Placeholder 2"/>
          <p:cNvSpPr txBox="1">
            <a:spLocks/>
          </p:cNvSpPr>
          <p:nvPr/>
        </p:nvSpPr>
        <p:spPr>
          <a:xfrm>
            <a:off x="5352267" y="6589034"/>
            <a:ext cx="1487465" cy="268966"/>
          </a:xfrm>
          <a:prstGeom prst="rect">
            <a:avLst/>
          </a:prstGeom>
        </p:spPr>
        <p:txBody>
          <a:bodyPr lIns="89642" tIns="44821" rIns="89642" bIns="44821"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pPr algn="ctr"/>
            <a:r>
              <a:rPr lang="en-US" sz="980" kern="1200" baseline="0">
                <a:solidFill>
                  <a:schemeClr val="tx1">
                    <a:lumMod val="50000"/>
                    <a:lumOff val="50000"/>
                  </a:schemeClr>
                </a:solidFill>
                <a:latin typeface="+mn-lt"/>
                <a:ea typeface="Segoe UI" pitchFamily="34" charset="0"/>
                <a:cs typeface="Segoe UI" pitchFamily="34" charset="0"/>
              </a:rPr>
              <a:t>Microsoft</a:t>
            </a:r>
            <a:r>
              <a:rPr lang="en-US" sz="980">
                <a:latin typeface="+mn-lt"/>
                <a:ea typeface="Segoe UI" pitchFamily="34" charset="0"/>
                <a:cs typeface="Segoe UI" pitchFamily="34" charset="0"/>
              </a:rPr>
              <a:t> </a:t>
            </a:r>
            <a:r>
              <a:rPr lang="en-US" sz="980" kern="1200" baseline="0">
                <a:solidFill>
                  <a:schemeClr val="tx1">
                    <a:lumMod val="50000"/>
                    <a:lumOff val="50000"/>
                  </a:schemeClr>
                </a:solidFill>
                <a:latin typeface="+mn-lt"/>
                <a:ea typeface="Segoe UI" pitchFamily="34" charset="0"/>
                <a:cs typeface="Segoe UI" pitchFamily="34" charset="0"/>
              </a:rPr>
              <a:t>Confidential</a:t>
            </a:r>
          </a:p>
        </p:txBody>
      </p:sp>
      <p:cxnSp>
        <p:nvCxnSpPr>
          <p:cNvPr id="11" name="Straight Connector 10"/>
          <p:cNvCxnSpPr/>
          <p:nvPr/>
        </p:nvCxnSpPr>
        <p:spPr>
          <a:xfrm>
            <a:off x="268930" y="890327"/>
            <a:ext cx="116538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0712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transition>
    <p:fade/>
  </p:transition>
  <p:txStyles>
    <p:titleStyle>
      <a:lvl1pPr algn="l" defTabSz="914367" rtl="0" eaLnBrk="1" latinLnBrk="0" hangingPunct="1">
        <a:lnSpc>
          <a:spcPct val="90000"/>
        </a:lnSpc>
        <a:spcBef>
          <a:spcPct val="0"/>
        </a:spcBef>
        <a:buNone/>
        <a:defRPr lang="en-US" sz="3529"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Arial" pitchFamily="34" charset="0"/>
        <a:buChar char="•"/>
        <a:tabLst/>
        <a:defRPr sz="3137" kern="1200" spc="0" baseline="0">
          <a:gradFill>
            <a:gsLst>
              <a:gs pos="1250">
                <a:schemeClr val="tx1"/>
              </a:gs>
              <a:gs pos="99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404040"/>
              </a:gs>
              <a:gs pos="99000">
                <a:srgbClr val="404040"/>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404040"/>
              </a:gs>
              <a:gs pos="99000">
                <a:srgbClr val="404040"/>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rgbClr val="404040"/>
              </a:gs>
              <a:gs pos="99000">
                <a:srgbClr val="404040"/>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rgbClr val="404040"/>
              </a:gs>
              <a:gs pos="99000">
                <a:srgbClr val="404040"/>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333374"/>
            <a:ext cx="11151917" cy="1114425"/>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520836" y="1447800"/>
            <a:ext cx="11155093" cy="433993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456886" y="6325181"/>
            <a:ext cx="572083" cy="365125"/>
          </a:xfrm>
          <a:prstGeom prst="rect">
            <a:avLst/>
          </a:prstGeom>
        </p:spPr>
        <p:txBody>
          <a:bodyPr vert="horz" lIns="36576" tIns="45720" rIns="36576" bIns="45720" rtlCol="0" anchor="ctr"/>
          <a:lstStyle>
            <a:lvl1pPr algn="l">
              <a:defRPr sz="1600">
                <a:solidFill>
                  <a:schemeClr val="bg1">
                    <a:lumMod val="75000"/>
                    <a:alpha val="85000"/>
                  </a:schemeClr>
                </a:solidFill>
              </a:defRPr>
            </a:lvl1pPr>
          </a:lstStyle>
          <a:p>
            <a:pPr>
              <a:defRPr/>
            </a:pPr>
            <a:fld id="{CE1DCDB6-6D19-40AE-B978-80A2CACF4D3D}" type="slidenum">
              <a:rPr lang="en-US" smtClean="0">
                <a:solidFill>
                  <a:srgbClr val="FFFFFF">
                    <a:lumMod val="75000"/>
                    <a:alpha val="85000"/>
                  </a:srgbClr>
                </a:solidFill>
              </a:rPr>
              <a:pPr>
                <a:defRPr/>
              </a:pPr>
              <a:t>‹#›</a:t>
            </a:fld>
            <a:endParaRPr lang="en-US">
              <a:solidFill>
                <a:srgbClr val="FFFFFF">
                  <a:lumMod val="75000"/>
                  <a:alpha val="8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107420638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57" r:id="rId6"/>
    <p:sldLayoutId id="2147483758" r:id="rId7"/>
    <p:sldLayoutId id="2147483759" r:id="rId8"/>
    <p:sldLayoutId id="2147483760" r:id="rId9"/>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20040" marR="0" indent="-320040"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362909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53" r:id="rId18"/>
    <p:sldLayoutId id="2147483754" r:id="rId19"/>
    <p:sldLayoutId id="2147483755" r:id="rId20"/>
    <p:sldLayoutId id="2147483756" r:id="rId21"/>
  </p:sldLayoutIdLst>
  <p:transition>
    <p:fade/>
  </p:transition>
  <p:hf hdr="0" ftr="0" dt="0"/>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bg2"/>
              </a:gs>
              <a:gs pos="100000">
                <a:schemeClr val="bg2"/>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bg2"/>
              </a:gs>
              <a:gs pos="100000">
                <a:schemeClr val="bg2"/>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bg2"/>
              </a:gs>
              <a:gs pos="100000">
                <a:schemeClr val="bg2"/>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bg2"/>
              </a:gs>
              <a:gs pos="100000">
                <a:schemeClr val="bg2"/>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bg2"/>
              </a:gs>
              <a:gs pos="100000">
                <a:schemeClr val="bg2"/>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bg2"/>
              </a:gs>
              <a:gs pos="100000">
                <a:schemeClr val="bg2"/>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A9FC3-E461-465A-89E8-DA189FD7D150}" type="datetime1">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37CEC-3ED3-4AD7-9B77-3728D32D03DD}" type="slidenum">
              <a:rPr lang="en-US" smtClean="0"/>
              <a:t>‹#›</a:t>
            </a:fld>
            <a:endParaRPr lang="en-US"/>
          </a:p>
        </p:txBody>
      </p:sp>
    </p:spTree>
    <p:extLst>
      <p:ext uri="{BB962C8B-B14F-4D97-AF65-F5344CB8AC3E}">
        <p14:creationId xmlns:p14="http://schemas.microsoft.com/office/powerpoint/2010/main" val="159478811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pricing/details/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pricing/details/machine-learning/" TargetMode="Externa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614F3-8378-48AF-85A8-EDFCA980FB6B}"/>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Azure Machine Learning </a:t>
            </a:r>
            <a:br>
              <a:rPr lang="en-US" sz="4700">
                <a:solidFill>
                  <a:schemeClr val="bg1"/>
                </a:solidFill>
              </a:rPr>
            </a:br>
            <a:r>
              <a:rPr lang="en-US" sz="4700">
                <a:solidFill>
                  <a:schemeClr val="bg1"/>
                </a:solidFill>
              </a:rPr>
              <a:t>Business Model Update</a:t>
            </a:r>
          </a:p>
        </p:txBody>
      </p:sp>
      <p:sp>
        <p:nvSpPr>
          <p:cNvPr id="3" name="Subtitle 2">
            <a:extLst>
              <a:ext uri="{FF2B5EF4-FFF2-40B4-BE49-F238E27FC236}">
                <a16:creationId xmlns:a16="http://schemas.microsoft.com/office/drawing/2014/main" id="{577F6B25-1C97-4F58-B1D4-DD5521F475BE}"/>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AML Business Planning, Engineering + Marketing</a:t>
            </a:r>
          </a:p>
          <a:p>
            <a:pPr algn="l"/>
            <a:r>
              <a:rPr lang="en-US" sz="2000">
                <a:solidFill>
                  <a:schemeClr val="bg1"/>
                </a:solidFill>
              </a:rPr>
              <a:t>Serina, Sonal, Suds, Francisco </a:t>
            </a:r>
          </a:p>
        </p:txBody>
      </p:sp>
      <p:sp>
        <p:nvSpPr>
          <p:cNvPr id="1035" name="Freeform: Shape 7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6" name="Freeform: Shape 8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http://yacineyakoubi-blog.com/wp-content/uploads/2018/11/mlworkbench_icon-300x300.png">
            <a:extLst>
              <a:ext uri="{FF2B5EF4-FFF2-40B4-BE49-F238E27FC236}">
                <a16:creationId xmlns:a16="http://schemas.microsoft.com/office/drawing/2014/main" id="{C223AB12-D684-431C-9C43-2A7CBA5385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382" y="720993"/>
            <a:ext cx="4047843" cy="404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847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596D-7715-4B7D-9F68-EF11C8226F5C}"/>
              </a:ext>
            </a:extLst>
          </p:cNvPr>
          <p:cNvSpPr>
            <a:spLocks noGrp="1"/>
          </p:cNvSpPr>
          <p:nvPr>
            <p:ph type="title"/>
          </p:nvPr>
        </p:nvSpPr>
        <p:spPr>
          <a:xfrm>
            <a:off x="242571" y="413252"/>
            <a:ext cx="10283456" cy="832810"/>
          </a:xfrm>
        </p:spPr>
        <p:txBody>
          <a:bodyPr/>
          <a:lstStyle/>
          <a:p>
            <a:r>
              <a:rPr lang="en-US"/>
              <a:t>Why change the business model?</a:t>
            </a:r>
          </a:p>
        </p:txBody>
      </p:sp>
      <p:sp>
        <p:nvSpPr>
          <p:cNvPr id="3" name="Content Placeholder 2">
            <a:extLst>
              <a:ext uri="{FF2B5EF4-FFF2-40B4-BE49-F238E27FC236}">
                <a16:creationId xmlns:a16="http://schemas.microsoft.com/office/drawing/2014/main" id="{929E655E-72EF-437E-9045-876BB6B3A434}"/>
              </a:ext>
            </a:extLst>
          </p:cNvPr>
          <p:cNvSpPr>
            <a:spLocks noGrp="1"/>
          </p:cNvSpPr>
          <p:nvPr>
            <p:ph idx="1"/>
          </p:nvPr>
        </p:nvSpPr>
        <p:spPr>
          <a:xfrm>
            <a:off x="389180" y="1478976"/>
            <a:ext cx="6082807" cy="4617520"/>
          </a:xfrm>
        </p:spPr>
        <p:txBody>
          <a:bodyPr>
            <a:normAutofit fontScale="92500" lnSpcReduction="20000"/>
          </a:bodyPr>
          <a:lstStyle/>
          <a:p>
            <a:r>
              <a:rPr lang="en-US" sz="2400" dirty="0"/>
              <a:t>Our pricing at GA reflected our product’s relative immaturity and code-only ML offering, </a:t>
            </a:r>
            <a:r>
              <a:rPr lang="en-US" sz="2400" b="1" i="1" dirty="0"/>
              <a:t>but that has changed</a:t>
            </a:r>
          </a:p>
          <a:p>
            <a:pPr lvl="1"/>
            <a:r>
              <a:rPr lang="en-US" sz="2000" dirty="0"/>
              <a:t>We now offer high value no-code ML and ML Ops capabilities</a:t>
            </a:r>
          </a:p>
          <a:p>
            <a:r>
              <a:rPr lang="en-US" sz="2400" dirty="0"/>
              <a:t>Azure ML has seen  steady growth in usage and customers but not in revenue</a:t>
            </a:r>
          </a:p>
          <a:p>
            <a:pPr lvl="1"/>
            <a:r>
              <a:rPr lang="en-US" dirty="0"/>
              <a:t>Over &gt;27% growth in external core hours Feb ~ June</a:t>
            </a:r>
          </a:p>
          <a:p>
            <a:pPr lvl="1"/>
            <a:r>
              <a:rPr lang="en-US" dirty="0"/>
              <a:t>16% in ‘high value’ customers, i.e. those using more than 2K core-</a:t>
            </a:r>
            <a:r>
              <a:rPr lang="en-US" dirty="0" err="1"/>
              <a:t>hrs</a:t>
            </a:r>
            <a:endParaRPr lang="en-US" dirty="0"/>
          </a:p>
          <a:p>
            <a:r>
              <a:rPr lang="en-US" sz="2400" dirty="0"/>
              <a:t>Existing model does not fully monetize value added features</a:t>
            </a:r>
          </a:p>
          <a:p>
            <a:pPr lvl="1"/>
            <a:r>
              <a:rPr lang="en-US" dirty="0"/>
              <a:t>No IP-revenue from training activities</a:t>
            </a:r>
          </a:p>
          <a:p>
            <a:pPr lvl="1"/>
            <a:r>
              <a:rPr lang="en-US" dirty="0"/>
              <a:t>Limited pricing for AKS/inferencing</a:t>
            </a:r>
          </a:p>
        </p:txBody>
      </p:sp>
      <p:graphicFrame>
        <p:nvGraphicFramePr>
          <p:cNvPr id="5" name="Chart 4">
            <a:extLst>
              <a:ext uri="{FF2B5EF4-FFF2-40B4-BE49-F238E27FC236}">
                <a16:creationId xmlns:a16="http://schemas.microsoft.com/office/drawing/2014/main" id="{25E06DD0-134F-4A37-817F-4D90EB8C96DB}"/>
              </a:ext>
            </a:extLst>
          </p:cNvPr>
          <p:cNvGraphicFramePr>
            <a:graphicFrameLocks/>
          </p:cNvGraphicFramePr>
          <p:nvPr>
            <p:extLst>
              <p:ext uri="{D42A27DB-BD31-4B8C-83A1-F6EECF244321}">
                <p14:modId xmlns:p14="http://schemas.microsoft.com/office/powerpoint/2010/main" val="866882137"/>
              </p:ext>
            </p:extLst>
          </p:nvPr>
        </p:nvGraphicFramePr>
        <p:xfrm>
          <a:off x="6867805" y="1735170"/>
          <a:ext cx="4735132" cy="3577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21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306306-3449-4E00-B5B5-F1DBCAF58A86}"/>
              </a:ext>
            </a:extLst>
          </p:cNvPr>
          <p:cNvSpPr/>
          <p:nvPr/>
        </p:nvSpPr>
        <p:spPr>
          <a:xfrm>
            <a:off x="487680" y="1253517"/>
            <a:ext cx="6096000" cy="5115503"/>
          </a:xfrm>
          <a:prstGeom prst="rect">
            <a:avLst/>
          </a:prstGeom>
        </p:spPr>
        <p:txBody>
          <a:bodyPr>
            <a:spAutoFit/>
          </a:bodyPr>
          <a:lstStyle/>
          <a:p>
            <a:pPr>
              <a:lnSpc>
                <a:spcPct val="107000"/>
              </a:lnSpc>
            </a:pPr>
            <a:r>
              <a:rPr lang="en-US" b="1" dirty="0">
                <a:solidFill>
                  <a:srgbClr val="000000"/>
                </a:solidFill>
                <a:latin typeface="Segoe UI" panose="020B0502040204020203" pitchFamily="34" charset="0"/>
                <a:ea typeface="Segoe UI" panose="020B0502040204020203" pitchFamily="34" charset="0"/>
                <a:cs typeface="Arial" panose="020B0604020202020204" pitchFamily="34" charset="0"/>
              </a:rPr>
              <a:t>What are we announcing?</a:t>
            </a:r>
            <a:br>
              <a:rPr lang="en-US" sz="1600" dirty="0">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At Ignite, we announced the new Azure Machine Learning Enterprise and Basic editions. The Enterprise edition contains our no-code ML capabilities (AutoML and designer) as well as cutting edge AutoML features such as DNNs, enterprise grade ML Ops capabilities such as data drift monitoring, and cross-workspace compute management. </a:t>
            </a:r>
          </a:p>
          <a:p>
            <a:pPr>
              <a:lnSpc>
                <a:spcPct val="107000"/>
              </a:lnSpc>
            </a:pPr>
            <a:endParaRPr lang="en-US" dirty="0">
              <a:solidFill>
                <a:srgbClr val="000000"/>
              </a:solidFill>
              <a:latin typeface="Segoe UI" panose="020B0502040204020203" pitchFamily="34" charset="0"/>
              <a:ea typeface="Segoe UI" panose="020B0502040204020203" pitchFamily="34" charset="0"/>
              <a:cs typeface="Arial" panose="020B0604020202020204" pitchFamily="34" charset="0"/>
            </a:endParaRPr>
          </a:p>
          <a:p>
            <a:pPr>
              <a:lnSpc>
                <a:spcPct val="107000"/>
              </a:lnSpc>
            </a:pP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The Enterprise edition is in preview at this time. While in preview, customers with Enterprise workspaces will pay only for Azure resources consumed. </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All capabilities of AzureML that were in general availability before Ignite are now available in the “Basic” edition, now in GA. Basic workspaces will incur costs only for consumed Azure resources.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06571AD-1B23-448D-96E3-311E542B724E}"/>
              </a:ext>
            </a:extLst>
          </p:cNvPr>
          <p:cNvPicPr>
            <a:picLocks noChangeAspect="1"/>
          </p:cNvPicPr>
          <p:nvPr/>
        </p:nvPicPr>
        <p:blipFill>
          <a:blip r:embed="rId2"/>
          <a:stretch>
            <a:fillRect/>
          </a:stretch>
        </p:blipFill>
        <p:spPr>
          <a:xfrm>
            <a:off x="6824020" y="2057400"/>
            <a:ext cx="4956300" cy="2935942"/>
          </a:xfrm>
          <a:prstGeom prst="rect">
            <a:avLst/>
          </a:prstGeom>
        </p:spPr>
      </p:pic>
      <p:sp>
        <p:nvSpPr>
          <p:cNvPr id="9" name="Rectangle 8">
            <a:extLst>
              <a:ext uri="{FF2B5EF4-FFF2-40B4-BE49-F238E27FC236}">
                <a16:creationId xmlns:a16="http://schemas.microsoft.com/office/drawing/2014/main" id="{63136BF0-E20F-46B2-ACCC-CDEB646C1F56}"/>
              </a:ext>
            </a:extLst>
          </p:cNvPr>
          <p:cNvSpPr/>
          <p:nvPr/>
        </p:nvSpPr>
        <p:spPr>
          <a:xfrm>
            <a:off x="295835" y="250755"/>
            <a:ext cx="11600329" cy="646331"/>
          </a:xfrm>
          <a:prstGeom prst="rect">
            <a:avLst/>
          </a:prstGeom>
        </p:spPr>
        <p:txBody>
          <a:bodyPr wrap="square">
            <a:spAutoFit/>
          </a:bodyPr>
          <a:lstStyle/>
          <a:p>
            <a:r>
              <a:rPr lang="en-US" sz="3600" dirty="0"/>
              <a:t>Announcing Azure Machine Learning Enterprise Edition</a:t>
            </a:r>
          </a:p>
        </p:txBody>
      </p:sp>
    </p:spTree>
    <p:extLst>
      <p:ext uri="{BB962C8B-B14F-4D97-AF65-F5344CB8AC3E}">
        <p14:creationId xmlns:p14="http://schemas.microsoft.com/office/powerpoint/2010/main" val="413934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21EA4AC-03D3-4618-88E6-96F931712ED2}"/>
              </a:ext>
            </a:extLst>
          </p:cNvPr>
          <p:cNvGraphicFramePr>
            <a:graphicFrameLocks noGrp="1"/>
          </p:cNvGraphicFramePr>
          <p:nvPr>
            <p:extLst>
              <p:ext uri="{D42A27DB-BD31-4B8C-83A1-F6EECF244321}">
                <p14:modId xmlns:p14="http://schemas.microsoft.com/office/powerpoint/2010/main" val="3316341797"/>
              </p:ext>
            </p:extLst>
          </p:nvPr>
        </p:nvGraphicFramePr>
        <p:xfrm>
          <a:off x="670203" y="2210729"/>
          <a:ext cx="11275875" cy="4100310"/>
        </p:xfrm>
        <a:graphic>
          <a:graphicData uri="http://schemas.openxmlformats.org/drawingml/2006/table">
            <a:tbl>
              <a:tblPr firstRow="1" bandRow="1">
                <a:tableStyleId>{3B4B98B0-60AC-42C2-AFA5-B58CD77FA1E5}</a:tableStyleId>
              </a:tblPr>
              <a:tblGrid>
                <a:gridCol w="2074005">
                  <a:extLst>
                    <a:ext uri="{9D8B030D-6E8A-4147-A177-3AD203B41FA5}">
                      <a16:colId xmlns:a16="http://schemas.microsoft.com/office/drawing/2014/main" val="3237714421"/>
                    </a:ext>
                  </a:extLst>
                </a:gridCol>
                <a:gridCol w="3867605">
                  <a:extLst>
                    <a:ext uri="{9D8B030D-6E8A-4147-A177-3AD203B41FA5}">
                      <a16:colId xmlns:a16="http://schemas.microsoft.com/office/drawing/2014/main" val="3440607695"/>
                    </a:ext>
                  </a:extLst>
                </a:gridCol>
                <a:gridCol w="5334265">
                  <a:extLst>
                    <a:ext uri="{9D8B030D-6E8A-4147-A177-3AD203B41FA5}">
                      <a16:colId xmlns:a16="http://schemas.microsoft.com/office/drawing/2014/main" val="2847066036"/>
                    </a:ext>
                  </a:extLst>
                </a:gridCol>
              </a:tblGrid>
              <a:tr h="309614">
                <a:tc>
                  <a:txBody>
                    <a:bodyPr/>
                    <a:lstStyle/>
                    <a:p>
                      <a:endParaRPr lang="en-US" sz="1400" dirty="0"/>
                    </a:p>
                  </a:txBody>
                  <a:tcPr/>
                </a:tc>
                <a:tc>
                  <a:txBody>
                    <a:bodyPr/>
                    <a:lstStyle/>
                    <a:p>
                      <a:r>
                        <a:rPr lang="en-US" sz="1400" dirty="0">
                          <a:solidFill>
                            <a:schemeClr val="tx1"/>
                          </a:solidFill>
                        </a:rPr>
                        <a:t>Basic</a:t>
                      </a:r>
                    </a:p>
                  </a:txBody>
                  <a:tcPr/>
                </a:tc>
                <a:tc>
                  <a:txBody>
                    <a:bodyPr/>
                    <a:lstStyle/>
                    <a:p>
                      <a:r>
                        <a:rPr lang="en-US" sz="1400" dirty="0"/>
                        <a:t>Enterprise</a:t>
                      </a:r>
                      <a:endParaRPr lang="en-US" sz="1400" dirty="0">
                        <a:solidFill>
                          <a:schemeClr val="tx1"/>
                        </a:solidFill>
                      </a:endParaRPr>
                    </a:p>
                  </a:txBody>
                  <a:tcPr/>
                </a:tc>
                <a:extLst>
                  <a:ext uri="{0D108BD9-81ED-4DB2-BD59-A6C34878D82A}">
                    <a16:rowId xmlns:a16="http://schemas.microsoft.com/office/drawing/2014/main" val="3873918085"/>
                  </a:ext>
                </a:extLst>
              </a:tr>
              <a:tr h="0">
                <a:tc>
                  <a:txBody>
                    <a:bodyPr/>
                    <a:lstStyle/>
                    <a:p>
                      <a:r>
                        <a:rPr lang="en-US" sz="1400" b="1" dirty="0"/>
                        <a:t>Pricing structure</a:t>
                      </a:r>
                      <a:endParaRPr lang="en-US" sz="1400" b="1" dirty="0">
                        <a:solidFill>
                          <a:schemeClr val="bg1"/>
                        </a:solidFill>
                      </a:endParaRPr>
                    </a:p>
                  </a:txBody>
                  <a:tcPr anchor="ctr"/>
                </a:tc>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dirty="0"/>
                        <a:t>Pay only for Azure resources consumed</a:t>
                      </a:r>
                    </a:p>
                    <a:p>
                      <a:pPr marL="171450" indent="-171450">
                        <a:spcAft>
                          <a:spcPts val="300"/>
                        </a:spcAft>
                        <a:buFont typeface="Arial" panose="020B0604020202020204" pitchFamily="34" charset="0"/>
                        <a:buChar char="•"/>
                      </a:pPr>
                      <a:r>
                        <a:rPr lang="en-US" sz="1400" dirty="0"/>
                        <a:t>No charge for AzureML</a:t>
                      </a:r>
                    </a:p>
                  </a:txBody>
                  <a:tcPr/>
                </a:tc>
                <a:tc>
                  <a:txBody>
                    <a:bodyPr/>
                    <a:lstStyle/>
                    <a:p>
                      <a:pPr marL="171450" indent="-171450">
                        <a:buFont typeface="Arial" panose="020B0604020202020204" pitchFamily="34" charset="0"/>
                        <a:buChar char="•"/>
                      </a:pPr>
                      <a:r>
                        <a:rPr lang="en-US" sz="1400" kern="1200" dirty="0">
                          <a:effectLst/>
                        </a:rPr>
                        <a:t>No up-front cost – scale as you need, pay for what you consume</a:t>
                      </a:r>
                    </a:p>
                    <a:p>
                      <a:pPr marL="171450" indent="-171450">
                        <a:buFont typeface="Arial" panose="020B0604020202020204" pitchFamily="34" charset="0"/>
                        <a:buChar char="•"/>
                      </a:pPr>
                      <a:r>
                        <a:rPr lang="en-US" sz="1400" kern="1200" dirty="0">
                          <a:effectLst/>
                        </a:rPr>
                        <a:t>Compute surcharge for ML activities: data prep, training, inferencing</a:t>
                      </a:r>
                    </a:p>
                  </a:txBody>
                  <a:tcPr/>
                </a:tc>
                <a:extLst>
                  <a:ext uri="{0D108BD9-81ED-4DB2-BD59-A6C34878D82A}">
                    <a16:rowId xmlns:a16="http://schemas.microsoft.com/office/drawing/2014/main" val="2868954786"/>
                  </a:ext>
                </a:extLst>
              </a:tr>
              <a:tr h="40498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b="0" dirty="0"/>
                        <a:t>Audience</a:t>
                      </a:r>
                    </a:p>
                  </a:txBody>
                  <a:tcPr/>
                </a:tc>
                <a:tc>
                  <a:txBody>
                    <a:bodyPr/>
                    <a:lstStyle/>
                    <a:p>
                      <a:pPr marL="168275" marR="0" lvl="0" indent="-168275">
                        <a:lnSpc>
                          <a:spcPct val="107000"/>
                        </a:lnSpc>
                        <a:spcBef>
                          <a:spcPts val="0"/>
                        </a:spcBef>
                        <a:spcAft>
                          <a:spcPts val="0"/>
                        </a:spcAft>
                        <a:buFont typeface="Arial" panose="020B0604020202020204" pitchFamily="34" charset="0"/>
                        <a:buChar char="•"/>
                        <a:tabLst>
                          <a:tab pos="564515" algn="l"/>
                        </a:tabLst>
                      </a:pPr>
                      <a:r>
                        <a:rPr lang="en-US" sz="1400" kern="1200" dirty="0">
                          <a:solidFill>
                            <a:schemeClr val="tx1"/>
                          </a:solidFill>
                          <a:latin typeface="+mn-lt"/>
                          <a:ea typeface="+mn-ea"/>
                          <a:cs typeface="+mn-cs"/>
                        </a:rPr>
                        <a:t>Experienced data scientists who like a code-first environment</a:t>
                      </a:r>
                    </a:p>
                    <a:p>
                      <a:pPr marL="168275" marR="0" lvl="0" indent="-168275">
                        <a:lnSpc>
                          <a:spcPct val="107000"/>
                        </a:lnSpc>
                        <a:spcBef>
                          <a:spcPts val="0"/>
                        </a:spcBef>
                        <a:spcAft>
                          <a:spcPts val="800"/>
                        </a:spcAft>
                        <a:buFont typeface="Arial" panose="020B0604020202020204" pitchFamily="34" charset="0"/>
                        <a:buChar char="•"/>
                        <a:tabLst>
                          <a:tab pos="564515" algn="l"/>
                        </a:tabLst>
                      </a:pPr>
                      <a:r>
                        <a:rPr lang="en-US" sz="1400" kern="1200" dirty="0">
                          <a:solidFill>
                            <a:schemeClr val="tx1"/>
                          </a:solidFill>
                          <a:latin typeface="+mn-lt"/>
                          <a:ea typeface="+mn-ea"/>
                          <a:cs typeface="+mn-cs"/>
                        </a:rPr>
                        <a:t>Single data scientists or small data science teams who don’t need enterprise price controls, or large-scale ML Ops</a:t>
                      </a:r>
                    </a:p>
                  </a:txBody>
                  <a:tcPr marL="68580" marR="68580" marT="0" marB="0"/>
                </a:tc>
                <a:tc>
                  <a:txBody>
                    <a:bodyPr/>
                    <a:lstStyle/>
                    <a:p>
                      <a:pPr marL="168275" marR="0" lvl="0" indent="-168275">
                        <a:lnSpc>
                          <a:spcPct val="107000"/>
                        </a:lnSpc>
                        <a:spcBef>
                          <a:spcPts val="0"/>
                        </a:spcBef>
                        <a:spcAft>
                          <a:spcPts val="0"/>
                        </a:spcAft>
                        <a:buFont typeface="Arial" panose="020B0604020202020204" pitchFamily="34" charset="0"/>
                        <a:buChar char="•"/>
                        <a:tabLst>
                          <a:tab pos="564515" algn="l"/>
                        </a:tabLst>
                      </a:pPr>
                      <a:r>
                        <a:rPr lang="en-US" sz="1400" dirty="0">
                          <a:effectLst/>
                        </a:rPr>
                        <a:t>Large enterprises with mixed data science, data engineering and analyst teams who would benefit from both code-forward and drag-and-drop ML</a:t>
                      </a:r>
                    </a:p>
                    <a:p>
                      <a:pPr marL="168275" marR="0" lvl="0" indent="-168275">
                        <a:lnSpc>
                          <a:spcPct val="107000"/>
                        </a:lnSpc>
                        <a:spcBef>
                          <a:spcPts val="0"/>
                        </a:spcBef>
                        <a:spcAft>
                          <a:spcPts val="800"/>
                        </a:spcAft>
                        <a:buFont typeface="Arial" panose="020B0604020202020204" pitchFamily="34" charset="0"/>
                        <a:buChar char="•"/>
                        <a:tabLst>
                          <a:tab pos="564515" algn="l"/>
                        </a:tabLst>
                      </a:pPr>
                      <a:r>
                        <a:rPr lang="en-US" sz="1400" dirty="0">
                          <a:effectLst/>
                        </a:rPr>
                        <a:t>Large data science teams that need to share compute across workspaces, or access other enterprise features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2846654"/>
                  </a:ext>
                </a:extLst>
              </a:tr>
              <a:tr h="20336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effectLst/>
                        </a:rPr>
                        <a:t>Messages</a:t>
                      </a:r>
                      <a:endParaRPr lang="en-US" sz="1400" b="0" dirty="0"/>
                    </a:p>
                  </a:txBody>
                  <a:tcPr/>
                </a:tc>
                <a:tc>
                  <a:txBody>
                    <a:bodyPr/>
                    <a:lstStyle/>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The best place for open source ML</a:t>
                      </a:r>
                    </a:p>
                    <a:p>
                      <a:pPr marL="168275" indent="-168275">
                        <a:buFont typeface="Arial" panose="020B0604020202020204" pitchFamily="34" charset="0"/>
                        <a:buChar char="•"/>
                      </a:pPr>
                      <a:r>
                        <a:rPr lang="en-US" sz="1400" kern="1200" dirty="0">
                          <a:solidFill>
                            <a:schemeClr val="tx1"/>
                          </a:solidFill>
                          <a:latin typeface="+mn-lt"/>
                          <a:ea typeface="+mn-ea"/>
                          <a:cs typeface="+mn-cs"/>
                        </a:rPr>
                        <a:t>Use your existing tools and IDE when scaling to the cloud</a:t>
                      </a:r>
                    </a:p>
                    <a:p>
                      <a:pPr marL="168275" lvl="0" indent="-168275">
                        <a:buFont typeface="Arial" panose="020B0604020202020204" pitchFamily="34" charset="0"/>
                        <a:buChar char="•"/>
                      </a:pPr>
                      <a:r>
                        <a:rPr lang="en-US" sz="1400" kern="1200" dirty="0">
                          <a:solidFill>
                            <a:schemeClr val="tx1"/>
                          </a:solidFill>
                          <a:latin typeface="+mn-lt"/>
                          <a:ea typeface="+mn-ea"/>
                          <a:cs typeface="+mn-cs"/>
                        </a:rPr>
                        <a:t>Best in class code-first experience</a:t>
                      </a:r>
                    </a:p>
                  </a:txBody>
                  <a:tcPr/>
                </a:tc>
                <a:tc>
                  <a:txBody>
                    <a:bodyPr/>
                    <a:lstStyle/>
                    <a:p>
                      <a:r>
                        <a:rPr lang="en-US" sz="1400" dirty="0"/>
                        <a:t>Basic level +</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u="none" dirty="0">
                          <a:effectLst/>
                        </a:rPr>
                        <a:t>Best in class ML for all skill levels including no-code ML</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u="none" dirty="0">
                          <a:effectLst/>
                        </a:rPr>
                        <a:t>Enterprise-grade security, governance and cost control</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u="none" dirty="0">
                          <a:effectLst/>
                        </a:rPr>
                        <a:t>Comprehensive ML lifecycle management </a:t>
                      </a:r>
                    </a:p>
                  </a:txBody>
                  <a:tcPr/>
                </a:tc>
                <a:extLst>
                  <a:ext uri="{0D108BD9-81ED-4DB2-BD59-A6C34878D82A}">
                    <a16:rowId xmlns:a16="http://schemas.microsoft.com/office/drawing/2014/main" val="3142651089"/>
                  </a:ext>
                </a:extLst>
              </a:tr>
              <a:tr h="653267">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b="0" dirty="0"/>
                        <a:t>[Roadmap features]</a:t>
                      </a:r>
                    </a:p>
                  </a:txBody>
                  <a:tcPr/>
                </a:tc>
                <a:tc>
                  <a:txBody>
                    <a:bodyPr/>
                    <a:lstStyle/>
                    <a:p>
                      <a:pPr marL="227013" lvl="0" indent="-227013">
                        <a:buFont typeface="Arial" panose="020B0604020202020204" pitchFamily="34" charset="0"/>
                        <a:buChar char="•"/>
                      </a:pPr>
                      <a:r>
                        <a:rPr lang="en-US" sz="1400" kern="1200" dirty="0">
                          <a:solidFill>
                            <a:schemeClr val="tx1"/>
                          </a:solidFill>
                          <a:latin typeface="+mn-lt"/>
                          <a:ea typeface="+mn-ea"/>
                          <a:cs typeface="+mn-cs"/>
                        </a:rPr>
                        <a:t>Responsible AI toolkit </a:t>
                      </a:r>
                    </a:p>
                    <a:p>
                      <a:pPr marL="227013" lvl="0" indent="-227013">
                        <a:buFont typeface="Arial" panose="020B0604020202020204" pitchFamily="34" charset="0"/>
                        <a:buChar char="•"/>
                      </a:pPr>
                      <a:r>
                        <a:rPr lang="en-US" sz="1400" kern="1200" dirty="0">
                          <a:solidFill>
                            <a:schemeClr val="tx1"/>
                          </a:solidFill>
                          <a:latin typeface="+mn-lt"/>
                          <a:ea typeface="+mn-ea"/>
                          <a:cs typeface="+mn-cs"/>
                        </a:rPr>
                        <a:t>Reinforcement learning</a:t>
                      </a:r>
                    </a:p>
                    <a:p>
                      <a:pPr marL="227013" lvl="0" indent="-227013">
                        <a:buFont typeface="Arial" panose="020B0604020202020204" pitchFamily="34" charset="0"/>
                        <a:buChar char="•"/>
                      </a:pPr>
                      <a:r>
                        <a:rPr lang="en-US" sz="1400" kern="1200" dirty="0">
                          <a:solidFill>
                            <a:schemeClr val="tx1"/>
                          </a:solidFill>
                          <a:latin typeface="+mn-lt"/>
                          <a:ea typeface="+mn-ea"/>
                          <a:cs typeface="+mn-cs"/>
                        </a:rPr>
                        <a:t>Batch inferencing</a:t>
                      </a:r>
                    </a:p>
                    <a:p>
                      <a:pPr marL="227013" marR="0" lvl="0" indent="-2270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Manual data labelling</a:t>
                      </a:r>
                    </a:p>
                  </a:txBody>
                  <a:tcPr/>
                </a:tc>
                <a:tc>
                  <a:txBody>
                    <a:bodyPr/>
                    <a:lstStyle/>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Data drift capabilities</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Automated ML ensemble models and deep learning</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Automated model retraining</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Managed inferencing</a:t>
                      </a:r>
                    </a:p>
                    <a:p>
                      <a:pPr marL="168275" marR="0" lvl="0" indent="-1682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ML assisted labelling</a:t>
                      </a:r>
                    </a:p>
                  </a:txBody>
                  <a:tcPr/>
                </a:tc>
                <a:extLst>
                  <a:ext uri="{0D108BD9-81ED-4DB2-BD59-A6C34878D82A}">
                    <a16:rowId xmlns:a16="http://schemas.microsoft.com/office/drawing/2014/main" val="3679285448"/>
                  </a:ext>
                </a:extLst>
              </a:tr>
            </a:tbl>
          </a:graphicData>
        </a:graphic>
      </p:graphicFrame>
      <p:sp>
        <p:nvSpPr>
          <p:cNvPr id="4" name="Title 1">
            <a:extLst>
              <a:ext uri="{FF2B5EF4-FFF2-40B4-BE49-F238E27FC236}">
                <a16:creationId xmlns:a16="http://schemas.microsoft.com/office/drawing/2014/main" id="{071D23AC-0DB9-4D06-89BD-B6A51A368D90}"/>
              </a:ext>
            </a:extLst>
          </p:cNvPr>
          <p:cNvSpPr>
            <a:spLocks noGrp="1"/>
          </p:cNvSpPr>
          <p:nvPr>
            <p:ph type="title"/>
          </p:nvPr>
        </p:nvSpPr>
        <p:spPr>
          <a:xfrm>
            <a:off x="212016" y="212731"/>
            <a:ext cx="11655840" cy="471927"/>
          </a:xfrm>
        </p:spPr>
        <p:txBody>
          <a:bodyPr>
            <a:noAutofit/>
          </a:bodyPr>
          <a:lstStyle/>
          <a:p>
            <a:r>
              <a:rPr lang="en-US" sz="4400" dirty="0">
                <a:cs typeface="Segoe UI"/>
              </a:rPr>
              <a:t>Enterprise and Basic: Summary</a:t>
            </a:r>
          </a:p>
        </p:txBody>
      </p:sp>
      <p:sp>
        <p:nvSpPr>
          <p:cNvPr id="2" name="Rectangle 1">
            <a:extLst>
              <a:ext uri="{FF2B5EF4-FFF2-40B4-BE49-F238E27FC236}">
                <a16:creationId xmlns:a16="http://schemas.microsoft.com/office/drawing/2014/main" id="{01E35823-6181-4F23-8225-EC1A6CCE7C4D}"/>
              </a:ext>
            </a:extLst>
          </p:cNvPr>
          <p:cNvSpPr/>
          <p:nvPr/>
        </p:nvSpPr>
        <p:spPr>
          <a:xfrm>
            <a:off x="503374" y="847529"/>
            <a:ext cx="10922000" cy="1200329"/>
          </a:xfrm>
          <a:prstGeom prst="rect">
            <a:avLst/>
          </a:prstGeom>
        </p:spPr>
        <p:txBody>
          <a:bodyPr wrap="square">
            <a:spAutoFit/>
          </a:bodyPr>
          <a:lstStyle/>
          <a:p>
            <a:pPr marL="285750" indent="-285750">
              <a:buFont typeface="Arial" panose="020B0604020202020204" pitchFamily="34" charset="0"/>
              <a:buChar char="•"/>
            </a:pPr>
            <a:r>
              <a:rPr lang="en-US" dirty="0"/>
              <a:t>Azure Machine Learning offers two editions: Enterprise and Basic</a:t>
            </a:r>
          </a:p>
          <a:p>
            <a:pPr marL="285750" indent="-285750">
              <a:buFont typeface="Arial" panose="020B0604020202020204" pitchFamily="34" charset="0"/>
              <a:buChar char="•"/>
            </a:pPr>
            <a:r>
              <a:rPr lang="en-US" dirty="0"/>
              <a:t>Basic edition is available in general availability </a:t>
            </a:r>
          </a:p>
          <a:p>
            <a:pPr marL="285750" indent="-285750">
              <a:buFont typeface="Arial" panose="020B0604020202020204" pitchFamily="34" charset="0"/>
              <a:buChar char="•"/>
            </a:pPr>
            <a:r>
              <a:rPr lang="en-US" dirty="0"/>
              <a:t>Enterprise edition currently in preview </a:t>
            </a:r>
          </a:p>
          <a:p>
            <a:pPr marL="285750" indent="-285750">
              <a:buFont typeface="Arial" panose="020B0604020202020204" pitchFamily="34" charset="0"/>
              <a:buChar char="•"/>
            </a:pPr>
            <a:r>
              <a:rPr lang="en-US" dirty="0"/>
              <a:t>More detail on our pricing page: </a:t>
            </a:r>
            <a:r>
              <a:rPr lang="en-US" dirty="0">
                <a:hlinkClick r:id="rId3"/>
              </a:rPr>
              <a:t>https://azure.microsoft.com/en-us/pricing/details/machine-learning/</a:t>
            </a:r>
            <a:endParaRPr lang="en-US" dirty="0"/>
          </a:p>
        </p:txBody>
      </p:sp>
    </p:spTree>
    <p:extLst>
      <p:ext uri="{BB962C8B-B14F-4D97-AF65-F5344CB8AC3E}">
        <p14:creationId xmlns:p14="http://schemas.microsoft.com/office/powerpoint/2010/main" val="422033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8614B8-4434-4D10-9FEF-4FEAE929337D}"/>
              </a:ext>
            </a:extLst>
          </p:cNvPr>
          <p:cNvSpPr>
            <a:spLocks noGrp="1"/>
          </p:cNvSpPr>
          <p:nvPr>
            <p:ph type="sldNum" sz="quarter" idx="12"/>
          </p:nvPr>
        </p:nvSpPr>
        <p:spPr/>
        <p:txBody>
          <a:bodyPr/>
          <a:lstStyle/>
          <a:p>
            <a:fld id="{AB337CEC-3ED3-4AD7-9B77-3728D32D03DD}" type="slidenum">
              <a:rPr lang="en-US" smtClean="0"/>
              <a:t>5</a:t>
            </a:fld>
            <a:endParaRPr lang="en-US"/>
          </a:p>
        </p:txBody>
      </p:sp>
      <p:sp>
        <p:nvSpPr>
          <p:cNvPr id="5" name="Rectangle 4">
            <a:extLst>
              <a:ext uri="{FF2B5EF4-FFF2-40B4-BE49-F238E27FC236}">
                <a16:creationId xmlns:a16="http://schemas.microsoft.com/office/drawing/2014/main" id="{7BFE8DFF-DB36-49F1-951C-C02F52A642DC}"/>
              </a:ext>
            </a:extLst>
          </p:cNvPr>
          <p:cNvSpPr/>
          <p:nvPr/>
        </p:nvSpPr>
        <p:spPr>
          <a:xfrm>
            <a:off x="5737051" y="1147456"/>
            <a:ext cx="5961887" cy="3304431"/>
          </a:xfrm>
          <a:prstGeom prst="rect">
            <a:avLst/>
          </a:prstGeom>
        </p:spPr>
        <p:txBody>
          <a:bodyPr wrap="square">
            <a:spAutoFit/>
          </a:bodyPr>
          <a:lstStyle/>
          <a:p>
            <a:pPr>
              <a:lnSpc>
                <a:spcPct val="107000"/>
              </a:lnSpc>
            </a:pPr>
            <a:r>
              <a:rPr lang="en-US" b="1" dirty="0">
                <a:solidFill>
                  <a:srgbClr val="000000"/>
                </a:solidFill>
                <a:latin typeface="Segoe UI" panose="020B0502040204020203" pitchFamily="34" charset="0"/>
                <a:ea typeface="Segoe UI" panose="020B0502040204020203" pitchFamily="34" charset="0"/>
                <a:cs typeface="Arial" panose="020B0604020202020204" pitchFamily="34" charset="0"/>
              </a:rPr>
              <a:t>How much does the new Enterprise edition cost?</a:t>
            </a:r>
            <a:b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b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Enterprise workspaces will incur a surcharge on compute consumed during training and inferencing. The Enterprise edition will be free while in preview. GA is currently scheduled for early Q1 of calendar year 2020. </a:t>
            </a:r>
          </a:p>
          <a:p>
            <a:pPr>
              <a:lnSpc>
                <a:spcPct val="107000"/>
              </a:lnSpc>
            </a:pP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b="1" dirty="0">
                <a:solidFill>
                  <a:srgbClr val="000000"/>
                </a:solidFill>
                <a:latin typeface="Segoe UI" panose="020B0502040204020203" pitchFamily="34" charset="0"/>
                <a:ea typeface="Segoe UI" panose="020B0502040204020203" pitchFamily="34" charset="0"/>
                <a:cs typeface="Arial" panose="020B0604020202020204" pitchFamily="34" charset="0"/>
              </a:rPr>
              <a:t>Are there any other pricing changes?</a:t>
            </a:r>
            <a:b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br>
            <a:r>
              <a:rPr lang="en-US" dirty="0">
                <a:solidFill>
                  <a:srgbClr val="000000"/>
                </a:solidFill>
                <a:latin typeface="Segoe UI" panose="020B0502040204020203" pitchFamily="34" charset="0"/>
                <a:ea typeface="Segoe UI" panose="020B0502040204020203" pitchFamily="34" charset="0"/>
                <a:cs typeface="Arial" panose="020B0604020202020204" pitchFamily="34" charset="0"/>
              </a:rPr>
              <a:t>Azure Machine Learning Basic workspaces will no longer have to pay a surcharge on Azure Kubernetes deployments. The AKS surcharge of 4c per core hour will be dropped.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982E6F06-723D-4A24-809A-85CF0A4B6BFB}"/>
              </a:ext>
            </a:extLst>
          </p:cNvPr>
          <p:cNvGraphicFramePr>
            <a:graphicFrameLocks noGrp="1"/>
          </p:cNvGraphicFramePr>
          <p:nvPr>
            <p:extLst>
              <p:ext uri="{D42A27DB-BD31-4B8C-83A1-F6EECF244321}">
                <p14:modId xmlns:p14="http://schemas.microsoft.com/office/powerpoint/2010/main" val="2337559849"/>
              </p:ext>
            </p:extLst>
          </p:nvPr>
        </p:nvGraphicFramePr>
        <p:xfrm>
          <a:off x="434540" y="1147456"/>
          <a:ext cx="5043588" cy="3752850"/>
        </p:xfrm>
        <a:graphic>
          <a:graphicData uri="http://schemas.openxmlformats.org/drawingml/2006/table">
            <a:tbl>
              <a:tblPr/>
              <a:tblGrid>
                <a:gridCol w="3376840">
                  <a:extLst>
                    <a:ext uri="{9D8B030D-6E8A-4147-A177-3AD203B41FA5}">
                      <a16:colId xmlns:a16="http://schemas.microsoft.com/office/drawing/2014/main" val="509449127"/>
                    </a:ext>
                  </a:extLst>
                </a:gridCol>
                <a:gridCol w="1666748">
                  <a:extLst>
                    <a:ext uri="{9D8B030D-6E8A-4147-A177-3AD203B41FA5}">
                      <a16:colId xmlns:a16="http://schemas.microsoft.com/office/drawing/2014/main" val="3633481467"/>
                    </a:ext>
                  </a:extLst>
                </a:gridCol>
              </a:tblGrid>
              <a:tr h="184150">
                <a:tc>
                  <a:txBody>
                    <a:bodyPr/>
                    <a:lstStyle/>
                    <a:p>
                      <a:pPr algn="l" fontAlgn="b"/>
                      <a:endParaRPr lang="en-US" sz="1600" b="1" i="0" u="none" strike="noStrike" dirty="0">
                        <a:solidFill>
                          <a:schemeClr val="bg2"/>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dirty="0">
                          <a:solidFill>
                            <a:schemeClr val="bg2"/>
                          </a:solidFill>
                          <a:effectLst/>
                          <a:latin typeface="Calibri" panose="020F0502020204030204" pitchFamily="34" charset="0"/>
                        </a:rPr>
                        <a:t>Price per core hour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931624007"/>
                  </a:ext>
                </a:extLst>
              </a:tr>
              <a:tr h="184150">
                <a:tc>
                  <a:txBody>
                    <a:bodyPr/>
                    <a:lstStyle/>
                    <a:p>
                      <a:pPr algn="l" fontAlgn="b"/>
                      <a:r>
                        <a:rPr lang="en-US" sz="1600" b="0" i="0" u="none" strike="noStrike">
                          <a:solidFill>
                            <a:schemeClr val="tx1"/>
                          </a:solidFill>
                          <a:effectLst/>
                          <a:latin typeface="Calibri" panose="020F0502020204030204" pitchFamily="34" charset="0"/>
                        </a:rPr>
                        <a:t>Machine Learning Compute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475986"/>
                  </a:ext>
                </a:extLst>
              </a:tr>
              <a:tr h="184150">
                <a:tc>
                  <a:txBody>
                    <a:bodyPr/>
                    <a:lstStyle/>
                    <a:p>
                      <a:pPr algn="l" fontAlgn="b"/>
                      <a:r>
                        <a:rPr lang="en-US" sz="1600" b="0" i="0" u="none" strike="noStrike" dirty="0">
                          <a:solidFill>
                            <a:schemeClr val="tx1"/>
                          </a:solidFill>
                          <a:effectLst/>
                          <a:latin typeface="Calibri" panose="020F0502020204030204" pitchFamily="34" charset="0"/>
                        </a:rPr>
                        <a:t>Basic Edition</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8525308"/>
                  </a:ext>
                </a:extLst>
              </a:tr>
              <a:tr h="184150">
                <a:tc>
                  <a:txBody>
                    <a:bodyPr/>
                    <a:lstStyle/>
                    <a:p>
                      <a:pPr algn="l" fontAlgn="b"/>
                      <a:r>
                        <a:rPr lang="en-US" sz="1600" b="0" i="0" u="none" strike="noStrike" dirty="0">
                          <a:solidFill>
                            <a:schemeClr val="tx1"/>
                          </a:solidFill>
                          <a:effectLst/>
                          <a:latin typeface="Calibri" panose="020F0502020204030204" pitchFamily="34" charset="0"/>
                        </a:rPr>
                        <a:t>Enterprise Edition</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1415961"/>
                  </a:ext>
                </a:extLst>
              </a:tr>
              <a:tr h="184150">
                <a:tc>
                  <a:txBody>
                    <a:bodyPr/>
                    <a:lstStyle/>
                    <a:p>
                      <a:pPr marL="27432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CPU</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4097355"/>
                  </a:ext>
                </a:extLst>
              </a:tr>
              <a:tr h="184150">
                <a:tc>
                  <a:txBody>
                    <a:bodyPr/>
                    <a:lstStyle/>
                    <a:p>
                      <a:pPr marL="27432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chemeClr val="tx1"/>
                          </a:solidFill>
                          <a:effectLst/>
                          <a:latin typeface="Calibri" panose="020F0502020204030204" pitchFamily="34" charset="0"/>
                        </a:rPr>
                        <a:t>$0.15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8760256"/>
                  </a:ext>
                </a:extLst>
              </a:tr>
              <a:tr h="184150">
                <a:tc>
                  <a:txBody>
                    <a:bodyPr/>
                    <a:lstStyle/>
                    <a:p>
                      <a:pPr marL="27432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NC2-series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505552"/>
                  </a:ext>
                </a:extLst>
              </a:tr>
              <a:tr h="184150">
                <a:tc>
                  <a:txBody>
                    <a:bodyPr/>
                    <a:lstStyle/>
                    <a:p>
                      <a:pPr marL="27432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NC3-series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2640326"/>
                  </a:ext>
                </a:extLst>
              </a:tr>
              <a:tr h="184150">
                <a:tc>
                  <a:txBody>
                    <a:bodyPr/>
                    <a:lstStyle/>
                    <a:p>
                      <a:pPr algn="l" fontAlgn="b"/>
                      <a:r>
                        <a:rPr lang="en-US" sz="1600" b="0" i="0" u="none" strike="noStrike" dirty="0">
                          <a:solidFill>
                            <a:schemeClr val="tx1"/>
                          </a:solidFill>
                          <a:effectLst/>
                          <a:latin typeface="Calibri" panose="020F0502020204030204" pitchFamily="34" charset="0"/>
                        </a:rPr>
                        <a:t>Machine Learning Inferencing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607685"/>
                  </a:ext>
                </a:extLst>
              </a:tr>
              <a:tr h="184150">
                <a:tc>
                  <a:txBody>
                    <a:bodyPr/>
                    <a:lstStyle/>
                    <a:p>
                      <a:pPr algn="l" fontAlgn="b"/>
                      <a:r>
                        <a:rPr lang="en-US" sz="1600" b="0" i="0" u="none" strike="noStrike" dirty="0">
                          <a:solidFill>
                            <a:schemeClr val="tx1"/>
                          </a:solidFill>
                          <a:effectLst/>
                          <a:latin typeface="Calibri" panose="020F0502020204030204" pitchFamily="34" charset="0"/>
                        </a:rPr>
                        <a:t>Basic Edition</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5541623"/>
                  </a:ext>
                </a:extLst>
              </a:tr>
              <a:tr h="184150">
                <a:tc>
                  <a:txBody>
                    <a:bodyPr/>
                    <a:lstStyle/>
                    <a:p>
                      <a:pPr algn="l" fontAlgn="b"/>
                      <a:r>
                        <a:rPr lang="en-US" sz="1600" b="0" i="0" u="none" strike="noStrike" dirty="0">
                          <a:solidFill>
                            <a:schemeClr val="tx1"/>
                          </a:solidFill>
                          <a:effectLst/>
                          <a:latin typeface="Calibri" panose="020F0502020204030204" pitchFamily="34" charset="0"/>
                        </a:rPr>
                        <a:t>Enterprise Edition</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8009480"/>
                  </a:ext>
                </a:extLst>
              </a:tr>
              <a:tr h="184150">
                <a:tc>
                  <a:txBody>
                    <a:bodyPr/>
                    <a:lstStyle/>
                    <a:p>
                      <a:pPr marL="18288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CPU</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5763671"/>
                  </a:ext>
                </a:extLst>
              </a:tr>
              <a:tr h="184150">
                <a:tc>
                  <a:txBody>
                    <a:bodyPr/>
                    <a:lstStyle/>
                    <a:p>
                      <a:pPr marL="18288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8975429"/>
                  </a:ext>
                </a:extLst>
              </a:tr>
              <a:tr h="184150">
                <a:tc>
                  <a:txBody>
                    <a:bodyPr/>
                    <a:lstStyle/>
                    <a:p>
                      <a:pPr marL="18288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NC2-series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3671754"/>
                  </a:ext>
                </a:extLst>
              </a:tr>
              <a:tr h="184150">
                <a:tc>
                  <a:txBody>
                    <a:bodyPr/>
                    <a:lstStyle/>
                    <a:p>
                      <a:pPr marL="182880" algn="l" fontAlgn="b"/>
                      <a:r>
                        <a:rPr lang="en-US" sz="1600" b="0" i="0" u="none" strike="noStrike" dirty="0">
                          <a:solidFill>
                            <a:schemeClr val="tx1"/>
                          </a:solidFill>
                          <a:effectLst/>
                          <a:latin typeface="Calibri" panose="020F0502020204030204" pitchFamily="34" charset="0"/>
                        </a:rPr>
                        <a:t>core-</a:t>
                      </a:r>
                      <a:r>
                        <a:rPr lang="en-US" sz="1600" b="0" i="0" u="none" strike="noStrike" dirty="0" err="1">
                          <a:solidFill>
                            <a:schemeClr val="tx1"/>
                          </a:solidFill>
                          <a:effectLst/>
                          <a:latin typeface="Calibri" panose="020F0502020204030204" pitchFamily="34" charset="0"/>
                        </a:rPr>
                        <a:t>hr</a:t>
                      </a:r>
                      <a:r>
                        <a:rPr lang="en-US" sz="1600" b="0" i="0" u="none" strike="noStrike" dirty="0">
                          <a:solidFill>
                            <a:schemeClr val="tx1"/>
                          </a:solidFill>
                          <a:effectLst/>
                          <a:latin typeface="Calibri" panose="020F0502020204030204" pitchFamily="34" charset="0"/>
                        </a:rPr>
                        <a:t> GPU NC3-series</a:t>
                      </a:r>
                    </a:p>
                  </a:txBody>
                  <a:tcPr marL="19050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chemeClr val="tx1"/>
                          </a:solidFill>
                          <a:effectLst/>
                          <a:latin typeface="Calibri" panose="020F0502020204030204" pitchFamily="34" charset="0"/>
                        </a:rPr>
                        <a:t>$0.51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902175"/>
                  </a:ext>
                </a:extLst>
              </a:tr>
            </a:tbl>
          </a:graphicData>
        </a:graphic>
      </p:graphicFrame>
      <p:sp>
        <p:nvSpPr>
          <p:cNvPr id="8" name="Rectangle 7">
            <a:extLst>
              <a:ext uri="{FF2B5EF4-FFF2-40B4-BE49-F238E27FC236}">
                <a16:creationId xmlns:a16="http://schemas.microsoft.com/office/drawing/2014/main" id="{49CADA6D-937D-45BF-8DC3-14E0136DF791}"/>
              </a:ext>
            </a:extLst>
          </p:cNvPr>
          <p:cNvSpPr/>
          <p:nvPr/>
        </p:nvSpPr>
        <p:spPr>
          <a:xfrm>
            <a:off x="295835" y="250755"/>
            <a:ext cx="11600329" cy="646331"/>
          </a:xfrm>
          <a:prstGeom prst="rect">
            <a:avLst/>
          </a:prstGeom>
        </p:spPr>
        <p:txBody>
          <a:bodyPr wrap="square">
            <a:spAutoFit/>
          </a:bodyPr>
          <a:lstStyle/>
          <a:p>
            <a:r>
              <a:rPr lang="en-US" sz="3600" dirty="0"/>
              <a:t>Pricing</a:t>
            </a:r>
          </a:p>
        </p:txBody>
      </p:sp>
      <p:sp>
        <p:nvSpPr>
          <p:cNvPr id="9" name="Rectangle 8">
            <a:extLst>
              <a:ext uri="{FF2B5EF4-FFF2-40B4-BE49-F238E27FC236}">
                <a16:creationId xmlns:a16="http://schemas.microsoft.com/office/drawing/2014/main" id="{9EFAAFEA-111D-4558-8104-28A86010CDDC}"/>
              </a:ext>
            </a:extLst>
          </p:cNvPr>
          <p:cNvSpPr/>
          <p:nvPr/>
        </p:nvSpPr>
        <p:spPr>
          <a:xfrm>
            <a:off x="533400" y="5710544"/>
            <a:ext cx="7535265" cy="369332"/>
          </a:xfrm>
          <a:prstGeom prst="rect">
            <a:avLst/>
          </a:prstGeom>
        </p:spPr>
        <p:txBody>
          <a:bodyPr wrap="square">
            <a:spAutoFit/>
          </a:bodyPr>
          <a:lstStyle/>
          <a:p>
            <a:r>
              <a:rPr lang="en-US" dirty="0">
                <a:hlinkClick r:id="rId2"/>
              </a:rPr>
              <a:t>https://azure.microsoft.com/en-us/pricing/details/machine-learning/</a:t>
            </a:r>
            <a:endParaRPr lang="en-US" dirty="0"/>
          </a:p>
        </p:txBody>
      </p:sp>
      <p:sp>
        <p:nvSpPr>
          <p:cNvPr id="11" name="Rectangle 10">
            <a:extLst>
              <a:ext uri="{FF2B5EF4-FFF2-40B4-BE49-F238E27FC236}">
                <a16:creationId xmlns:a16="http://schemas.microsoft.com/office/drawing/2014/main" id="{5878E80C-BFCA-4A82-984B-9E1F814B35AF}"/>
              </a:ext>
            </a:extLst>
          </p:cNvPr>
          <p:cNvSpPr/>
          <p:nvPr/>
        </p:nvSpPr>
        <p:spPr>
          <a:xfrm>
            <a:off x="434540" y="5250885"/>
            <a:ext cx="7482946" cy="523220"/>
          </a:xfrm>
          <a:prstGeom prst="rect">
            <a:avLst/>
          </a:prstGeom>
        </p:spPr>
        <p:txBody>
          <a:bodyPr wrap="none">
            <a:spAutoFit/>
          </a:bodyPr>
          <a:lstStyle/>
          <a:p>
            <a:r>
              <a:rPr lang="en-US" sz="2800" b="1" dirty="0"/>
              <a:t>View our pricing page for a detailed feature map </a:t>
            </a:r>
          </a:p>
        </p:txBody>
      </p:sp>
    </p:spTree>
    <p:extLst>
      <p:ext uri="{BB962C8B-B14F-4D97-AF65-F5344CB8AC3E}">
        <p14:creationId xmlns:p14="http://schemas.microsoft.com/office/powerpoint/2010/main" val="167185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A2D9-2328-496B-96DB-8B0C5B9B9144}"/>
              </a:ext>
            </a:extLst>
          </p:cNvPr>
          <p:cNvSpPr>
            <a:spLocks noGrp="1"/>
          </p:cNvSpPr>
          <p:nvPr>
            <p:ph type="title"/>
          </p:nvPr>
        </p:nvSpPr>
        <p:spPr/>
        <p:txBody>
          <a:bodyPr/>
          <a:lstStyle/>
          <a:p>
            <a:r>
              <a:rPr lang="en-US" dirty="0"/>
              <a:t>Appendix</a:t>
            </a:r>
          </a:p>
        </p:txBody>
      </p:sp>
      <p:sp>
        <p:nvSpPr>
          <p:cNvPr id="4" name="Slide Number Placeholder 3">
            <a:extLst>
              <a:ext uri="{FF2B5EF4-FFF2-40B4-BE49-F238E27FC236}">
                <a16:creationId xmlns:a16="http://schemas.microsoft.com/office/drawing/2014/main" id="{D42FFD6A-BACF-4DAC-9FE4-DBCB88CDA446}"/>
              </a:ext>
            </a:extLst>
          </p:cNvPr>
          <p:cNvSpPr>
            <a:spLocks noGrp="1"/>
          </p:cNvSpPr>
          <p:nvPr>
            <p:ph type="sldNum" sz="quarter" idx="12"/>
          </p:nvPr>
        </p:nvSpPr>
        <p:spPr/>
        <p:txBody>
          <a:bodyPr/>
          <a:lstStyle/>
          <a:p>
            <a:fld id="{AB337CEC-3ED3-4AD7-9B77-3728D32D03DD}" type="slidenum">
              <a:rPr lang="en-US" smtClean="0"/>
              <a:t>6</a:t>
            </a:fld>
            <a:endParaRPr lang="en-US"/>
          </a:p>
        </p:txBody>
      </p:sp>
    </p:spTree>
    <p:extLst>
      <p:ext uri="{BB962C8B-B14F-4D97-AF65-F5344CB8AC3E}">
        <p14:creationId xmlns:p14="http://schemas.microsoft.com/office/powerpoint/2010/main" val="170540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9E238B-685C-4705-B51E-99E28D6DF379}"/>
              </a:ext>
            </a:extLst>
          </p:cNvPr>
          <p:cNvSpPr>
            <a:spLocks noGrp="1"/>
          </p:cNvSpPr>
          <p:nvPr>
            <p:ph type="title"/>
          </p:nvPr>
        </p:nvSpPr>
        <p:spPr>
          <a:xfrm>
            <a:off x="318820" y="343179"/>
            <a:ext cx="10515600" cy="1002817"/>
          </a:xfrm>
        </p:spPr>
        <p:txBody>
          <a:bodyPr>
            <a:normAutofit/>
          </a:bodyPr>
          <a:lstStyle/>
          <a:p>
            <a:r>
              <a:rPr lang="en-US" sz="3600" dirty="0"/>
              <a:t>Competitive Landscape: Capabilities</a:t>
            </a:r>
          </a:p>
        </p:txBody>
      </p:sp>
      <p:graphicFrame>
        <p:nvGraphicFramePr>
          <p:cNvPr id="13" name="Table 12">
            <a:extLst>
              <a:ext uri="{FF2B5EF4-FFF2-40B4-BE49-F238E27FC236}">
                <a16:creationId xmlns:a16="http://schemas.microsoft.com/office/drawing/2014/main" id="{C4C3A014-EC70-439C-B56E-2BEF5E9B0AF4}"/>
              </a:ext>
            </a:extLst>
          </p:cNvPr>
          <p:cNvGraphicFramePr>
            <a:graphicFrameLocks noGrp="1"/>
          </p:cNvGraphicFramePr>
          <p:nvPr>
            <p:extLst>
              <p:ext uri="{D42A27DB-BD31-4B8C-83A1-F6EECF244321}">
                <p14:modId xmlns:p14="http://schemas.microsoft.com/office/powerpoint/2010/main" val="1250820366"/>
              </p:ext>
            </p:extLst>
          </p:nvPr>
        </p:nvGraphicFramePr>
        <p:xfrm>
          <a:off x="586740" y="1504492"/>
          <a:ext cx="11018520" cy="4601547"/>
        </p:xfrm>
        <a:graphic>
          <a:graphicData uri="http://schemas.openxmlformats.org/drawingml/2006/table">
            <a:tbl>
              <a:tblPr firstRow="1" bandRow="1">
                <a:tableStyleId>{5C22544A-7EE6-4342-B048-85BDC9FD1C3A}</a:tableStyleId>
              </a:tblPr>
              <a:tblGrid>
                <a:gridCol w="1198222">
                  <a:extLst>
                    <a:ext uri="{9D8B030D-6E8A-4147-A177-3AD203B41FA5}">
                      <a16:colId xmlns:a16="http://schemas.microsoft.com/office/drawing/2014/main" val="743116101"/>
                    </a:ext>
                  </a:extLst>
                </a:gridCol>
                <a:gridCol w="6778658">
                  <a:extLst>
                    <a:ext uri="{9D8B030D-6E8A-4147-A177-3AD203B41FA5}">
                      <a16:colId xmlns:a16="http://schemas.microsoft.com/office/drawing/2014/main" val="2342740266"/>
                    </a:ext>
                  </a:extLst>
                </a:gridCol>
                <a:gridCol w="1013880">
                  <a:extLst>
                    <a:ext uri="{9D8B030D-6E8A-4147-A177-3AD203B41FA5}">
                      <a16:colId xmlns:a16="http://schemas.microsoft.com/office/drawing/2014/main" val="1375285583"/>
                    </a:ext>
                  </a:extLst>
                </a:gridCol>
                <a:gridCol w="1013880">
                  <a:extLst>
                    <a:ext uri="{9D8B030D-6E8A-4147-A177-3AD203B41FA5}">
                      <a16:colId xmlns:a16="http://schemas.microsoft.com/office/drawing/2014/main" val="479861419"/>
                    </a:ext>
                  </a:extLst>
                </a:gridCol>
                <a:gridCol w="1013880">
                  <a:extLst>
                    <a:ext uri="{9D8B030D-6E8A-4147-A177-3AD203B41FA5}">
                      <a16:colId xmlns:a16="http://schemas.microsoft.com/office/drawing/2014/main" val="3891386560"/>
                    </a:ext>
                  </a:extLst>
                </a:gridCol>
              </a:tblGrid>
              <a:tr h="343467">
                <a:tc>
                  <a:txBody>
                    <a:bodyPr/>
                    <a:lstStyle/>
                    <a:p>
                      <a:pPr algn="l"/>
                      <a:endParaRPr lang="en-US" sz="1400">
                        <a:solidFill>
                          <a:schemeClr val="accent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400">
                        <a:solidFill>
                          <a:schemeClr val="accent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2"/>
                          </a:solidFill>
                          <a:latin typeface="+mj-lt"/>
                        </a:rPr>
                        <a:t>Azure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2"/>
                          </a:solidFill>
                          <a:latin typeface="+mj-lt"/>
                        </a:rPr>
                        <a:t>GCP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2"/>
                          </a:solidFill>
                          <a:latin typeface="+mj-lt"/>
                        </a:rPr>
                        <a:t>AWS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5129972"/>
                  </a:ext>
                </a:extLst>
              </a:tr>
              <a:tr h="473120">
                <a:tc row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2"/>
                          </a:solidFill>
                          <a:effectLst/>
                          <a:uLnTx/>
                          <a:uFillTx/>
                          <a:latin typeface="+mj-lt"/>
                          <a:ea typeface="+mn-ea"/>
                          <a:cs typeface="Segoe UI"/>
                        </a:rPr>
                        <a:t>Productive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n-lt"/>
                          <a:ea typeface="+mn-ea"/>
                          <a:cs typeface="Segoe UI"/>
                        </a:rPr>
                        <a:t>ML for any skill (experience spanning visual and code)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4751565"/>
                  </a:ext>
                </a:extLst>
              </a:tr>
              <a:tr h="47312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chemeClr val="accent2"/>
                        </a:solidFill>
                        <a:effectLst/>
                        <a:uLnTx/>
                        <a:uFillTx/>
                        <a:latin typeface="+mj-lt"/>
                        <a:ea typeface="+mn-ea"/>
                        <a:cs typeface="Segoe U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n-lt"/>
                          <a:ea typeface="+mn-ea"/>
                          <a:cs typeface="Segoe UI"/>
                        </a:rPr>
                        <a:t>Automated/Augmented machine learning experience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663381"/>
                  </a:ext>
                </a:extLst>
              </a:tr>
              <a:tr h="47312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chemeClr val="accent2"/>
                        </a:solidFill>
                        <a:effectLst/>
                        <a:uLnTx/>
                        <a:uFillTx/>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n-lt"/>
                          <a:ea typeface="+mn-ea"/>
                          <a:cs typeface="Segoe UI" panose="020B0502040204020203" pitchFamily="34" charset="0"/>
                        </a:rPr>
                        <a:t>Reinforcement learning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7090826"/>
                  </a:ext>
                </a:extLst>
              </a:tr>
              <a:tr h="473120">
                <a:tc rowSpan="4">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rPr>
                        <a:t>Enterprise</a:t>
                      </a:r>
                      <a:br>
                        <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rPr>
                      </a:br>
                      <a:r>
                        <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rPr>
                        <a:t>Ready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n-lt"/>
                          <a:ea typeface="+mn-ea"/>
                          <a:cs typeface="Segoe UI" panose="020B0502040204020203" pitchFamily="34" charset="0"/>
                        </a:rPr>
                        <a:t>MLOps with integrated CI/CD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636407"/>
                  </a:ext>
                </a:extLst>
              </a:tr>
              <a:tr h="473120">
                <a:tc vMerge="1">
                  <a:txBody>
                    <a:bodyPr/>
                    <a:lstStyle/>
                    <a:p>
                      <a:endParaRPr kumimoji="0" lang="en-US" sz="1400" b="1" i="0" u="none" strike="noStrike" kern="1200" cap="none" spc="0" normalizeH="0" baseline="0">
                        <a:ln>
                          <a:noFill/>
                        </a:ln>
                        <a:solidFill>
                          <a:schemeClr val="accent2"/>
                        </a:solidFill>
                        <a:effectLst/>
                        <a:uLnTx/>
                        <a:uFillTx/>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1200" cap="none" spc="0" normalizeH="0" baseline="0">
                          <a:ln>
                            <a:noFill/>
                          </a:ln>
                          <a:solidFill>
                            <a:schemeClr val="tx1"/>
                          </a:solidFill>
                          <a:effectLst/>
                          <a:uLnTx/>
                          <a:uFillTx/>
                          <a:latin typeface="+mn-lt"/>
                          <a:ea typeface="+mn-ea"/>
                          <a:cs typeface="Segoe UI" panose="020B0502040204020203" pitchFamily="34" charset="0"/>
                        </a:rPr>
                        <a:t>Reusable multi-step pipelines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8768102"/>
                  </a:ext>
                </a:extLst>
              </a:tr>
              <a:tr h="47312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1200" cap="none" spc="0" normalizeH="0" baseline="0">
                          <a:ln>
                            <a:noFill/>
                          </a:ln>
                          <a:solidFill>
                            <a:schemeClr val="tx1"/>
                          </a:solidFill>
                          <a:effectLst/>
                          <a:uLnTx/>
                          <a:uFillTx/>
                          <a:latin typeface="+mn-lt"/>
                          <a:ea typeface="+mn-ea"/>
                          <a:cs typeface="Segoe UI" panose="020B0502040204020203" pitchFamily="34" charset="0"/>
                        </a:rPr>
                        <a:t>A/B Testing and model performance monitoring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902105"/>
                  </a:ext>
                </a:extLst>
              </a:tr>
              <a:tr h="47312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1200" cap="none" spc="0" normalizeH="0" baseline="0">
                          <a:ln>
                            <a:noFill/>
                          </a:ln>
                          <a:solidFill>
                            <a:schemeClr val="tx1"/>
                          </a:solidFill>
                          <a:effectLst/>
                          <a:uLnTx/>
                          <a:uFillTx/>
                          <a:latin typeface="+mn-lt"/>
                          <a:ea typeface="+mn-ea"/>
                          <a:cs typeface="Segoe UI" panose="020B0502040204020203" pitchFamily="34" charset="0"/>
                        </a:rPr>
                        <a:t>Enterprise-scale collaboration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9562419"/>
                  </a:ext>
                </a:extLst>
              </a:tr>
              <a:tr h="473120">
                <a:tc rowSpan="2">
                  <a:txBody>
                    <a:bodyPr/>
                    <a:lstStyle/>
                    <a:p>
                      <a:pPr marL="0" marR="0" lvl="0" indent="0" algn="l" rtl="0" eaLnBrk="1" fontAlgn="auto" latinLnBrk="0" hangingPunct="1">
                        <a:lnSpc>
                          <a:spcPct val="100000"/>
                        </a:lnSpc>
                        <a:spcBef>
                          <a:spcPts val="0"/>
                        </a:spcBef>
                        <a:spcAft>
                          <a:spcPts val="0"/>
                        </a:spcAft>
                        <a:buFontTx/>
                        <a:buNone/>
                      </a:pPr>
                      <a:r>
                        <a:rPr kumimoji="0" lang="en-US" sz="1400" b="0" i="0" u="none" strike="noStrike" kern="1200" cap="none" spc="0" normalizeH="0" baseline="0" noProof="0">
                          <a:ln>
                            <a:noFill/>
                          </a:ln>
                          <a:solidFill>
                            <a:schemeClr val="accent2"/>
                          </a:solidFill>
                          <a:effectLst/>
                          <a:uLnTx/>
                          <a:uFillTx/>
                          <a:latin typeface="+mj-lt"/>
                          <a:ea typeface="+mn-ea"/>
                          <a:cs typeface="Segoe UI" panose="020B0502040204020203" pitchFamily="34" charset="0"/>
                        </a:rPr>
                        <a:t>Trusted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n-lt"/>
                          <a:ea typeface="+mn-ea"/>
                          <a:cs typeface="Segoe UI" panose="020B0502040204020203" pitchFamily="34" charset="0"/>
                        </a:rPr>
                        <a:t>Centralized model registry for tracking and version control</a:t>
                      </a:r>
                      <a:endParaRPr kumimoji="0" lang="en-US" sz="1200" b="0" i="0" u="none" strike="noStrike" kern="1200" cap="none" spc="0" normalizeH="0" baseline="0">
                        <a:ln>
                          <a:noFill/>
                        </a:ln>
                        <a:solidFill>
                          <a:schemeClr val="tx1"/>
                        </a:solidFill>
                        <a:effectLst/>
                        <a:uLnTx/>
                        <a:uFillTx/>
                        <a:latin typeface="+mn-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296140"/>
                  </a:ext>
                </a:extLst>
              </a:tr>
              <a:tr h="473120">
                <a:tc vMerge="1">
                  <a:txBody>
                    <a:bodyPr/>
                    <a:lstStyle/>
                    <a:p>
                      <a:pPr marL="0" marR="0" lvl="0" indent="0" algn="l" rtl="0" eaLnBrk="1" fontAlgn="auto" latinLnBrk="0" hangingPunct="1">
                        <a:lnSpc>
                          <a:spcPct val="100000"/>
                        </a:lnSpc>
                        <a:spcBef>
                          <a:spcPts val="0"/>
                        </a:spcBef>
                        <a:spcAft>
                          <a:spcPts val="0"/>
                        </a:spcAft>
                        <a:buFontTx/>
                        <a:buNone/>
                      </a:pPr>
                      <a:endParaRPr kumimoji="0" lang="en-US" sz="1400" b="1" i="0" u="none" strike="noStrike" kern="1200" cap="none" spc="0" normalizeH="0" baseline="0" noProof="0">
                        <a:ln>
                          <a:noFill/>
                        </a:ln>
                        <a:solidFill>
                          <a:schemeClr val="accent2"/>
                        </a:solidFill>
                        <a:effectLst/>
                        <a:uLnTx/>
                        <a:uFillTx/>
                        <a:latin typeface="+mj-lt"/>
                        <a:ea typeface="+mn-ea"/>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FontTx/>
                        <a:buNone/>
                      </a:pPr>
                      <a:r>
                        <a:rPr kumimoji="0" lang="en-US" sz="1200" b="0" i="0" u="none" strike="noStrike" kern="1200" cap="none" spc="0" normalizeH="0" baseline="0" noProof="0">
                          <a:ln>
                            <a:noFill/>
                          </a:ln>
                          <a:solidFill>
                            <a:schemeClr val="tx1"/>
                          </a:solidFill>
                          <a:effectLst/>
                          <a:uLnTx/>
                          <a:uFillTx/>
                          <a:latin typeface="+mn-lt"/>
                          <a:ea typeface="+mn-ea"/>
                          <a:cs typeface="Segoe UI" panose="020B0502040204020203" pitchFamily="34" charset="0"/>
                        </a:rPr>
                        <a:t>Model interpretability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Segoe MDL2 Assets" panose="050A0102010101010101" pitchFamily="18" charset="0"/>
                        </a:rPr>
                        <a:t></a:t>
                      </a:r>
                      <a:endParaRPr lang="en-US" sz="2000" b="1" kern="120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000" b="1" i="0" u="none" strike="noStrike" kern="1200" cap="none" spc="0" normalizeH="0" baseline="0" noProof="0">
                          <a:ln>
                            <a:noFill/>
                          </a:ln>
                          <a:solidFill>
                            <a:prstClr val="white"/>
                          </a:solidFill>
                          <a:effectLst/>
                          <a:uLnTx/>
                          <a:uFillTx/>
                          <a:latin typeface="Segoe UI Emoji" panose="020B0502040204020203" pitchFamily="34" charset="0"/>
                          <a:ea typeface="Segoe UI Emoji" panose="020B0502040204020203" pitchFamily="34" charset="0"/>
                          <a:cs typeface="+mn-cs"/>
                        </a:rPr>
                        <a:t>✕</a:t>
                      </a:r>
                      <a:endParaRPr lang="en-US" sz="2000">
                        <a:solidFill>
                          <a:schemeClr val="tx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Segoe MDL2 Assets" panose="050A0102010101010101" pitchFamily="18" charset="0"/>
                        </a:rPr>
                        <a:t></a:t>
                      </a:r>
                      <a:endParaRPr lang="en-US" sz="2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0532538"/>
                  </a:ext>
                </a:extLst>
              </a:tr>
            </a:tbl>
          </a:graphicData>
        </a:graphic>
      </p:graphicFrame>
    </p:spTree>
    <p:extLst>
      <p:ext uri="{BB962C8B-B14F-4D97-AF65-F5344CB8AC3E}">
        <p14:creationId xmlns:p14="http://schemas.microsoft.com/office/powerpoint/2010/main" val="232005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83F1BE-383D-41D3-A4AB-0770947CFADD}"/>
              </a:ext>
            </a:extLst>
          </p:cNvPr>
          <p:cNvGraphicFramePr>
            <a:graphicFrameLocks noGrp="1"/>
          </p:cNvGraphicFramePr>
          <p:nvPr>
            <p:extLst>
              <p:ext uri="{D42A27DB-BD31-4B8C-83A1-F6EECF244321}">
                <p14:modId xmlns:p14="http://schemas.microsoft.com/office/powerpoint/2010/main" val="774855329"/>
              </p:ext>
            </p:extLst>
          </p:nvPr>
        </p:nvGraphicFramePr>
        <p:xfrm>
          <a:off x="384469" y="1496510"/>
          <a:ext cx="11540299" cy="4487970"/>
        </p:xfrm>
        <a:graphic>
          <a:graphicData uri="http://schemas.openxmlformats.org/drawingml/2006/table">
            <a:tbl>
              <a:tblPr firstRow="1" bandRow="1">
                <a:tableStyleId>{3B4B98B0-60AC-42C2-AFA5-B58CD77FA1E5}</a:tableStyleId>
              </a:tblPr>
              <a:tblGrid>
                <a:gridCol w="2308061">
                  <a:extLst>
                    <a:ext uri="{9D8B030D-6E8A-4147-A177-3AD203B41FA5}">
                      <a16:colId xmlns:a16="http://schemas.microsoft.com/office/drawing/2014/main" val="3983354675"/>
                    </a:ext>
                  </a:extLst>
                </a:gridCol>
                <a:gridCol w="350087">
                  <a:extLst>
                    <a:ext uri="{9D8B030D-6E8A-4147-A177-3AD203B41FA5}">
                      <a16:colId xmlns:a16="http://schemas.microsoft.com/office/drawing/2014/main" val="983034395"/>
                    </a:ext>
                  </a:extLst>
                </a:gridCol>
                <a:gridCol w="2960717">
                  <a:extLst>
                    <a:ext uri="{9D8B030D-6E8A-4147-A177-3AD203B41FA5}">
                      <a16:colId xmlns:a16="http://schemas.microsoft.com/office/drawing/2014/main" val="3868409594"/>
                    </a:ext>
                  </a:extLst>
                </a:gridCol>
                <a:gridCol w="2960717">
                  <a:extLst>
                    <a:ext uri="{9D8B030D-6E8A-4147-A177-3AD203B41FA5}">
                      <a16:colId xmlns:a16="http://schemas.microsoft.com/office/drawing/2014/main" val="663672056"/>
                    </a:ext>
                  </a:extLst>
                </a:gridCol>
                <a:gridCol w="2960717">
                  <a:extLst>
                    <a:ext uri="{9D8B030D-6E8A-4147-A177-3AD203B41FA5}">
                      <a16:colId xmlns:a16="http://schemas.microsoft.com/office/drawing/2014/main" val="1155224238"/>
                    </a:ext>
                  </a:extLst>
                </a:gridCol>
              </a:tblGrid>
              <a:tr h="332290">
                <a:tc>
                  <a:txBody>
                    <a:bodyPr/>
                    <a:lstStyle/>
                    <a:p>
                      <a:endParaRPr lang="en-US"/>
                    </a:p>
                  </a:txBody>
                  <a:tcPr/>
                </a:tc>
                <a:tc>
                  <a:txBody>
                    <a:bodyPr/>
                    <a:lstStyle/>
                    <a:p>
                      <a:endParaRPr lang="en-US"/>
                    </a:p>
                  </a:txBody>
                  <a:tcPr/>
                </a:tc>
                <a:tc>
                  <a:txBody>
                    <a:bodyPr/>
                    <a:lstStyle/>
                    <a:p>
                      <a:r>
                        <a:rPr lang="en-US"/>
                        <a:t>Amazon </a:t>
                      </a:r>
                    </a:p>
                  </a:txBody>
                  <a:tcPr/>
                </a:tc>
                <a:tc>
                  <a:txBody>
                    <a:bodyPr/>
                    <a:lstStyle/>
                    <a:p>
                      <a:r>
                        <a:rPr lang="en-US"/>
                        <a:t>Google </a:t>
                      </a:r>
                    </a:p>
                  </a:txBody>
                  <a:tcPr/>
                </a:tc>
                <a:tc>
                  <a:txBody>
                    <a:bodyPr/>
                    <a:lstStyle/>
                    <a:p>
                      <a:r>
                        <a:rPr lang="en-US" dirty="0"/>
                        <a:t>Databricks</a:t>
                      </a:r>
                    </a:p>
                  </a:txBody>
                  <a:tcPr/>
                </a:tc>
                <a:extLst>
                  <a:ext uri="{0D108BD9-81ED-4DB2-BD59-A6C34878D82A}">
                    <a16:rowId xmlns:a16="http://schemas.microsoft.com/office/drawing/2014/main" val="3726021178"/>
                  </a:ext>
                </a:extLst>
              </a:tr>
              <a:tr h="513971">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Product</a:t>
                      </a:r>
                    </a:p>
                  </a:txBody>
                  <a:tcPr/>
                </a:tc>
                <a:tc>
                  <a:txBody>
                    <a:bodyPr/>
                    <a:lstStyle/>
                    <a:p>
                      <a:endParaRPr lang="en-US"/>
                    </a:p>
                  </a:txBody>
                  <a:tcPr/>
                </a:tc>
                <a:tc>
                  <a:txBody>
                    <a:bodyPr/>
                    <a:lstStyle/>
                    <a:p>
                      <a:pPr marL="285750" indent="-285750">
                        <a:buFont typeface="Arial" panose="020B0604020202020204" pitchFamily="34" charset="0"/>
                        <a:buChar char="•"/>
                      </a:pPr>
                      <a:r>
                        <a:rPr lang="en-US" err="1"/>
                        <a:t>SageMaker</a:t>
                      </a:r>
                      <a:endParaRPr lang="en-US"/>
                    </a:p>
                  </a:txBody>
                  <a:tcPr/>
                </a:tc>
                <a:tc>
                  <a:txBody>
                    <a:bodyPr/>
                    <a:lstStyle/>
                    <a:p>
                      <a:pPr marL="342900" indent="-342900">
                        <a:buFont typeface="Arial" panose="020B0604020202020204" pitchFamily="34" charset="0"/>
                        <a:buChar char="•"/>
                      </a:pPr>
                      <a:r>
                        <a:rPr lang="en-US"/>
                        <a:t>Cloud ML</a:t>
                      </a:r>
                    </a:p>
                    <a:p>
                      <a:pPr marL="342900" indent="-342900">
                        <a:buFont typeface="Arial" panose="020B0604020202020204" pitchFamily="34" charset="0"/>
                        <a:buChar char="•"/>
                      </a:pPr>
                      <a:r>
                        <a:rPr lang="en-US" err="1"/>
                        <a:t>AutoML</a:t>
                      </a:r>
                      <a:endParaRPr lang="en-US"/>
                    </a:p>
                    <a:p>
                      <a:pPr marL="0" indent="0">
                        <a:buNone/>
                      </a:pPr>
                      <a:endParaRPr lang="en-US"/>
                    </a:p>
                  </a:txBody>
                  <a:tcPr/>
                </a:tc>
                <a:tc>
                  <a:txBody>
                    <a:bodyPr/>
                    <a:lstStyle/>
                    <a:p>
                      <a:pPr marL="285750" indent="-285750">
                        <a:buFont typeface="Arial" panose="020B0604020202020204" pitchFamily="34" charset="0"/>
                        <a:buChar char="•"/>
                      </a:pPr>
                      <a:r>
                        <a:rPr lang="en-US"/>
                        <a:t>Azure Databricks Data</a:t>
                      </a:r>
                    </a:p>
                    <a:p>
                      <a:pPr marL="285750" indent="-285750">
                        <a:buFont typeface="Arial" panose="020B0604020202020204" pitchFamily="34" charset="0"/>
                        <a:buChar char="•"/>
                      </a:pPr>
                      <a:r>
                        <a:rPr lang="en-US"/>
                        <a:t>Analytics / Engineering</a:t>
                      </a:r>
                    </a:p>
                  </a:txBody>
                  <a:tcPr/>
                </a:tc>
                <a:extLst>
                  <a:ext uri="{0D108BD9-81ED-4DB2-BD59-A6C34878D82A}">
                    <a16:rowId xmlns:a16="http://schemas.microsoft.com/office/drawing/2014/main" val="1748129524"/>
                  </a:ext>
                </a:extLst>
              </a:tr>
              <a:tr h="372132">
                <a:tc>
                  <a:txBody>
                    <a:bodyPr/>
                    <a:lstStyle/>
                    <a:p>
                      <a:r>
                        <a:rPr lang="en-US"/>
                        <a:t>Personas</a:t>
                      </a:r>
                    </a:p>
                  </a:txBody>
                  <a:tcPr/>
                </a:tc>
                <a:tc>
                  <a:txBody>
                    <a:bodyPr/>
                    <a:lstStyle/>
                    <a:p>
                      <a:endParaRPr lang="en-US"/>
                    </a:p>
                  </a:txBody>
                  <a:tcPr/>
                </a:tc>
                <a:tc>
                  <a:txBody>
                    <a:bodyPr/>
                    <a:lstStyle/>
                    <a:p>
                      <a:pPr marL="285750" indent="-285750">
                        <a:buFont typeface="Arial" panose="020B0604020202020204" pitchFamily="34" charset="0"/>
                        <a:buChar char="•"/>
                      </a:pPr>
                      <a:r>
                        <a:rPr lang="en-US"/>
                        <a:t>Data Scientists</a:t>
                      </a:r>
                    </a:p>
                    <a:p>
                      <a:pPr marL="285750" indent="-285750">
                        <a:buFont typeface="Arial" panose="020B0604020202020204" pitchFamily="34" charset="0"/>
                        <a:buChar char="•"/>
                      </a:pPr>
                      <a:r>
                        <a:rPr lang="en-US"/>
                        <a:t>DevOps</a:t>
                      </a:r>
                    </a:p>
                    <a:p>
                      <a:pPr marL="285750" indent="-285750">
                        <a:buFont typeface="Arial" panose="020B0604020202020204" pitchFamily="34" charset="0"/>
                        <a:buChar char="•"/>
                      </a:pPr>
                      <a:endParaRPr lang="en-US"/>
                    </a:p>
                  </a:txBody>
                  <a:tcPr/>
                </a:tc>
                <a:tc>
                  <a:txBody>
                    <a:bodyPr/>
                    <a:lstStyle/>
                    <a:p>
                      <a:pPr marL="285750" indent="-285750">
                        <a:buFont typeface="Arial" panose="020B0604020202020204" pitchFamily="34" charset="0"/>
                        <a:buChar char="•"/>
                      </a:pPr>
                      <a:r>
                        <a:rPr lang="en-US"/>
                        <a:t>Data Scientists</a:t>
                      </a:r>
                    </a:p>
                    <a:p>
                      <a:pPr marL="285750" indent="-285750">
                        <a:buFont typeface="Arial" panose="020B0604020202020204" pitchFamily="34" charset="0"/>
                        <a:buChar char="•"/>
                      </a:pPr>
                      <a:r>
                        <a:rPr lang="en-US" sz="1765" kern="1200"/>
                        <a:t>DevOps</a:t>
                      </a:r>
                    </a:p>
                    <a:p>
                      <a:pPr marL="342900" indent="-342900">
                        <a:buFont typeface="Arial" panose="020B0604020202020204" pitchFamily="34" charset="0"/>
                        <a:buChar char="•"/>
                      </a:pPr>
                      <a:r>
                        <a:rPr lang="en-US"/>
                        <a:t>App Developers</a:t>
                      </a:r>
                    </a:p>
                    <a:p>
                      <a:pPr marL="342900" indent="-342900">
                        <a:buFont typeface="Arial" panose="020B0604020202020204" pitchFamily="34" charset="0"/>
                        <a:buChar char="•"/>
                      </a:pPr>
                      <a:r>
                        <a:rPr lang="en-US"/>
                        <a:t>Custom Models</a:t>
                      </a:r>
                    </a:p>
                  </a:txBody>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Data Scientists</a:t>
                      </a:r>
                    </a:p>
                    <a:p>
                      <a:endParaRPr lang="en-US"/>
                    </a:p>
                  </a:txBody>
                  <a:tcPr/>
                </a:tc>
                <a:extLst>
                  <a:ext uri="{0D108BD9-81ED-4DB2-BD59-A6C34878D82A}">
                    <a16:rowId xmlns:a16="http://schemas.microsoft.com/office/drawing/2014/main" val="414745902"/>
                  </a:ext>
                </a:extLst>
              </a:tr>
              <a:tr h="372132">
                <a:tc>
                  <a:txBody>
                    <a:bodyPr/>
                    <a:lstStyle/>
                    <a:p>
                      <a:r>
                        <a:rPr lang="en-US"/>
                        <a:t>SKU</a:t>
                      </a:r>
                    </a:p>
                  </a:txBody>
                  <a:tcPr/>
                </a:tc>
                <a:tc>
                  <a:txBody>
                    <a:bodyPr/>
                    <a:lstStyle/>
                    <a:p>
                      <a:endParaRPr lang="en-US"/>
                    </a:p>
                  </a:txBody>
                  <a:tcPr/>
                </a:tc>
                <a:tc>
                  <a:txBody>
                    <a:bodyPr/>
                    <a:lstStyle/>
                    <a:p>
                      <a:pPr marL="285750" indent="-285750">
                        <a:buFont typeface="Arial" panose="020B0604020202020204" pitchFamily="34" charset="0"/>
                        <a:buChar char="•"/>
                      </a:pPr>
                      <a:r>
                        <a:rPr lang="en-US"/>
                        <a:t>Single SKU</a:t>
                      </a:r>
                    </a:p>
                  </a:txBody>
                  <a:tcPr/>
                </a:tc>
                <a:tc>
                  <a:txBody>
                    <a:bodyPr/>
                    <a:lstStyle/>
                    <a:p>
                      <a:pPr marL="342900" indent="-342900">
                        <a:buFont typeface="Arial" panose="020B0604020202020204" pitchFamily="34" charset="0"/>
                        <a:buChar char="•"/>
                      </a:pPr>
                      <a:r>
                        <a:rPr lang="en-US"/>
                        <a:t>Single SKU per service feature</a:t>
                      </a:r>
                    </a:p>
                  </a:txBody>
                  <a:tcPr/>
                </a:tc>
                <a:tc>
                  <a:txBody>
                    <a:bodyPr/>
                    <a:lstStyle/>
                    <a:p>
                      <a:pPr marL="285750" indent="-285750">
                        <a:buFont typeface="Arial" panose="020B0604020202020204" pitchFamily="34" charset="0"/>
                        <a:buChar char="•"/>
                      </a:pPr>
                      <a:r>
                        <a:rPr lang="en-US"/>
                        <a:t>Standard + Premium</a:t>
                      </a:r>
                    </a:p>
                  </a:txBody>
                  <a:tcPr/>
                </a:tc>
                <a:extLst>
                  <a:ext uri="{0D108BD9-81ED-4DB2-BD59-A6C34878D82A}">
                    <a16:rowId xmlns:a16="http://schemas.microsoft.com/office/drawing/2014/main" val="615531910"/>
                  </a:ext>
                </a:extLst>
              </a:tr>
              <a:tr h="372132">
                <a:tc>
                  <a:txBody>
                    <a:bodyPr/>
                    <a:lstStyle/>
                    <a:p>
                      <a:r>
                        <a:rPr lang="en-US"/>
                        <a:t>Business Model</a:t>
                      </a:r>
                    </a:p>
                  </a:txBody>
                  <a:tcPr/>
                </a:tc>
                <a:tc>
                  <a:txBody>
                    <a:bodyPr/>
                    <a:lstStyle/>
                    <a:p>
                      <a:endParaRPr lang="en-US"/>
                    </a:p>
                  </a:txBody>
                  <a:tcPr/>
                </a:tc>
                <a:tc>
                  <a:txBody>
                    <a:bodyPr/>
                    <a:lstStyle/>
                    <a:p>
                      <a:pPr marL="285750" indent="-285750">
                        <a:buFont typeface="Arial" panose="020B0604020202020204" pitchFamily="34" charset="0"/>
                        <a:buChar char="•"/>
                      </a:pPr>
                      <a:r>
                        <a:rPr lang="en-US"/>
                        <a:t>VM + IP</a:t>
                      </a:r>
                    </a:p>
                  </a:txBody>
                  <a:tcPr/>
                </a:tc>
                <a:tc>
                  <a:txBody>
                    <a:bodyPr/>
                    <a:lstStyle/>
                    <a:p>
                      <a:pPr marL="342900" indent="-342900">
                        <a:buFont typeface="Arial" panose="020B0604020202020204" pitchFamily="34" charset="0"/>
                        <a:buChar char="•"/>
                      </a:pPr>
                      <a:r>
                        <a:rPr lang="en-US"/>
                        <a:t>VM + IP</a:t>
                      </a:r>
                    </a:p>
                    <a:p>
                      <a:pPr marL="342900" indent="-342900">
                        <a:buFont typeface="Arial" panose="020B0604020202020204" pitchFamily="34" charset="0"/>
                        <a:buChar char="•"/>
                      </a:pPr>
                      <a:r>
                        <a:rPr lang="en-US"/>
                        <a:t>API Based</a:t>
                      </a:r>
                    </a:p>
                  </a:txBody>
                  <a:tcPr/>
                </a:tc>
                <a:tc>
                  <a:txBody>
                    <a:bodyPr/>
                    <a:lstStyle/>
                    <a:p>
                      <a:pPr marL="285750" indent="-285750">
                        <a:buFont typeface="Arial" panose="020B0604020202020204" pitchFamily="34" charset="0"/>
                        <a:buChar char="•"/>
                      </a:pPr>
                      <a:r>
                        <a:rPr lang="en-US"/>
                        <a:t>VM + IP (DBU)</a:t>
                      </a:r>
                    </a:p>
                  </a:txBody>
                  <a:tcPr/>
                </a:tc>
                <a:extLst>
                  <a:ext uri="{0D108BD9-81ED-4DB2-BD59-A6C34878D82A}">
                    <a16:rowId xmlns:a16="http://schemas.microsoft.com/office/drawing/2014/main" val="1675770059"/>
                  </a:ext>
                </a:extLst>
              </a:tr>
              <a:tr h="372132">
                <a:tc>
                  <a:txBody>
                    <a:bodyPr/>
                    <a:lstStyle/>
                    <a:p>
                      <a:r>
                        <a:rPr lang="en-US"/>
                        <a:t>ML Infra H/W</a:t>
                      </a:r>
                    </a:p>
                  </a:txBody>
                  <a:tcPr/>
                </a:tc>
                <a:tc>
                  <a:txBody>
                    <a:bodyPr/>
                    <a:lstStyle/>
                    <a:p>
                      <a:endParaRPr lang="en-US"/>
                    </a:p>
                  </a:txBody>
                  <a:tcPr/>
                </a:tc>
                <a:tc>
                  <a:txBody>
                    <a:bodyPr/>
                    <a:lstStyle/>
                    <a:p>
                      <a:pPr marL="285750" indent="-285750">
                        <a:buFont typeface="Arial" panose="020B0604020202020204" pitchFamily="34" charset="0"/>
                        <a:buChar char="•"/>
                      </a:pPr>
                      <a:r>
                        <a:rPr lang="en-US"/>
                        <a:t>Amazon Elastic Inference</a:t>
                      </a:r>
                    </a:p>
                  </a:txBody>
                  <a:tcPr/>
                </a:tc>
                <a:tc>
                  <a:txBody>
                    <a:bodyPr/>
                    <a:lstStyle/>
                    <a:p>
                      <a:pPr marL="285750" indent="-285750">
                        <a:buFont typeface="Arial" panose="020B0604020202020204" pitchFamily="34" charset="0"/>
                        <a:buChar char="•"/>
                      </a:pPr>
                      <a:r>
                        <a:rPr lang="en-US"/>
                        <a:t>Cloud TPU</a:t>
                      </a:r>
                    </a:p>
                  </a:txBody>
                  <a:tcPr/>
                </a:tc>
                <a:tc>
                  <a:txBody>
                    <a:bodyPr/>
                    <a:lstStyle/>
                    <a:p>
                      <a:pPr marL="285750" indent="-285750">
                        <a:buFont typeface="Arial" panose="020B0604020202020204" pitchFamily="34" charset="0"/>
                        <a:buChar char="•"/>
                      </a:pPr>
                      <a:r>
                        <a:rPr lang="en-US"/>
                        <a:t>FPGA Series</a:t>
                      </a:r>
                    </a:p>
                  </a:txBody>
                  <a:tcPr/>
                </a:tc>
                <a:extLst>
                  <a:ext uri="{0D108BD9-81ED-4DB2-BD59-A6C34878D82A}">
                    <a16:rowId xmlns:a16="http://schemas.microsoft.com/office/drawing/2014/main" val="3888550310"/>
                  </a:ext>
                </a:extLst>
              </a:tr>
              <a:tr h="372132">
                <a:tc>
                  <a:txBody>
                    <a:bodyPr/>
                    <a:lstStyle/>
                    <a:p>
                      <a:r>
                        <a:rPr lang="en-US"/>
                        <a:t>IP Price</a:t>
                      </a:r>
                    </a:p>
                  </a:txBody>
                  <a:tcPr/>
                </a:tc>
                <a:tc>
                  <a:txBody>
                    <a:bodyPr/>
                    <a:lstStyle/>
                    <a:p>
                      <a:endParaRPr lang="en-US"/>
                    </a:p>
                  </a:txBody>
                  <a:tcPr/>
                </a:tc>
                <a:tc>
                  <a:txBody>
                    <a:bodyPr/>
                    <a:lstStyle/>
                    <a:p>
                      <a:pPr marL="285750" indent="-285750">
                        <a:buFont typeface="Arial" panose="020B0604020202020204" pitchFamily="34" charset="0"/>
                        <a:buChar char="•"/>
                      </a:pPr>
                      <a:r>
                        <a:rPr lang="en-US"/>
                        <a:t>40% pegged VM</a:t>
                      </a:r>
                    </a:p>
                  </a:txBody>
                  <a:tcPr/>
                </a:tc>
                <a:tc>
                  <a:txBody>
                    <a:bodyPr/>
                    <a:lstStyle/>
                    <a:p>
                      <a:pPr marL="285750" indent="-285750">
                        <a:buFont typeface="Arial" panose="020B0604020202020204" pitchFamily="34" charset="0"/>
                        <a:buChar char="•"/>
                      </a:pPr>
                      <a:r>
                        <a:rPr lang="en-US"/>
                        <a:t>46% pegged to VM</a:t>
                      </a:r>
                    </a:p>
                  </a:txBody>
                  <a:tcPr/>
                </a:tc>
                <a:tc>
                  <a:txBody>
                    <a:bodyPr/>
                    <a:lstStyle/>
                    <a:p>
                      <a:pPr marL="285750" indent="-285750">
                        <a:buFont typeface="Arial" panose="020B0604020202020204" pitchFamily="34" charset="0"/>
                        <a:buChar char="•"/>
                      </a:pPr>
                      <a:r>
                        <a:rPr lang="en-US" dirty="0"/>
                        <a:t>Up to 150% relative to VM</a:t>
                      </a:r>
                    </a:p>
                  </a:txBody>
                  <a:tcPr/>
                </a:tc>
                <a:extLst>
                  <a:ext uri="{0D108BD9-81ED-4DB2-BD59-A6C34878D82A}">
                    <a16:rowId xmlns:a16="http://schemas.microsoft.com/office/drawing/2014/main" val="1137671641"/>
                  </a:ext>
                </a:extLst>
              </a:tr>
            </a:tbl>
          </a:graphicData>
        </a:graphic>
      </p:graphicFrame>
      <p:sp>
        <p:nvSpPr>
          <p:cNvPr id="7" name="Title 3">
            <a:extLst>
              <a:ext uri="{FF2B5EF4-FFF2-40B4-BE49-F238E27FC236}">
                <a16:creationId xmlns:a16="http://schemas.microsoft.com/office/drawing/2014/main" id="{0EBD1A3F-DFBA-4F8D-B497-B7F886B5D086}"/>
              </a:ext>
            </a:extLst>
          </p:cNvPr>
          <p:cNvSpPr>
            <a:spLocks noGrp="1"/>
          </p:cNvSpPr>
          <p:nvPr>
            <p:ph type="title"/>
          </p:nvPr>
        </p:nvSpPr>
        <p:spPr>
          <a:xfrm>
            <a:off x="384469" y="131038"/>
            <a:ext cx="10515600" cy="1002817"/>
          </a:xfrm>
        </p:spPr>
        <p:txBody>
          <a:bodyPr>
            <a:normAutofit/>
          </a:bodyPr>
          <a:lstStyle/>
          <a:p>
            <a:r>
              <a:rPr lang="en-US" sz="3600" dirty="0"/>
              <a:t>Competitive Landscape: Business Models</a:t>
            </a:r>
          </a:p>
        </p:txBody>
      </p:sp>
    </p:spTree>
    <p:extLst>
      <p:ext uri="{BB962C8B-B14F-4D97-AF65-F5344CB8AC3E}">
        <p14:creationId xmlns:p14="http://schemas.microsoft.com/office/powerpoint/2010/main" val="550480687"/>
      </p:ext>
    </p:extLst>
  </p:cSld>
  <p:clrMapOvr>
    <a:masterClrMapping/>
  </p:clrMapOvr>
</p:sld>
</file>

<file path=ppt/theme/theme1.xml><?xml version="1.0" encoding="utf-8"?>
<a:theme xmlns:a="http://schemas.openxmlformats.org/drawingml/2006/main" name="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182880" tIns="146304" rIns="182880" bIns="146304" numCol="1" rtlCol="0" anchor="t" anchorCtr="0" compatLnSpc="1">
        <a:prstTxWarp prst="textNoShape">
          <a:avLst/>
        </a:prstTxWarp>
      </a:bodyPr>
      <a:lstStyle>
        <a:defPPr defTabSz="932472" fontAlgn="base">
          <a:spcBef>
            <a:spcPct val="0"/>
          </a:spcBef>
          <a:spcAft>
            <a:spcPct val="0"/>
          </a:spcAft>
          <a:defRPr sz="2000" dirty="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defRPr sz="2400" dirty="0" smtClean="0">
            <a:gradFill>
              <a:gsLst>
                <a:gs pos="1250">
                  <a:schemeClr val="tx1"/>
                </a:gs>
                <a:gs pos="99000">
                  <a:schemeClr val="tx1"/>
                </a:gs>
              </a:gsLst>
              <a:lin ang="5400000" scaled="0"/>
            </a:gradFill>
          </a:defRPr>
        </a:defPPr>
      </a:lstStyle>
    </a:txDef>
  </a:objectDefaults>
  <a:extraClrSchemeLst/>
  <a:extLst>
    <a:ext uri="{05A4C25C-085E-4340-85A3-A5531E510DB2}">
      <thm15:themeFamily xmlns:thm15="http://schemas.microsoft.com/office/thememl/2012/main" name="C+E Theme" id="{C124F723-A267-45AE-ABBA-311B224E7E71}" vid="{1347317D-2E3A-4042-8C2A-ED9E00361B02}"/>
    </a:ext>
  </a:extLst>
</a:theme>
</file>

<file path=ppt/theme/theme2.xml><?xml version="1.0" encoding="utf-8"?>
<a:theme xmlns:a="http://schemas.openxmlformats.org/drawingml/2006/main" name="2_Gemini MasterBlue">
  <a:themeElements>
    <a:clrScheme name="GeminiTemplateBlue">
      <a:dk1>
        <a:srgbClr val="000000"/>
      </a:dk1>
      <a:lt1>
        <a:srgbClr val="FFFFFF"/>
      </a:lt1>
      <a:dk2>
        <a:srgbClr val="0072C6"/>
      </a:dk2>
      <a:lt2>
        <a:srgbClr val="797A7D"/>
      </a:lt2>
      <a:accent1>
        <a:srgbClr val="0072C6"/>
      </a:accent1>
      <a:accent2>
        <a:srgbClr val="FFAA01"/>
      </a:accent2>
      <a:accent3>
        <a:srgbClr val="007233"/>
      </a:accent3>
      <a:accent4>
        <a:srgbClr val="EB3C00"/>
      </a:accent4>
      <a:accent5>
        <a:srgbClr val="00188F"/>
      </a:accent5>
      <a:accent6>
        <a:srgbClr val="68217A"/>
      </a:accent6>
      <a:hlink>
        <a:srgbClr val="00B0F0"/>
      </a:hlink>
      <a:folHlink>
        <a:srgbClr val="B2B2B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A365 Biz Model Walking Deck" id="{6C8800B6-69B9-4E2C-BAA3-0F58EC4F7C72}" vid="{AAD13D21-D300-4079-89C4-2368EF5B85B4}"/>
    </a:ext>
  </a:extLst>
</a:theme>
</file>

<file path=ppt/theme/theme3.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365 Biz Model Walking Deck" id="{6C8800B6-69B9-4E2C-BAA3-0F58EC4F7C72}" vid="{D513C0A5-C937-4D4C-84B6-7B9449AFC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365 Biz Model Walking Deck" id="{6C8800B6-69B9-4E2C-BAA3-0F58EC4F7C72}" vid="{D58A7CED-035A-42D8-B2E3-238F8DD58FC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C0D083970514498BEACB6048E8B3B4" ma:contentTypeVersion="14" ma:contentTypeDescription="Create a new document." ma:contentTypeScope="" ma:versionID="ec41aab58fb1d60528fefe3a0212bf5c">
  <xsd:schema xmlns:xsd="http://www.w3.org/2001/XMLSchema" xmlns:xs="http://www.w3.org/2001/XMLSchema" xmlns:p="http://schemas.microsoft.com/office/2006/metadata/properties" xmlns:ns3="2ec20cd1-cf20-4e4a-874a-f2a09db0ca86" xmlns:ns4="5dbf5aa9-412c-4b3c-a15f-ed82113888c8" targetNamespace="http://schemas.microsoft.com/office/2006/metadata/properties" ma:root="true" ma:fieldsID="a1be31f3ee945134924d060f92bdfa97" ns3:_="" ns4:_="">
    <xsd:import namespace="2ec20cd1-cf20-4e4a-874a-f2a09db0ca86"/>
    <xsd:import namespace="5dbf5aa9-412c-4b3c-a15f-ed82113888c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EventHashCode" minOccurs="0"/>
                <xsd:element ref="ns4:MediaServiceGenerationTim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20cd1-cf20-4e4a-874a-f2a09db0ca8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dbf5aa9-412c-4b3c-a15f-ed82113888c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5dbf5aa9-412c-4b3c-a15f-ed82113888c8" xsi:nil="true"/>
    <SharedWithUsers xmlns="2ec20cd1-cf20-4e4a-874a-f2a09db0ca86">
      <UserInfo>
        <DisplayName>Priya Aswani</DisplayName>
        <AccountId>324</AccountId>
        <AccountType/>
      </UserInfo>
      <UserInfo>
        <DisplayName>Deborah Frost</DisplayName>
        <AccountId>6176</AccountId>
        <AccountType/>
      </UserInfo>
      <UserInfo>
        <DisplayName>Sonal Pardeshi</DisplayName>
        <AccountId>6351</AccountId>
        <AccountType/>
      </UserInfo>
      <UserInfo>
        <DisplayName>Suds Narasimhan</DisplayName>
        <AccountId>1518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E8C8B-6E9A-44E4-A705-BAF2D8F100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c20cd1-cf20-4e4a-874a-f2a09db0ca86"/>
    <ds:schemaRef ds:uri="5dbf5aa9-412c-4b3c-a15f-ed82113888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65912-DD51-472C-9758-FE9745EDF064}">
  <ds:schemaRefs>
    <ds:schemaRef ds:uri="http://purl.org/dc/elements/1.1/"/>
    <ds:schemaRef ds:uri="http://schemas.microsoft.com/office/2006/metadata/properties"/>
    <ds:schemaRef ds:uri="http://purl.org/dc/terms/"/>
    <ds:schemaRef ds:uri="2ec20cd1-cf20-4e4a-874a-f2a09db0ca86"/>
    <ds:schemaRef ds:uri="http://schemas.microsoft.com/office/2006/documentManagement/types"/>
    <ds:schemaRef ds:uri="http://schemas.microsoft.com/office/infopath/2007/PartnerControls"/>
    <ds:schemaRef ds:uri="5dbf5aa9-412c-4b3c-a15f-ed82113888c8"/>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D797960-8FF4-4084-A4BB-45F59BD34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 Theme</Template>
  <TotalTime>13976</TotalTime>
  <Words>882</Words>
  <Application>Microsoft Office PowerPoint</Application>
  <PresentationFormat>Widescreen</PresentationFormat>
  <Paragraphs>174</Paragraphs>
  <Slides>8</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vt:i4>
      </vt:variant>
    </vt:vector>
  </HeadingPairs>
  <TitlesOfParts>
    <vt:vector size="21" baseType="lpstr">
      <vt:lpstr>Arial</vt:lpstr>
      <vt:lpstr>Calibri</vt:lpstr>
      <vt:lpstr>Calibri Light</vt:lpstr>
      <vt:lpstr>Consolas</vt:lpstr>
      <vt:lpstr>Segoe MDL2 Assets</vt:lpstr>
      <vt:lpstr>Segoe UI</vt:lpstr>
      <vt:lpstr>Segoe UI Emoji</vt:lpstr>
      <vt:lpstr>Segoe UI Light</vt:lpstr>
      <vt:lpstr>Wingdings</vt:lpstr>
      <vt:lpstr>C+E Theme</vt:lpstr>
      <vt:lpstr>2_Gemini MasterBlue</vt:lpstr>
      <vt:lpstr>5-30610_Microsoft_Ignite_Keynote_Template</vt:lpstr>
      <vt:lpstr>Office Theme</vt:lpstr>
      <vt:lpstr>Azure Machine Learning  Business Model Update</vt:lpstr>
      <vt:lpstr>Why change the business model?</vt:lpstr>
      <vt:lpstr>PowerPoint Presentation</vt:lpstr>
      <vt:lpstr>Enterprise and Basic: Summary</vt:lpstr>
      <vt:lpstr>PowerPoint Presentation</vt:lpstr>
      <vt:lpstr>Appendix</vt:lpstr>
      <vt:lpstr>Competitive Landscape: Capabilities</vt:lpstr>
      <vt:lpstr>Competitive Landscape: Business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  Business Model Update</dc:title>
  <dc:creator>Serina Kaye</dc:creator>
  <cp:lastModifiedBy>Balamurugan Balakreshnan</cp:lastModifiedBy>
  <cp:revision>136</cp:revision>
  <dcterms:created xsi:type="dcterms:W3CDTF">2019-07-12T17:57:37Z</dcterms:created>
  <dcterms:modified xsi:type="dcterms:W3CDTF">2019-12-04T13:19:37Z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serinak@microsoft.com</vt:lpwstr>
  </property>
  <property fmtid="{D5CDD505-2E9C-101B-9397-08002B2CF9AE}" pid="5" name="MSIP_Label_f42aa342-8706-4288-bd11-ebb85995028c_SetDate">
    <vt:lpwstr>2019-07-12T17:58:23.9010398Z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dfd84750-4b8b-4f1f-b1d4-011e739879a8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0x01010057C0D083970514498BEACB6048E8B3B4</vt:lpwstr>
  </property>
</Properties>
</file>