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p:scale>
          <a:sx n="100" d="100"/>
          <a:sy n="100" d="100"/>
        </p:scale>
        <p:origin x="39"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C556-3C04-4417-8E12-EFAF26BD9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E899E-A550-4FF5-9FE9-0C873C7E1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4EC7C1-DC40-4A28-B3CA-AEA165B6BC91}"/>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5" name="Footer Placeholder 4">
            <a:extLst>
              <a:ext uri="{FF2B5EF4-FFF2-40B4-BE49-F238E27FC236}">
                <a16:creationId xmlns:a16="http://schemas.microsoft.com/office/drawing/2014/main" id="{682462A2-D03B-4C34-BB99-1B90C2565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0C934-473F-486C-AE1F-6223D8F2890F}"/>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48333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3B2D-23CE-46E6-90D6-4088DC887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0B924D-0299-48AC-88C9-B53E71AFC5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6C0C9-61E5-4938-941C-8DE8B5FDBD7E}"/>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5" name="Footer Placeholder 4">
            <a:extLst>
              <a:ext uri="{FF2B5EF4-FFF2-40B4-BE49-F238E27FC236}">
                <a16:creationId xmlns:a16="http://schemas.microsoft.com/office/drawing/2014/main" id="{9D196B0A-0B5A-4A34-A761-6D4795FE4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281E9-65A7-4FAB-8877-3F4E585D9D7F}"/>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35496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23D06A-3340-4EFC-9B96-6DCD537D3E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739853-6B79-45A4-8670-36F73B879E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779E-F21B-43D7-AF45-26CF28DA2B44}"/>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5" name="Footer Placeholder 4">
            <a:extLst>
              <a:ext uri="{FF2B5EF4-FFF2-40B4-BE49-F238E27FC236}">
                <a16:creationId xmlns:a16="http://schemas.microsoft.com/office/drawing/2014/main" id="{B387B383-EF6B-4537-929F-1099BD01E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5EB4A-D014-4FD3-B8E5-8A733E49F769}"/>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91161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6D76-4F59-4585-8264-F5BFE64C8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12DF8-CB8F-4B5D-BD78-1E6F0F9881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422CB-2111-42EC-8466-6F4483A57569}"/>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5" name="Footer Placeholder 4">
            <a:extLst>
              <a:ext uri="{FF2B5EF4-FFF2-40B4-BE49-F238E27FC236}">
                <a16:creationId xmlns:a16="http://schemas.microsoft.com/office/drawing/2014/main" id="{673CBCEA-81E5-4F13-B71A-FC8E5CF9A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A2C12-77C0-4696-AD1B-EC7A0876EB5A}"/>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51737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FAA6-9A3D-40C8-A19D-4C4C0A0BB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ED8B84-AFC1-4BC9-A63F-9413FD66A4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0E89A-3D00-4E31-9541-DCD71D631524}"/>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5" name="Footer Placeholder 4">
            <a:extLst>
              <a:ext uri="{FF2B5EF4-FFF2-40B4-BE49-F238E27FC236}">
                <a16:creationId xmlns:a16="http://schemas.microsoft.com/office/drawing/2014/main" id="{35C2E1E7-A377-4E87-9A2A-66764EEFA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C4D3B-811C-4DA0-96C6-4AA81D14DDFB}"/>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158294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D83D-63C5-4FEF-B6A9-E3E85478E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470A5-15E8-4748-B6BD-799016F5A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AA15F-0F59-4C7E-BC64-0A4C29F039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79E604-6B9C-463F-8892-5CF3938CEA58}"/>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6" name="Footer Placeholder 5">
            <a:extLst>
              <a:ext uri="{FF2B5EF4-FFF2-40B4-BE49-F238E27FC236}">
                <a16:creationId xmlns:a16="http://schemas.microsoft.com/office/drawing/2014/main" id="{19A51BFD-E03E-467D-AC23-3B4C85FA7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691589-0201-4398-966F-E091522A268F}"/>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36503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2A76-BD67-4E09-89AA-96918F3E65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10434-84BC-454D-AA51-E68E1B200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223FDD-5EE1-4860-A91C-7A6628B88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26C46-D46E-4E1F-BCC1-B0D54901A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F372C-1705-45BA-932E-8147C3676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582BC-4E23-4C57-AB6C-F68F711229F1}"/>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8" name="Footer Placeholder 7">
            <a:extLst>
              <a:ext uri="{FF2B5EF4-FFF2-40B4-BE49-F238E27FC236}">
                <a16:creationId xmlns:a16="http://schemas.microsoft.com/office/drawing/2014/main" id="{5C02D2FE-2A81-4285-8955-015C8D236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1388EF-CF69-4FC7-9074-08FFF52F40DA}"/>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9980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0557-D722-4E70-99CA-FB7D2F405F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84A96-D4F2-4106-9B4B-A81781AA9249}"/>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4" name="Footer Placeholder 3">
            <a:extLst>
              <a:ext uri="{FF2B5EF4-FFF2-40B4-BE49-F238E27FC236}">
                <a16:creationId xmlns:a16="http://schemas.microsoft.com/office/drawing/2014/main" id="{C824FDE2-9EBC-4DFA-B6C1-B61190EAC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F6246A-3C24-463B-A97A-BD0FD4B55795}"/>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170494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C861C-4B48-4EF7-9C60-D37A884AF513}"/>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3" name="Footer Placeholder 2">
            <a:extLst>
              <a:ext uri="{FF2B5EF4-FFF2-40B4-BE49-F238E27FC236}">
                <a16:creationId xmlns:a16="http://schemas.microsoft.com/office/drawing/2014/main" id="{BF664650-2E87-4B1E-ABC7-F85718E1A8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46F6F-C299-49D6-9BF3-A3FE5D00B6A0}"/>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5329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168A-D645-440D-9AA1-925BCD5F8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466C99-AE5D-4955-8EA5-3EC38FAAB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06440E-3838-4E3E-9651-FF0FE504C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EA0625-D61A-439A-B0BB-A0AAC55DCE99}"/>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6" name="Footer Placeholder 5">
            <a:extLst>
              <a:ext uri="{FF2B5EF4-FFF2-40B4-BE49-F238E27FC236}">
                <a16:creationId xmlns:a16="http://schemas.microsoft.com/office/drawing/2014/main" id="{1ED53769-D87F-4979-8555-FE0FD4F90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51EE5-BFC2-4E2B-A197-F231E8E90867}"/>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367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411C-C603-4655-BFF8-582CEA5AE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2F86A-711C-4B7C-8D98-F59227751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E039C0-F641-44C9-8387-7F2425132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2B6E4-AB3A-42BB-B333-650EB911D30A}"/>
              </a:ext>
            </a:extLst>
          </p:cNvPr>
          <p:cNvSpPr>
            <a:spLocks noGrp="1"/>
          </p:cNvSpPr>
          <p:nvPr>
            <p:ph type="dt" sz="half" idx="10"/>
          </p:nvPr>
        </p:nvSpPr>
        <p:spPr/>
        <p:txBody>
          <a:bodyPr/>
          <a:lstStyle/>
          <a:p>
            <a:fld id="{B54ECAEB-5C8C-43D6-8ACE-0A88264474A2}" type="datetimeFigureOut">
              <a:rPr lang="en-US" smtClean="0"/>
              <a:t>10/29/2020</a:t>
            </a:fld>
            <a:endParaRPr lang="en-US"/>
          </a:p>
        </p:txBody>
      </p:sp>
      <p:sp>
        <p:nvSpPr>
          <p:cNvPr id="6" name="Footer Placeholder 5">
            <a:extLst>
              <a:ext uri="{FF2B5EF4-FFF2-40B4-BE49-F238E27FC236}">
                <a16:creationId xmlns:a16="http://schemas.microsoft.com/office/drawing/2014/main" id="{8D8B5459-39DA-459E-9D61-DA14493D8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6C03A-8A45-4200-ABF7-D5779E223EE0}"/>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191332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3BC2F-09C4-45A3-AF6C-520E371EB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17B297-4E3B-46B2-8F56-F3A051B11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4D2E3-0662-4761-BC47-5864FEE3D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ECAEB-5C8C-43D6-8ACE-0A88264474A2}" type="datetimeFigureOut">
              <a:rPr lang="en-US" smtClean="0"/>
              <a:t>10/29/2020</a:t>
            </a:fld>
            <a:endParaRPr lang="en-US"/>
          </a:p>
        </p:txBody>
      </p:sp>
      <p:sp>
        <p:nvSpPr>
          <p:cNvPr id="5" name="Footer Placeholder 4">
            <a:extLst>
              <a:ext uri="{FF2B5EF4-FFF2-40B4-BE49-F238E27FC236}">
                <a16:creationId xmlns:a16="http://schemas.microsoft.com/office/drawing/2014/main" id="{76D45B82-C0C5-4491-AAE6-A4246E5578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4CCD1E-AAAC-4C80-B3E3-178D503D3C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CA351-30C9-4FF9-AE9F-38FD14730FC7}" type="slidenum">
              <a:rPr lang="en-US" smtClean="0"/>
              <a:t>‹#›</a:t>
            </a:fld>
            <a:endParaRPr lang="en-US"/>
          </a:p>
        </p:txBody>
      </p:sp>
    </p:spTree>
    <p:extLst>
      <p:ext uri="{BB962C8B-B14F-4D97-AF65-F5344CB8AC3E}">
        <p14:creationId xmlns:p14="http://schemas.microsoft.com/office/powerpoint/2010/main" val="3665013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24ED-B5DE-4D33-B6C0-8AD2FB97FADC}"/>
              </a:ext>
            </a:extLst>
          </p:cNvPr>
          <p:cNvSpPr>
            <a:spLocks noGrp="1"/>
          </p:cNvSpPr>
          <p:nvPr>
            <p:ph type="ctrTitle"/>
          </p:nvPr>
        </p:nvSpPr>
        <p:spPr/>
        <p:txBody>
          <a:bodyPr/>
          <a:lstStyle/>
          <a:p>
            <a:r>
              <a:rPr lang="en-US" dirty="0"/>
              <a:t>Employee Turnover</a:t>
            </a:r>
          </a:p>
        </p:txBody>
      </p:sp>
      <p:sp>
        <p:nvSpPr>
          <p:cNvPr id="3" name="Subtitle 2">
            <a:extLst>
              <a:ext uri="{FF2B5EF4-FFF2-40B4-BE49-F238E27FC236}">
                <a16:creationId xmlns:a16="http://schemas.microsoft.com/office/drawing/2014/main" id="{8D9ABB14-DAC5-4FB9-89E8-C4ADA36298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966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0876-FDF1-46D5-9291-D8E3C769E7B9}"/>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0162A5F7-6415-474D-90D4-F006BDCE2908}"/>
              </a:ext>
            </a:extLst>
          </p:cNvPr>
          <p:cNvSpPr>
            <a:spLocks noGrp="1"/>
          </p:cNvSpPr>
          <p:nvPr>
            <p:ph idx="1"/>
          </p:nvPr>
        </p:nvSpPr>
        <p:spPr/>
        <p:txBody>
          <a:bodyPr/>
          <a:lstStyle/>
          <a:p>
            <a:pPr marL="0" marR="0" indent="457200" fontAlgn="base">
              <a:lnSpc>
                <a:spcPct val="107000"/>
              </a:lnSpc>
              <a:spcBef>
                <a:spcPts val="0"/>
              </a:spcBef>
              <a:spcAft>
                <a:spcPts val="79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XYZ Corporation is a sportswear company.  They are having difficulty controlling their employee turnover rates.  It is important that XYZ understand first, who is likely to be leave the company and why, and second, activities they can engage in to start decreasing the volume of employees that leave.  It is estimated that each employee that quits represents a cost of 300% of their annual salary.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fontAlgn="base">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457200" fontAlgn="base">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They have collected the data on their employees that they have found so far and would like to use this dataset to predict which employees are at risk of leaving and why.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747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EB8D-ACC9-438E-912D-98E517435DE0}"/>
              </a:ext>
            </a:extLst>
          </p:cNvPr>
          <p:cNvSpPr>
            <a:spLocks noGrp="1"/>
          </p:cNvSpPr>
          <p:nvPr>
            <p:ph type="title"/>
          </p:nvPr>
        </p:nvSpPr>
        <p:spPr>
          <a:xfrm>
            <a:off x="838200" y="365125"/>
            <a:ext cx="10515600" cy="677863"/>
          </a:xfrm>
        </p:spPr>
        <p:txBody>
          <a:bodyPr>
            <a:normAutofit fontScale="90000"/>
          </a:bodyPr>
          <a:lstStyle/>
          <a:p>
            <a:r>
              <a:rPr lang="en-US"/>
              <a:t>Architecture</a:t>
            </a:r>
            <a:endParaRPr lang="en-US" dirty="0"/>
          </a:p>
        </p:txBody>
      </p:sp>
      <p:pic>
        <p:nvPicPr>
          <p:cNvPr id="4" name="Picture 3">
            <a:extLst>
              <a:ext uri="{FF2B5EF4-FFF2-40B4-BE49-F238E27FC236}">
                <a16:creationId xmlns:a16="http://schemas.microsoft.com/office/drawing/2014/main" id="{F502AF26-2866-45D1-9A4E-1C7A92887B43}"/>
              </a:ext>
            </a:extLst>
          </p:cNvPr>
          <p:cNvPicPr>
            <a:picLocks noChangeAspect="1"/>
          </p:cNvPicPr>
          <p:nvPr/>
        </p:nvPicPr>
        <p:blipFill>
          <a:blip r:embed="rId2"/>
          <a:stretch>
            <a:fillRect/>
          </a:stretch>
        </p:blipFill>
        <p:spPr>
          <a:xfrm>
            <a:off x="1729408" y="1143001"/>
            <a:ext cx="8178973" cy="5150643"/>
          </a:xfrm>
          <a:prstGeom prst="rect">
            <a:avLst/>
          </a:prstGeom>
        </p:spPr>
      </p:pic>
    </p:spTree>
    <p:extLst>
      <p:ext uri="{BB962C8B-B14F-4D97-AF65-F5344CB8AC3E}">
        <p14:creationId xmlns:p14="http://schemas.microsoft.com/office/powerpoint/2010/main" val="259783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7C06-30E0-4D38-AB9D-9FE0A20656FE}"/>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31A4A9DF-BBB6-4008-9F3D-C765C1B6B425}"/>
              </a:ext>
            </a:extLst>
          </p:cNvPr>
          <p:cNvSpPr>
            <a:spLocks noGrp="1"/>
          </p:cNvSpPr>
          <p:nvPr>
            <p:ph idx="1"/>
          </p:nvPr>
        </p:nvSpPr>
        <p:spPr/>
        <p:txBody>
          <a:bodyPr/>
          <a:lstStyle/>
          <a:p>
            <a:pPr marL="0" marR="0" indent="45720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Explainability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Please prepare to explain local feature effects for every observation of the holdout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Bias: It is of critical importance that this model does not bias against any protected classes.  Please ensure that the outcome of this model does not result in any such bias.  No bias beyond 5% outcome disparity is acceptable in any protected class.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5217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182</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Employee Turnover</vt:lpstr>
      <vt:lpstr>Use Case:</vt:lpstr>
      <vt:lpstr>Architecture</vt:lpstr>
      <vt:lpstr>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Turnover</dc:title>
  <dc:creator>Balamurugan Balakreshnan</dc:creator>
  <cp:lastModifiedBy>Balamurugan Balakreshnan</cp:lastModifiedBy>
  <cp:revision>2</cp:revision>
  <dcterms:created xsi:type="dcterms:W3CDTF">2020-10-29T19:37:29Z</dcterms:created>
  <dcterms:modified xsi:type="dcterms:W3CDTF">2020-10-29T19:57:09Z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2020-10-29T19:37:28Z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81d9c899-c2d5-479c-8e0d-a63770b043ec</vt:lpwstr>
  </property>
  <property fmtid="{D5CDD505-2E9C-101B-9397-08002B2CF9AE}" pid="8" name="MSIP_Label_f42aa342-8706-4288-bd11-ebb85995028c_ContentBits">
    <vt:lpwstr>0</vt:lpwstr>
  </property>
</Properties>
</file>