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49DA191-148E-48C9-AE10-7C8E600FA4B9}">
          <p14:sldIdLst>
            <p14:sldId id="256"/>
            <p14:sldId id="257"/>
            <p14:sldId id="258"/>
            <p14:sldId id="259"/>
          </p14:sldIdLst>
        </p14:section>
        <p14:section name="Designer" id="{E3576849-807F-42D9-8D74-8B4B4FEECA2E}">
          <p14:sldIdLst>
            <p14:sldId id="260"/>
            <p14:sldId id="261"/>
          </p14:sldIdLst>
        </p14:section>
        <p14:section name="Automated ML" id="{05D88D86-17D4-42D0-8360-380E8588EBCB}">
          <p14:sldIdLst>
            <p14:sldId id="262"/>
            <p14:sldId id="263"/>
            <p14:sldId id="264"/>
          </p14:sldIdLst>
        </p14:section>
        <p14:section name="NoteBooks" id="{2CC30E51-5F1E-420D-9AA2-E2F7F8DC36CB}">
          <p14:sldIdLst>
            <p14:sldId id="265"/>
            <p14:sldId id="267"/>
            <p14:sldId id="266"/>
            <p14:sldId id="268"/>
            <p14:sldId id="269"/>
            <p14:sldId id="270"/>
            <p14:sldId id="271"/>
            <p14:sldId id="272"/>
            <p14:sldId id="273"/>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6" autoAdjust="0"/>
    <p:restoredTop sz="94660"/>
  </p:normalViewPr>
  <p:slideViewPr>
    <p:cSldViewPr snapToGrid="0">
      <p:cViewPr varScale="1">
        <p:scale>
          <a:sx n="82" d="100"/>
          <a:sy n="82" d="100"/>
        </p:scale>
        <p:origin x="63" y="79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BC556-3C04-4417-8E12-EFAF26BD94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2E899E-A550-4FF5-9FE9-0C873C7E17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4EC7C1-DC40-4A28-B3CA-AEA165B6BC91}"/>
              </a:ext>
            </a:extLst>
          </p:cNvPr>
          <p:cNvSpPr>
            <a:spLocks noGrp="1"/>
          </p:cNvSpPr>
          <p:nvPr>
            <p:ph type="dt" sz="half" idx="10"/>
          </p:nvPr>
        </p:nvSpPr>
        <p:spPr/>
        <p:txBody>
          <a:bodyPr/>
          <a:lstStyle/>
          <a:p>
            <a:fld id="{B54ECAEB-5C8C-43D6-8ACE-0A88264474A2}" type="datetimeFigureOut">
              <a:rPr lang="en-US" smtClean="0"/>
              <a:t>10/31/2020</a:t>
            </a:fld>
            <a:endParaRPr lang="en-US"/>
          </a:p>
        </p:txBody>
      </p:sp>
      <p:sp>
        <p:nvSpPr>
          <p:cNvPr id="5" name="Footer Placeholder 4">
            <a:extLst>
              <a:ext uri="{FF2B5EF4-FFF2-40B4-BE49-F238E27FC236}">
                <a16:creationId xmlns:a16="http://schemas.microsoft.com/office/drawing/2014/main" id="{682462A2-D03B-4C34-BB99-1B90C25658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E0C934-473F-486C-AE1F-6223D8F2890F}"/>
              </a:ext>
            </a:extLst>
          </p:cNvPr>
          <p:cNvSpPr>
            <a:spLocks noGrp="1"/>
          </p:cNvSpPr>
          <p:nvPr>
            <p:ph type="sldNum" sz="quarter" idx="12"/>
          </p:nvPr>
        </p:nvSpPr>
        <p:spPr/>
        <p:txBody>
          <a:bodyPr/>
          <a:lstStyle/>
          <a:p>
            <a:fld id="{6FDCA351-30C9-4FF9-AE9F-38FD14730FC7}" type="slidenum">
              <a:rPr lang="en-US" smtClean="0"/>
              <a:t>‹#›</a:t>
            </a:fld>
            <a:endParaRPr lang="en-US"/>
          </a:p>
        </p:txBody>
      </p:sp>
    </p:spTree>
    <p:extLst>
      <p:ext uri="{BB962C8B-B14F-4D97-AF65-F5344CB8AC3E}">
        <p14:creationId xmlns:p14="http://schemas.microsoft.com/office/powerpoint/2010/main" val="2483337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03B2D-23CE-46E6-90D6-4088DC8872C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0B924D-0299-48AC-88C9-B53E71AFC5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66C0C9-61E5-4938-941C-8DE8B5FDBD7E}"/>
              </a:ext>
            </a:extLst>
          </p:cNvPr>
          <p:cNvSpPr>
            <a:spLocks noGrp="1"/>
          </p:cNvSpPr>
          <p:nvPr>
            <p:ph type="dt" sz="half" idx="10"/>
          </p:nvPr>
        </p:nvSpPr>
        <p:spPr/>
        <p:txBody>
          <a:bodyPr/>
          <a:lstStyle/>
          <a:p>
            <a:fld id="{B54ECAEB-5C8C-43D6-8ACE-0A88264474A2}" type="datetimeFigureOut">
              <a:rPr lang="en-US" smtClean="0"/>
              <a:t>10/31/2020</a:t>
            </a:fld>
            <a:endParaRPr lang="en-US"/>
          </a:p>
        </p:txBody>
      </p:sp>
      <p:sp>
        <p:nvSpPr>
          <p:cNvPr id="5" name="Footer Placeholder 4">
            <a:extLst>
              <a:ext uri="{FF2B5EF4-FFF2-40B4-BE49-F238E27FC236}">
                <a16:creationId xmlns:a16="http://schemas.microsoft.com/office/drawing/2014/main" id="{9D196B0A-0B5A-4A34-A761-6D4795FE4E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D281E9-65A7-4FAB-8877-3F4E585D9D7F}"/>
              </a:ext>
            </a:extLst>
          </p:cNvPr>
          <p:cNvSpPr>
            <a:spLocks noGrp="1"/>
          </p:cNvSpPr>
          <p:nvPr>
            <p:ph type="sldNum" sz="quarter" idx="12"/>
          </p:nvPr>
        </p:nvSpPr>
        <p:spPr/>
        <p:txBody>
          <a:bodyPr/>
          <a:lstStyle/>
          <a:p>
            <a:fld id="{6FDCA351-30C9-4FF9-AE9F-38FD14730FC7}" type="slidenum">
              <a:rPr lang="en-US" smtClean="0"/>
              <a:t>‹#›</a:t>
            </a:fld>
            <a:endParaRPr lang="en-US"/>
          </a:p>
        </p:txBody>
      </p:sp>
    </p:spTree>
    <p:extLst>
      <p:ext uri="{BB962C8B-B14F-4D97-AF65-F5344CB8AC3E}">
        <p14:creationId xmlns:p14="http://schemas.microsoft.com/office/powerpoint/2010/main" val="2354964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23D06A-3340-4EFC-9B96-6DCD537D3E4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739853-6B79-45A4-8670-36F73B879E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3C779E-F21B-43D7-AF45-26CF28DA2B44}"/>
              </a:ext>
            </a:extLst>
          </p:cNvPr>
          <p:cNvSpPr>
            <a:spLocks noGrp="1"/>
          </p:cNvSpPr>
          <p:nvPr>
            <p:ph type="dt" sz="half" idx="10"/>
          </p:nvPr>
        </p:nvSpPr>
        <p:spPr/>
        <p:txBody>
          <a:bodyPr/>
          <a:lstStyle/>
          <a:p>
            <a:fld id="{B54ECAEB-5C8C-43D6-8ACE-0A88264474A2}" type="datetimeFigureOut">
              <a:rPr lang="en-US" smtClean="0"/>
              <a:t>10/31/2020</a:t>
            </a:fld>
            <a:endParaRPr lang="en-US"/>
          </a:p>
        </p:txBody>
      </p:sp>
      <p:sp>
        <p:nvSpPr>
          <p:cNvPr id="5" name="Footer Placeholder 4">
            <a:extLst>
              <a:ext uri="{FF2B5EF4-FFF2-40B4-BE49-F238E27FC236}">
                <a16:creationId xmlns:a16="http://schemas.microsoft.com/office/drawing/2014/main" id="{B387B383-EF6B-4537-929F-1099BD01E8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5EB4A-D014-4FD3-B8E5-8A733E49F769}"/>
              </a:ext>
            </a:extLst>
          </p:cNvPr>
          <p:cNvSpPr>
            <a:spLocks noGrp="1"/>
          </p:cNvSpPr>
          <p:nvPr>
            <p:ph type="sldNum" sz="quarter" idx="12"/>
          </p:nvPr>
        </p:nvSpPr>
        <p:spPr/>
        <p:txBody>
          <a:bodyPr/>
          <a:lstStyle/>
          <a:p>
            <a:fld id="{6FDCA351-30C9-4FF9-AE9F-38FD14730FC7}" type="slidenum">
              <a:rPr lang="en-US" smtClean="0"/>
              <a:t>‹#›</a:t>
            </a:fld>
            <a:endParaRPr lang="en-US"/>
          </a:p>
        </p:txBody>
      </p:sp>
    </p:spTree>
    <p:extLst>
      <p:ext uri="{BB962C8B-B14F-4D97-AF65-F5344CB8AC3E}">
        <p14:creationId xmlns:p14="http://schemas.microsoft.com/office/powerpoint/2010/main" val="2911613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96D76-4F59-4585-8264-F5BFE64C8A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012DF8-CB8F-4B5D-BD78-1E6F0F9881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1422CB-2111-42EC-8466-6F4483A57569}"/>
              </a:ext>
            </a:extLst>
          </p:cNvPr>
          <p:cNvSpPr>
            <a:spLocks noGrp="1"/>
          </p:cNvSpPr>
          <p:nvPr>
            <p:ph type="dt" sz="half" idx="10"/>
          </p:nvPr>
        </p:nvSpPr>
        <p:spPr/>
        <p:txBody>
          <a:bodyPr/>
          <a:lstStyle/>
          <a:p>
            <a:fld id="{B54ECAEB-5C8C-43D6-8ACE-0A88264474A2}" type="datetimeFigureOut">
              <a:rPr lang="en-US" smtClean="0"/>
              <a:t>10/31/2020</a:t>
            </a:fld>
            <a:endParaRPr lang="en-US"/>
          </a:p>
        </p:txBody>
      </p:sp>
      <p:sp>
        <p:nvSpPr>
          <p:cNvPr id="5" name="Footer Placeholder 4">
            <a:extLst>
              <a:ext uri="{FF2B5EF4-FFF2-40B4-BE49-F238E27FC236}">
                <a16:creationId xmlns:a16="http://schemas.microsoft.com/office/drawing/2014/main" id="{673CBCEA-81E5-4F13-B71A-FC8E5CF9A3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5A2C12-77C0-4696-AD1B-EC7A0876EB5A}"/>
              </a:ext>
            </a:extLst>
          </p:cNvPr>
          <p:cNvSpPr>
            <a:spLocks noGrp="1"/>
          </p:cNvSpPr>
          <p:nvPr>
            <p:ph type="sldNum" sz="quarter" idx="12"/>
          </p:nvPr>
        </p:nvSpPr>
        <p:spPr/>
        <p:txBody>
          <a:bodyPr/>
          <a:lstStyle/>
          <a:p>
            <a:fld id="{6FDCA351-30C9-4FF9-AE9F-38FD14730FC7}" type="slidenum">
              <a:rPr lang="en-US" smtClean="0"/>
              <a:t>‹#›</a:t>
            </a:fld>
            <a:endParaRPr lang="en-US"/>
          </a:p>
        </p:txBody>
      </p:sp>
    </p:spTree>
    <p:extLst>
      <p:ext uri="{BB962C8B-B14F-4D97-AF65-F5344CB8AC3E}">
        <p14:creationId xmlns:p14="http://schemas.microsoft.com/office/powerpoint/2010/main" val="517375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9FAA6-9A3D-40C8-A19D-4C4C0A0BBA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FED8B84-AFC1-4BC9-A63F-9413FD66A4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D0E89A-3D00-4E31-9541-DCD71D631524}"/>
              </a:ext>
            </a:extLst>
          </p:cNvPr>
          <p:cNvSpPr>
            <a:spLocks noGrp="1"/>
          </p:cNvSpPr>
          <p:nvPr>
            <p:ph type="dt" sz="half" idx="10"/>
          </p:nvPr>
        </p:nvSpPr>
        <p:spPr/>
        <p:txBody>
          <a:bodyPr/>
          <a:lstStyle/>
          <a:p>
            <a:fld id="{B54ECAEB-5C8C-43D6-8ACE-0A88264474A2}" type="datetimeFigureOut">
              <a:rPr lang="en-US" smtClean="0"/>
              <a:t>10/31/2020</a:t>
            </a:fld>
            <a:endParaRPr lang="en-US"/>
          </a:p>
        </p:txBody>
      </p:sp>
      <p:sp>
        <p:nvSpPr>
          <p:cNvPr id="5" name="Footer Placeholder 4">
            <a:extLst>
              <a:ext uri="{FF2B5EF4-FFF2-40B4-BE49-F238E27FC236}">
                <a16:creationId xmlns:a16="http://schemas.microsoft.com/office/drawing/2014/main" id="{35C2E1E7-A377-4E87-9A2A-66764EEFAF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4C4D3B-811C-4DA0-96C6-4AA81D14DDFB}"/>
              </a:ext>
            </a:extLst>
          </p:cNvPr>
          <p:cNvSpPr>
            <a:spLocks noGrp="1"/>
          </p:cNvSpPr>
          <p:nvPr>
            <p:ph type="sldNum" sz="quarter" idx="12"/>
          </p:nvPr>
        </p:nvSpPr>
        <p:spPr/>
        <p:txBody>
          <a:bodyPr/>
          <a:lstStyle/>
          <a:p>
            <a:fld id="{6FDCA351-30C9-4FF9-AE9F-38FD14730FC7}" type="slidenum">
              <a:rPr lang="en-US" smtClean="0"/>
              <a:t>‹#›</a:t>
            </a:fld>
            <a:endParaRPr lang="en-US"/>
          </a:p>
        </p:txBody>
      </p:sp>
    </p:spTree>
    <p:extLst>
      <p:ext uri="{BB962C8B-B14F-4D97-AF65-F5344CB8AC3E}">
        <p14:creationId xmlns:p14="http://schemas.microsoft.com/office/powerpoint/2010/main" val="1582945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CD83D-63C5-4FEF-B6A9-E3E85478EF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E470A5-15E8-4748-B6BD-799016F5AC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6AA15F-0F59-4C7E-BC64-0A4C29F039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A79E604-6B9C-463F-8892-5CF3938CEA58}"/>
              </a:ext>
            </a:extLst>
          </p:cNvPr>
          <p:cNvSpPr>
            <a:spLocks noGrp="1"/>
          </p:cNvSpPr>
          <p:nvPr>
            <p:ph type="dt" sz="half" idx="10"/>
          </p:nvPr>
        </p:nvSpPr>
        <p:spPr/>
        <p:txBody>
          <a:bodyPr/>
          <a:lstStyle/>
          <a:p>
            <a:fld id="{B54ECAEB-5C8C-43D6-8ACE-0A88264474A2}" type="datetimeFigureOut">
              <a:rPr lang="en-US" smtClean="0"/>
              <a:t>10/31/2020</a:t>
            </a:fld>
            <a:endParaRPr lang="en-US"/>
          </a:p>
        </p:txBody>
      </p:sp>
      <p:sp>
        <p:nvSpPr>
          <p:cNvPr id="6" name="Footer Placeholder 5">
            <a:extLst>
              <a:ext uri="{FF2B5EF4-FFF2-40B4-BE49-F238E27FC236}">
                <a16:creationId xmlns:a16="http://schemas.microsoft.com/office/drawing/2014/main" id="{19A51BFD-E03E-467D-AC23-3B4C85FA7E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691589-0201-4398-966F-E091522A268F}"/>
              </a:ext>
            </a:extLst>
          </p:cNvPr>
          <p:cNvSpPr>
            <a:spLocks noGrp="1"/>
          </p:cNvSpPr>
          <p:nvPr>
            <p:ph type="sldNum" sz="quarter" idx="12"/>
          </p:nvPr>
        </p:nvSpPr>
        <p:spPr/>
        <p:txBody>
          <a:bodyPr/>
          <a:lstStyle/>
          <a:p>
            <a:fld id="{6FDCA351-30C9-4FF9-AE9F-38FD14730FC7}" type="slidenum">
              <a:rPr lang="en-US" smtClean="0"/>
              <a:t>‹#›</a:t>
            </a:fld>
            <a:endParaRPr lang="en-US"/>
          </a:p>
        </p:txBody>
      </p:sp>
    </p:spTree>
    <p:extLst>
      <p:ext uri="{BB962C8B-B14F-4D97-AF65-F5344CB8AC3E}">
        <p14:creationId xmlns:p14="http://schemas.microsoft.com/office/powerpoint/2010/main" val="2365032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E2A76-BD67-4E09-89AA-96918F3E653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310434-84BC-454D-AA51-E68E1B2000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223FDD-5EE1-4860-A91C-7A6628B88E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726C46-D46E-4E1F-BCC1-B0D54901A3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AF372C-1705-45BA-932E-8147C3676E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4582BC-4E23-4C57-AB6C-F68F711229F1}"/>
              </a:ext>
            </a:extLst>
          </p:cNvPr>
          <p:cNvSpPr>
            <a:spLocks noGrp="1"/>
          </p:cNvSpPr>
          <p:nvPr>
            <p:ph type="dt" sz="half" idx="10"/>
          </p:nvPr>
        </p:nvSpPr>
        <p:spPr/>
        <p:txBody>
          <a:bodyPr/>
          <a:lstStyle/>
          <a:p>
            <a:fld id="{B54ECAEB-5C8C-43D6-8ACE-0A88264474A2}" type="datetimeFigureOut">
              <a:rPr lang="en-US" smtClean="0"/>
              <a:t>10/31/2020</a:t>
            </a:fld>
            <a:endParaRPr lang="en-US"/>
          </a:p>
        </p:txBody>
      </p:sp>
      <p:sp>
        <p:nvSpPr>
          <p:cNvPr id="8" name="Footer Placeholder 7">
            <a:extLst>
              <a:ext uri="{FF2B5EF4-FFF2-40B4-BE49-F238E27FC236}">
                <a16:creationId xmlns:a16="http://schemas.microsoft.com/office/drawing/2014/main" id="{5C02D2FE-2A81-4285-8955-015C8D2369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01388EF-CF69-4FC7-9074-08FFF52F40DA}"/>
              </a:ext>
            </a:extLst>
          </p:cNvPr>
          <p:cNvSpPr>
            <a:spLocks noGrp="1"/>
          </p:cNvSpPr>
          <p:nvPr>
            <p:ph type="sldNum" sz="quarter" idx="12"/>
          </p:nvPr>
        </p:nvSpPr>
        <p:spPr/>
        <p:txBody>
          <a:bodyPr/>
          <a:lstStyle/>
          <a:p>
            <a:fld id="{6FDCA351-30C9-4FF9-AE9F-38FD14730FC7}" type="slidenum">
              <a:rPr lang="en-US" smtClean="0"/>
              <a:t>‹#›</a:t>
            </a:fld>
            <a:endParaRPr lang="en-US"/>
          </a:p>
        </p:txBody>
      </p:sp>
    </p:spTree>
    <p:extLst>
      <p:ext uri="{BB962C8B-B14F-4D97-AF65-F5344CB8AC3E}">
        <p14:creationId xmlns:p14="http://schemas.microsoft.com/office/powerpoint/2010/main" val="299806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60557-D722-4E70-99CA-FB7D2F405F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084A96-D4F2-4106-9B4B-A81781AA9249}"/>
              </a:ext>
            </a:extLst>
          </p:cNvPr>
          <p:cNvSpPr>
            <a:spLocks noGrp="1"/>
          </p:cNvSpPr>
          <p:nvPr>
            <p:ph type="dt" sz="half" idx="10"/>
          </p:nvPr>
        </p:nvSpPr>
        <p:spPr/>
        <p:txBody>
          <a:bodyPr/>
          <a:lstStyle/>
          <a:p>
            <a:fld id="{B54ECAEB-5C8C-43D6-8ACE-0A88264474A2}" type="datetimeFigureOut">
              <a:rPr lang="en-US" smtClean="0"/>
              <a:t>10/31/2020</a:t>
            </a:fld>
            <a:endParaRPr lang="en-US"/>
          </a:p>
        </p:txBody>
      </p:sp>
      <p:sp>
        <p:nvSpPr>
          <p:cNvPr id="4" name="Footer Placeholder 3">
            <a:extLst>
              <a:ext uri="{FF2B5EF4-FFF2-40B4-BE49-F238E27FC236}">
                <a16:creationId xmlns:a16="http://schemas.microsoft.com/office/drawing/2014/main" id="{C824FDE2-9EBC-4DFA-B6C1-B61190EACF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7F6246A-3C24-463B-A97A-BD0FD4B55795}"/>
              </a:ext>
            </a:extLst>
          </p:cNvPr>
          <p:cNvSpPr>
            <a:spLocks noGrp="1"/>
          </p:cNvSpPr>
          <p:nvPr>
            <p:ph type="sldNum" sz="quarter" idx="12"/>
          </p:nvPr>
        </p:nvSpPr>
        <p:spPr/>
        <p:txBody>
          <a:bodyPr/>
          <a:lstStyle/>
          <a:p>
            <a:fld id="{6FDCA351-30C9-4FF9-AE9F-38FD14730FC7}" type="slidenum">
              <a:rPr lang="en-US" smtClean="0"/>
              <a:t>‹#›</a:t>
            </a:fld>
            <a:endParaRPr lang="en-US"/>
          </a:p>
        </p:txBody>
      </p:sp>
    </p:spTree>
    <p:extLst>
      <p:ext uri="{BB962C8B-B14F-4D97-AF65-F5344CB8AC3E}">
        <p14:creationId xmlns:p14="http://schemas.microsoft.com/office/powerpoint/2010/main" val="1704947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9C861C-4B48-4EF7-9C60-D37A884AF513}"/>
              </a:ext>
            </a:extLst>
          </p:cNvPr>
          <p:cNvSpPr>
            <a:spLocks noGrp="1"/>
          </p:cNvSpPr>
          <p:nvPr>
            <p:ph type="dt" sz="half" idx="10"/>
          </p:nvPr>
        </p:nvSpPr>
        <p:spPr/>
        <p:txBody>
          <a:bodyPr/>
          <a:lstStyle/>
          <a:p>
            <a:fld id="{B54ECAEB-5C8C-43D6-8ACE-0A88264474A2}" type="datetimeFigureOut">
              <a:rPr lang="en-US" smtClean="0"/>
              <a:t>10/31/2020</a:t>
            </a:fld>
            <a:endParaRPr lang="en-US"/>
          </a:p>
        </p:txBody>
      </p:sp>
      <p:sp>
        <p:nvSpPr>
          <p:cNvPr id="3" name="Footer Placeholder 2">
            <a:extLst>
              <a:ext uri="{FF2B5EF4-FFF2-40B4-BE49-F238E27FC236}">
                <a16:creationId xmlns:a16="http://schemas.microsoft.com/office/drawing/2014/main" id="{BF664650-2E87-4B1E-ABC7-F85718E1A8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746F6F-C299-49D6-9BF3-A3FE5D00B6A0}"/>
              </a:ext>
            </a:extLst>
          </p:cNvPr>
          <p:cNvSpPr>
            <a:spLocks noGrp="1"/>
          </p:cNvSpPr>
          <p:nvPr>
            <p:ph type="sldNum" sz="quarter" idx="12"/>
          </p:nvPr>
        </p:nvSpPr>
        <p:spPr/>
        <p:txBody>
          <a:bodyPr/>
          <a:lstStyle/>
          <a:p>
            <a:fld id="{6FDCA351-30C9-4FF9-AE9F-38FD14730FC7}" type="slidenum">
              <a:rPr lang="en-US" smtClean="0"/>
              <a:t>‹#›</a:t>
            </a:fld>
            <a:endParaRPr lang="en-US"/>
          </a:p>
        </p:txBody>
      </p:sp>
    </p:spTree>
    <p:extLst>
      <p:ext uri="{BB962C8B-B14F-4D97-AF65-F5344CB8AC3E}">
        <p14:creationId xmlns:p14="http://schemas.microsoft.com/office/powerpoint/2010/main" val="53292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C168A-D645-440D-9AA1-925BCD5F8B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466C99-AE5D-4955-8EA5-3EC38FAABE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C06440E-3838-4E3E-9651-FF0FE504C8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EA0625-D61A-439A-B0BB-A0AAC55DCE99}"/>
              </a:ext>
            </a:extLst>
          </p:cNvPr>
          <p:cNvSpPr>
            <a:spLocks noGrp="1"/>
          </p:cNvSpPr>
          <p:nvPr>
            <p:ph type="dt" sz="half" idx="10"/>
          </p:nvPr>
        </p:nvSpPr>
        <p:spPr/>
        <p:txBody>
          <a:bodyPr/>
          <a:lstStyle/>
          <a:p>
            <a:fld id="{B54ECAEB-5C8C-43D6-8ACE-0A88264474A2}" type="datetimeFigureOut">
              <a:rPr lang="en-US" smtClean="0"/>
              <a:t>10/31/2020</a:t>
            </a:fld>
            <a:endParaRPr lang="en-US"/>
          </a:p>
        </p:txBody>
      </p:sp>
      <p:sp>
        <p:nvSpPr>
          <p:cNvPr id="6" name="Footer Placeholder 5">
            <a:extLst>
              <a:ext uri="{FF2B5EF4-FFF2-40B4-BE49-F238E27FC236}">
                <a16:creationId xmlns:a16="http://schemas.microsoft.com/office/drawing/2014/main" id="{1ED53769-D87F-4979-8555-FE0FD4F906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051EE5-BFC2-4E2B-A197-F231E8E90867}"/>
              </a:ext>
            </a:extLst>
          </p:cNvPr>
          <p:cNvSpPr>
            <a:spLocks noGrp="1"/>
          </p:cNvSpPr>
          <p:nvPr>
            <p:ph type="sldNum" sz="quarter" idx="12"/>
          </p:nvPr>
        </p:nvSpPr>
        <p:spPr/>
        <p:txBody>
          <a:bodyPr/>
          <a:lstStyle/>
          <a:p>
            <a:fld id="{6FDCA351-30C9-4FF9-AE9F-38FD14730FC7}" type="slidenum">
              <a:rPr lang="en-US" smtClean="0"/>
              <a:t>‹#›</a:t>
            </a:fld>
            <a:endParaRPr lang="en-US"/>
          </a:p>
        </p:txBody>
      </p:sp>
    </p:spTree>
    <p:extLst>
      <p:ext uri="{BB962C8B-B14F-4D97-AF65-F5344CB8AC3E}">
        <p14:creationId xmlns:p14="http://schemas.microsoft.com/office/powerpoint/2010/main" val="2367023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9411C-C603-4655-BFF8-582CEA5AE7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412F86A-711C-4B7C-8D98-F592277517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E039C0-F641-44C9-8387-7F2425132B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52B6E4-AB3A-42BB-B333-650EB911D30A}"/>
              </a:ext>
            </a:extLst>
          </p:cNvPr>
          <p:cNvSpPr>
            <a:spLocks noGrp="1"/>
          </p:cNvSpPr>
          <p:nvPr>
            <p:ph type="dt" sz="half" idx="10"/>
          </p:nvPr>
        </p:nvSpPr>
        <p:spPr/>
        <p:txBody>
          <a:bodyPr/>
          <a:lstStyle/>
          <a:p>
            <a:fld id="{B54ECAEB-5C8C-43D6-8ACE-0A88264474A2}" type="datetimeFigureOut">
              <a:rPr lang="en-US" smtClean="0"/>
              <a:t>10/31/2020</a:t>
            </a:fld>
            <a:endParaRPr lang="en-US"/>
          </a:p>
        </p:txBody>
      </p:sp>
      <p:sp>
        <p:nvSpPr>
          <p:cNvPr id="6" name="Footer Placeholder 5">
            <a:extLst>
              <a:ext uri="{FF2B5EF4-FFF2-40B4-BE49-F238E27FC236}">
                <a16:creationId xmlns:a16="http://schemas.microsoft.com/office/drawing/2014/main" id="{8D8B5459-39DA-459E-9D61-DA14493D84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C6C03A-8A45-4200-ABF7-D5779E223EE0}"/>
              </a:ext>
            </a:extLst>
          </p:cNvPr>
          <p:cNvSpPr>
            <a:spLocks noGrp="1"/>
          </p:cNvSpPr>
          <p:nvPr>
            <p:ph type="sldNum" sz="quarter" idx="12"/>
          </p:nvPr>
        </p:nvSpPr>
        <p:spPr/>
        <p:txBody>
          <a:bodyPr/>
          <a:lstStyle/>
          <a:p>
            <a:fld id="{6FDCA351-30C9-4FF9-AE9F-38FD14730FC7}" type="slidenum">
              <a:rPr lang="en-US" smtClean="0"/>
              <a:t>‹#›</a:t>
            </a:fld>
            <a:endParaRPr lang="en-US"/>
          </a:p>
        </p:txBody>
      </p:sp>
    </p:spTree>
    <p:extLst>
      <p:ext uri="{BB962C8B-B14F-4D97-AF65-F5344CB8AC3E}">
        <p14:creationId xmlns:p14="http://schemas.microsoft.com/office/powerpoint/2010/main" val="1913323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83BC2F-09C4-45A3-AF6C-520E371EBB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117B297-4E3B-46B2-8F56-F3A051B11A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94D2E3-0662-4761-BC47-5864FEE3DD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4ECAEB-5C8C-43D6-8ACE-0A88264474A2}" type="datetimeFigureOut">
              <a:rPr lang="en-US" smtClean="0"/>
              <a:t>10/31/2020</a:t>
            </a:fld>
            <a:endParaRPr lang="en-US"/>
          </a:p>
        </p:txBody>
      </p:sp>
      <p:sp>
        <p:nvSpPr>
          <p:cNvPr id="5" name="Footer Placeholder 4">
            <a:extLst>
              <a:ext uri="{FF2B5EF4-FFF2-40B4-BE49-F238E27FC236}">
                <a16:creationId xmlns:a16="http://schemas.microsoft.com/office/drawing/2014/main" id="{76D45B82-C0C5-4491-AAE6-A4246E5578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A4CCD1E-AAAC-4C80-B3E3-178D503D3C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DCA351-30C9-4FF9-AE9F-38FD14730FC7}" type="slidenum">
              <a:rPr lang="en-US" smtClean="0"/>
              <a:t>‹#›</a:t>
            </a:fld>
            <a:endParaRPr lang="en-US"/>
          </a:p>
        </p:txBody>
      </p:sp>
    </p:spTree>
    <p:extLst>
      <p:ext uri="{BB962C8B-B14F-4D97-AF65-F5344CB8AC3E}">
        <p14:creationId xmlns:p14="http://schemas.microsoft.com/office/powerpoint/2010/main" val="36650138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824ED-B5DE-4D33-B6C0-8AD2FB97FADC}"/>
              </a:ext>
            </a:extLst>
          </p:cNvPr>
          <p:cNvSpPr>
            <a:spLocks noGrp="1"/>
          </p:cNvSpPr>
          <p:nvPr>
            <p:ph type="ctrTitle"/>
          </p:nvPr>
        </p:nvSpPr>
        <p:spPr/>
        <p:txBody>
          <a:bodyPr/>
          <a:lstStyle/>
          <a:p>
            <a:r>
              <a:rPr lang="en-US" dirty="0"/>
              <a:t>Employee Turnover</a:t>
            </a:r>
          </a:p>
        </p:txBody>
      </p:sp>
      <p:sp>
        <p:nvSpPr>
          <p:cNvPr id="3" name="Subtitle 2">
            <a:extLst>
              <a:ext uri="{FF2B5EF4-FFF2-40B4-BE49-F238E27FC236}">
                <a16:creationId xmlns:a16="http://schemas.microsoft.com/office/drawing/2014/main" id="{8D9ABB14-DAC5-4FB9-89E8-C4ADA362987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29663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Content Placeholder 3">
            <a:extLst>
              <a:ext uri="{FF2B5EF4-FFF2-40B4-BE49-F238E27FC236}">
                <a16:creationId xmlns:a16="http://schemas.microsoft.com/office/drawing/2014/main" id="{2961A9B4-C513-44E1-BA0D-3C51D3A990EB}"/>
              </a:ext>
            </a:extLst>
          </p:cNvPr>
          <p:cNvPicPr>
            <a:picLocks noGrp="1" noChangeAspect="1"/>
          </p:cNvPicPr>
          <p:nvPr>
            <p:ph idx="1"/>
          </p:nvPr>
        </p:nvPicPr>
        <p:blipFill rotWithShape="1">
          <a:blip r:embed="rId2"/>
          <a:srcRect r="3538" b="1"/>
          <a:stretch/>
        </p:blipFill>
        <p:spPr>
          <a:xfrm>
            <a:off x="20" y="1282"/>
            <a:ext cx="12191980" cy="6856718"/>
          </a:xfrm>
          <a:prstGeom prst="rect">
            <a:avLst/>
          </a:prstGeom>
        </p:spPr>
      </p:pic>
    </p:spTree>
    <p:extLst>
      <p:ext uri="{BB962C8B-B14F-4D97-AF65-F5344CB8AC3E}">
        <p14:creationId xmlns:p14="http://schemas.microsoft.com/office/powerpoint/2010/main" val="2648447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919EF-D7D7-49DC-8278-A388DAD4B24E}"/>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8189452C-DA1A-471D-96C4-ACE2B4E08455}"/>
              </a:ext>
            </a:extLst>
          </p:cNvPr>
          <p:cNvPicPr>
            <a:picLocks noGrp="1" noChangeAspect="1"/>
          </p:cNvPicPr>
          <p:nvPr>
            <p:ph idx="1"/>
          </p:nvPr>
        </p:nvPicPr>
        <p:blipFill>
          <a:blip r:embed="rId2"/>
          <a:stretch>
            <a:fillRect/>
          </a:stretch>
        </p:blipFill>
        <p:spPr>
          <a:xfrm>
            <a:off x="6501753" y="1848028"/>
            <a:ext cx="4527064" cy="1747929"/>
          </a:xfrm>
          <a:prstGeom prst="rect">
            <a:avLst/>
          </a:prstGeom>
        </p:spPr>
      </p:pic>
      <p:pic>
        <p:nvPicPr>
          <p:cNvPr id="4" name="Picture 3">
            <a:extLst>
              <a:ext uri="{FF2B5EF4-FFF2-40B4-BE49-F238E27FC236}">
                <a16:creationId xmlns:a16="http://schemas.microsoft.com/office/drawing/2014/main" id="{3D807D10-AE38-46A5-9696-13A91559DD7A}"/>
              </a:ext>
            </a:extLst>
          </p:cNvPr>
          <p:cNvPicPr>
            <a:picLocks noChangeAspect="1"/>
          </p:cNvPicPr>
          <p:nvPr/>
        </p:nvPicPr>
        <p:blipFill>
          <a:blip r:embed="rId3"/>
          <a:stretch>
            <a:fillRect/>
          </a:stretch>
        </p:blipFill>
        <p:spPr>
          <a:xfrm>
            <a:off x="838200" y="1915496"/>
            <a:ext cx="4640422" cy="1747929"/>
          </a:xfrm>
          <a:prstGeom prst="rect">
            <a:avLst/>
          </a:prstGeom>
        </p:spPr>
      </p:pic>
      <p:pic>
        <p:nvPicPr>
          <p:cNvPr id="5" name="Picture 4">
            <a:extLst>
              <a:ext uri="{FF2B5EF4-FFF2-40B4-BE49-F238E27FC236}">
                <a16:creationId xmlns:a16="http://schemas.microsoft.com/office/drawing/2014/main" id="{CA7440A2-4B1F-4823-AFFF-4D883D9479C7}"/>
              </a:ext>
            </a:extLst>
          </p:cNvPr>
          <p:cNvPicPr>
            <a:picLocks noChangeAspect="1"/>
          </p:cNvPicPr>
          <p:nvPr/>
        </p:nvPicPr>
        <p:blipFill>
          <a:blip r:embed="rId4"/>
          <a:stretch>
            <a:fillRect/>
          </a:stretch>
        </p:blipFill>
        <p:spPr>
          <a:xfrm>
            <a:off x="1019236" y="3753297"/>
            <a:ext cx="7239485" cy="2283046"/>
          </a:xfrm>
          <a:prstGeom prst="rect">
            <a:avLst/>
          </a:prstGeom>
        </p:spPr>
      </p:pic>
    </p:spTree>
    <p:extLst>
      <p:ext uri="{BB962C8B-B14F-4D97-AF65-F5344CB8AC3E}">
        <p14:creationId xmlns:p14="http://schemas.microsoft.com/office/powerpoint/2010/main" val="3578716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667D3-3124-490B-B81F-0F19A1843C0D}"/>
              </a:ext>
            </a:extLst>
          </p:cNvPr>
          <p:cNvSpPr>
            <a:spLocks noGrp="1"/>
          </p:cNvSpPr>
          <p:nvPr>
            <p:ph type="title"/>
          </p:nvPr>
        </p:nvSpPr>
        <p:spPr>
          <a:xfrm>
            <a:off x="838200" y="365125"/>
            <a:ext cx="10515600" cy="665759"/>
          </a:xfrm>
        </p:spPr>
        <p:txBody>
          <a:bodyPr>
            <a:normAutofit fontScale="90000"/>
          </a:bodyPr>
          <a:lstStyle/>
          <a:p>
            <a:r>
              <a:rPr lang="en-US" dirty="0"/>
              <a:t>Correlation</a:t>
            </a:r>
          </a:p>
        </p:txBody>
      </p:sp>
      <p:sp>
        <p:nvSpPr>
          <p:cNvPr id="3" name="Content Placeholder 2">
            <a:extLst>
              <a:ext uri="{FF2B5EF4-FFF2-40B4-BE49-F238E27FC236}">
                <a16:creationId xmlns:a16="http://schemas.microsoft.com/office/drawing/2014/main" id="{2B1F1013-B3B9-4C80-93B5-CBBC0481105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0C8EBB5-1A0F-492E-83FE-B2862710EB3E}"/>
              </a:ext>
            </a:extLst>
          </p:cNvPr>
          <p:cNvPicPr>
            <a:picLocks noChangeAspect="1"/>
          </p:cNvPicPr>
          <p:nvPr/>
        </p:nvPicPr>
        <p:blipFill>
          <a:blip r:embed="rId2"/>
          <a:stretch>
            <a:fillRect/>
          </a:stretch>
        </p:blipFill>
        <p:spPr>
          <a:xfrm>
            <a:off x="2842212" y="996317"/>
            <a:ext cx="6272668" cy="5428200"/>
          </a:xfrm>
          <a:prstGeom prst="rect">
            <a:avLst/>
          </a:prstGeom>
        </p:spPr>
      </p:pic>
    </p:spTree>
    <p:extLst>
      <p:ext uri="{BB962C8B-B14F-4D97-AF65-F5344CB8AC3E}">
        <p14:creationId xmlns:p14="http://schemas.microsoft.com/office/powerpoint/2010/main" val="1527598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5D146-1A67-4AAB-8CE7-5625E09E0817}"/>
              </a:ext>
            </a:extLst>
          </p:cNvPr>
          <p:cNvSpPr>
            <a:spLocks noGrp="1"/>
          </p:cNvSpPr>
          <p:nvPr>
            <p:ph type="title"/>
          </p:nvPr>
        </p:nvSpPr>
        <p:spPr/>
        <p:txBody>
          <a:bodyPr/>
          <a:lstStyle/>
          <a:p>
            <a:r>
              <a:rPr lang="en-US" dirty="0"/>
              <a:t>Model and Accuracy</a:t>
            </a:r>
          </a:p>
        </p:txBody>
      </p:sp>
      <p:pic>
        <p:nvPicPr>
          <p:cNvPr id="4" name="Content Placeholder 3">
            <a:extLst>
              <a:ext uri="{FF2B5EF4-FFF2-40B4-BE49-F238E27FC236}">
                <a16:creationId xmlns:a16="http://schemas.microsoft.com/office/drawing/2014/main" id="{A7FD7401-ADD7-4115-9BC3-72DED3A7F854}"/>
              </a:ext>
            </a:extLst>
          </p:cNvPr>
          <p:cNvPicPr>
            <a:picLocks noGrp="1" noChangeAspect="1"/>
          </p:cNvPicPr>
          <p:nvPr>
            <p:ph idx="1"/>
          </p:nvPr>
        </p:nvPicPr>
        <p:blipFill>
          <a:blip r:embed="rId2"/>
          <a:stretch>
            <a:fillRect/>
          </a:stretch>
        </p:blipFill>
        <p:spPr>
          <a:xfrm>
            <a:off x="838200" y="1809151"/>
            <a:ext cx="5008282" cy="3071532"/>
          </a:xfrm>
          <a:prstGeom prst="rect">
            <a:avLst/>
          </a:prstGeom>
        </p:spPr>
      </p:pic>
      <p:pic>
        <p:nvPicPr>
          <p:cNvPr id="5" name="Picture 4">
            <a:extLst>
              <a:ext uri="{FF2B5EF4-FFF2-40B4-BE49-F238E27FC236}">
                <a16:creationId xmlns:a16="http://schemas.microsoft.com/office/drawing/2014/main" id="{E2FDB384-2B9A-454C-91FA-E38586A1E2E4}"/>
              </a:ext>
            </a:extLst>
          </p:cNvPr>
          <p:cNvPicPr>
            <a:picLocks noChangeAspect="1"/>
          </p:cNvPicPr>
          <p:nvPr/>
        </p:nvPicPr>
        <p:blipFill>
          <a:blip r:embed="rId3"/>
          <a:stretch>
            <a:fillRect/>
          </a:stretch>
        </p:blipFill>
        <p:spPr>
          <a:xfrm>
            <a:off x="5959890" y="1809151"/>
            <a:ext cx="5321594" cy="3228465"/>
          </a:xfrm>
          <a:prstGeom prst="rect">
            <a:avLst/>
          </a:prstGeom>
        </p:spPr>
      </p:pic>
    </p:spTree>
    <p:extLst>
      <p:ext uri="{BB962C8B-B14F-4D97-AF65-F5344CB8AC3E}">
        <p14:creationId xmlns:p14="http://schemas.microsoft.com/office/powerpoint/2010/main" val="4041176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80407-9BFC-45E2-80AC-701B1A2FEB95}"/>
              </a:ext>
            </a:extLst>
          </p:cNvPr>
          <p:cNvSpPr>
            <a:spLocks noGrp="1"/>
          </p:cNvSpPr>
          <p:nvPr>
            <p:ph type="title"/>
          </p:nvPr>
        </p:nvSpPr>
        <p:spPr/>
        <p:txBody>
          <a:bodyPr/>
          <a:lstStyle/>
          <a:p>
            <a:r>
              <a:rPr lang="en-US" dirty="0" err="1"/>
              <a:t>Explainability</a:t>
            </a:r>
            <a:endParaRPr lang="en-US" dirty="0"/>
          </a:p>
        </p:txBody>
      </p:sp>
      <p:pic>
        <p:nvPicPr>
          <p:cNvPr id="6" name="Content Placeholder 5">
            <a:extLst>
              <a:ext uri="{FF2B5EF4-FFF2-40B4-BE49-F238E27FC236}">
                <a16:creationId xmlns:a16="http://schemas.microsoft.com/office/drawing/2014/main" id="{4AB64014-7456-493A-BEB9-7674A0F0A7C7}"/>
              </a:ext>
            </a:extLst>
          </p:cNvPr>
          <p:cNvPicPr>
            <a:picLocks noGrp="1" noChangeAspect="1"/>
          </p:cNvPicPr>
          <p:nvPr>
            <p:ph idx="1"/>
          </p:nvPr>
        </p:nvPicPr>
        <p:blipFill>
          <a:blip r:embed="rId2"/>
          <a:stretch>
            <a:fillRect/>
          </a:stretch>
        </p:blipFill>
        <p:spPr>
          <a:xfrm>
            <a:off x="3206547" y="1825625"/>
            <a:ext cx="5778906" cy="4351338"/>
          </a:xfrm>
          <a:prstGeom prst="rect">
            <a:avLst/>
          </a:prstGeom>
        </p:spPr>
      </p:pic>
    </p:spTree>
    <p:extLst>
      <p:ext uri="{BB962C8B-B14F-4D97-AF65-F5344CB8AC3E}">
        <p14:creationId xmlns:p14="http://schemas.microsoft.com/office/powerpoint/2010/main" val="898002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E963D-A6E4-40DA-A8C2-3ACA7EC657A7}"/>
              </a:ext>
            </a:extLst>
          </p:cNvPr>
          <p:cNvSpPr>
            <a:spLocks noGrp="1"/>
          </p:cNvSpPr>
          <p:nvPr>
            <p:ph type="title"/>
          </p:nvPr>
        </p:nvSpPr>
        <p:spPr/>
        <p:txBody>
          <a:bodyPr/>
          <a:lstStyle/>
          <a:p>
            <a:r>
              <a:rPr lang="en-US" dirty="0"/>
              <a:t>Model Performance</a:t>
            </a:r>
          </a:p>
        </p:txBody>
      </p:sp>
      <p:pic>
        <p:nvPicPr>
          <p:cNvPr id="8" name="Content Placeholder 7">
            <a:extLst>
              <a:ext uri="{FF2B5EF4-FFF2-40B4-BE49-F238E27FC236}">
                <a16:creationId xmlns:a16="http://schemas.microsoft.com/office/drawing/2014/main" id="{5372FB4A-0094-4E40-8F58-33A18C7BA7C4}"/>
              </a:ext>
            </a:extLst>
          </p:cNvPr>
          <p:cNvPicPr>
            <a:picLocks noGrp="1" noChangeAspect="1"/>
          </p:cNvPicPr>
          <p:nvPr>
            <p:ph idx="1"/>
          </p:nvPr>
        </p:nvPicPr>
        <p:blipFill>
          <a:blip r:embed="rId2"/>
          <a:stretch>
            <a:fillRect/>
          </a:stretch>
        </p:blipFill>
        <p:spPr>
          <a:xfrm>
            <a:off x="3385530" y="4331971"/>
            <a:ext cx="2805768" cy="2152306"/>
          </a:xfrm>
          <a:prstGeom prst="rect">
            <a:avLst/>
          </a:prstGeom>
        </p:spPr>
      </p:pic>
      <p:pic>
        <p:nvPicPr>
          <p:cNvPr id="5" name="Picture 4">
            <a:extLst>
              <a:ext uri="{FF2B5EF4-FFF2-40B4-BE49-F238E27FC236}">
                <a16:creationId xmlns:a16="http://schemas.microsoft.com/office/drawing/2014/main" id="{F0F290C7-D3A8-4054-86A0-4A31D73309B2}"/>
              </a:ext>
            </a:extLst>
          </p:cNvPr>
          <p:cNvPicPr>
            <a:picLocks noChangeAspect="1"/>
          </p:cNvPicPr>
          <p:nvPr/>
        </p:nvPicPr>
        <p:blipFill>
          <a:blip r:embed="rId3"/>
          <a:stretch>
            <a:fillRect/>
          </a:stretch>
        </p:blipFill>
        <p:spPr>
          <a:xfrm>
            <a:off x="6191298" y="1743160"/>
            <a:ext cx="5084360" cy="4131654"/>
          </a:xfrm>
          <a:prstGeom prst="rect">
            <a:avLst/>
          </a:prstGeom>
        </p:spPr>
      </p:pic>
      <p:pic>
        <p:nvPicPr>
          <p:cNvPr id="6" name="Picture 5">
            <a:extLst>
              <a:ext uri="{FF2B5EF4-FFF2-40B4-BE49-F238E27FC236}">
                <a16:creationId xmlns:a16="http://schemas.microsoft.com/office/drawing/2014/main" id="{50D09178-99F8-4F9E-96C1-8468433E5146}"/>
              </a:ext>
            </a:extLst>
          </p:cNvPr>
          <p:cNvPicPr>
            <a:picLocks noChangeAspect="1"/>
          </p:cNvPicPr>
          <p:nvPr/>
        </p:nvPicPr>
        <p:blipFill>
          <a:blip r:embed="rId4"/>
          <a:stretch>
            <a:fillRect/>
          </a:stretch>
        </p:blipFill>
        <p:spPr>
          <a:xfrm>
            <a:off x="1003416" y="1721413"/>
            <a:ext cx="5146338" cy="2559330"/>
          </a:xfrm>
          <a:prstGeom prst="rect">
            <a:avLst/>
          </a:prstGeom>
        </p:spPr>
      </p:pic>
      <p:pic>
        <p:nvPicPr>
          <p:cNvPr id="7" name="Picture 6">
            <a:extLst>
              <a:ext uri="{FF2B5EF4-FFF2-40B4-BE49-F238E27FC236}">
                <a16:creationId xmlns:a16="http://schemas.microsoft.com/office/drawing/2014/main" id="{D5AF477B-76C7-4A2B-8AA1-5181F805AEF3}"/>
              </a:ext>
            </a:extLst>
          </p:cNvPr>
          <p:cNvPicPr>
            <a:picLocks noChangeAspect="1"/>
          </p:cNvPicPr>
          <p:nvPr/>
        </p:nvPicPr>
        <p:blipFill>
          <a:blip r:embed="rId5"/>
          <a:stretch>
            <a:fillRect/>
          </a:stretch>
        </p:blipFill>
        <p:spPr>
          <a:xfrm>
            <a:off x="1451579" y="4331971"/>
            <a:ext cx="1815799" cy="1844992"/>
          </a:xfrm>
          <a:prstGeom prst="rect">
            <a:avLst/>
          </a:prstGeom>
        </p:spPr>
      </p:pic>
    </p:spTree>
    <p:extLst>
      <p:ext uri="{BB962C8B-B14F-4D97-AF65-F5344CB8AC3E}">
        <p14:creationId xmlns:p14="http://schemas.microsoft.com/office/powerpoint/2010/main" val="3695279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1E833-2866-406B-8762-5A253BB430BA}"/>
              </a:ext>
            </a:extLst>
          </p:cNvPr>
          <p:cNvSpPr>
            <a:spLocks noGrp="1"/>
          </p:cNvSpPr>
          <p:nvPr>
            <p:ph type="title"/>
          </p:nvPr>
        </p:nvSpPr>
        <p:spPr>
          <a:xfrm>
            <a:off x="838200" y="365125"/>
            <a:ext cx="10515600" cy="613341"/>
          </a:xfrm>
        </p:spPr>
        <p:txBody>
          <a:bodyPr>
            <a:normAutofit fontScale="90000"/>
          </a:bodyPr>
          <a:lstStyle/>
          <a:p>
            <a:r>
              <a:rPr lang="en-US" dirty="0"/>
              <a:t>Aggregate Feature Importance</a:t>
            </a:r>
          </a:p>
        </p:txBody>
      </p:sp>
      <p:pic>
        <p:nvPicPr>
          <p:cNvPr id="4" name="Picture 3">
            <a:extLst>
              <a:ext uri="{FF2B5EF4-FFF2-40B4-BE49-F238E27FC236}">
                <a16:creationId xmlns:a16="http://schemas.microsoft.com/office/drawing/2014/main" id="{7813EDA2-9256-4946-9242-BB0452CCE567}"/>
              </a:ext>
            </a:extLst>
          </p:cNvPr>
          <p:cNvPicPr>
            <a:picLocks noChangeAspect="1"/>
          </p:cNvPicPr>
          <p:nvPr/>
        </p:nvPicPr>
        <p:blipFill>
          <a:blip r:embed="rId2"/>
          <a:stretch>
            <a:fillRect/>
          </a:stretch>
        </p:blipFill>
        <p:spPr>
          <a:xfrm>
            <a:off x="1893447" y="1159017"/>
            <a:ext cx="7017585" cy="5437289"/>
          </a:xfrm>
          <a:prstGeom prst="rect">
            <a:avLst/>
          </a:prstGeom>
        </p:spPr>
      </p:pic>
    </p:spTree>
    <p:extLst>
      <p:ext uri="{BB962C8B-B14F-4D97-AF65-F5344CB8AC3E}">
        <p14:creationId xmlns:p14="http://schemas.microsoft.com/office/powerpoint/2010/main" val="1831821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2982A-1496-4C4A-818D-7BC6CFEF702D}"/>
              </a:ext>
            </a:extLst>
          </p:cNvPr>
          <p:cNvSpPr>
            <a:spLocks noGrp="1"/>
          </p:cNvSpPr>
          <p:nvPr>
            <p:ph type="title"/>
          </p:nvPr>
        </p:nvSpPr>
        <p:spPr>
          <a:xfrm>
            <a:off x="838200" y="365126"/>
            <a:ext cx="10515600" cy="689056"/>
          </a:xfrm>
        </p:spPr>
        <p:txBody>
          <a:bodyPr>
            <a:normAutofit fontScale="90000"/>
          </a:bodyPr>
          <a:lstStyle/>
          <a:p>
            <a:r>
              <a:rPr lang="en-US" dirty="0"/>
              <a:t>Feature Importance - Individual</a:t>
            </a:r>
          </a:p>
        </p:txBody>
      </p:sp>
      <p:pic>
        <p:nvPicPr>
          <p:cNvPr id="4" name="Picture 3">
            <a:extLst>
              <a:ext uri="{FF2B5EF4-FFF2-40B4-BE49-F238E27FC236}">
                <a16:creationId xmlns:a16="http://schemas.microsoft.com/office/drawing/2014/main" id="{488362DA-2454-416B-B3F7-1BF7F757DF78}"/>
              </a:ext>
            </a:extLst>
          </p:cNvPr>
          <p:cNvPicPr>
            <a:picLocks noChangeAspect="1"/>
          </p:cNvPicPr>
          <p:nvPr/>
        </p:nvPicPr>
        <p:blipFill>
          <a:blip r:embed="rId2"/>
          <a:stretch>
            <a:fillRect/>
          </a:stretch>
        </p:blipFill>
        <p:spPr>
          <a:xfrm>
            <a:off x="2508339" y="1547116"/>
            <a:ext cx="6827861" cy="4908355"/>
          </a:xfrm>
          <a:prstGeom prst="rect">
            <a:avLst/>
          </a:prstGeom>
        </p:spPr>
      </p:pic>
    </p:spTree>
    <p:extLst>
      <p:ext uri="{BB962C8B-B14F-4D97-AF65-F5344CB8AC3E}">
        <p14:creationId xmlns:p14="http://schemas.microsoft.com/office/powerpoint/2010/main" val="6124670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FEAC2-857A-4183-AC75-C38C178C8E19}"/>
              </a:ext>
            </a:extLst>
          </p:cNvPr>
          <p:cNvSpPr>
            <a:spLocks noGrp="1"/>
          </p:cNvSpPr>
          <p:nvPr>
            <p:ph type="title"/>
          </p:nvPr>
        </p:nvSpPr>
        <p:spPr>
          <a:xfrm>
            <a:off x="838200" y="365125"/>
            <a:ext cx="10515600" cy="881255"/>
          </a:xfrm>
        </p:spPr>
        <p:txBody>
          <a:bodyPr/>
          <a:lstStyle/>
          <a:p>
            <a:r>
              <a:rPr lang="en-US" dirty="0" err="1"/>
              <a:t>LightGBM</a:t>
            </a:r>
            <a:r>
              <a:rPr lang="en-US" dirty="0"/>
              <a:t> features importance</a:t>
            </a:r>
          </a:p>
        </p:txBody>
      </p:sp>
      <p:pic>
        <p:nvPicPr>
          <p:cNvPr id="4" name="Content Placeholder 3">
            <a:extLst>
              <a:ext uri="{FF2B5EF4-FFF2-40B4-BE49-F238E27FC236}">
                <a16:creationId xmlns:a16="http://schemas.microsoft.com/office/drawing/2014/main" id="{8619F292-9CAE-43A0-893F-0CD76B1F1166}"/>
              </a:ext>
            </a:extLst>
          </p:cNvPr>
          <p:cNvPicPr>
            <a:picLocks noGrp="1" noChangeAspect="1"/>
          </p:cNvPicPr>
          <p:nvPr>
            <p:ph idx="1"/>
          </p:nvPr>
        </p:nvPicPr>
        <p:blipFill>
          <a:blip r:embed="rId2"/>
          <a:stretch>
            <a:fillRect/>
          </a:stretch>
        </p:blipFill>
        <p:spPr>
          <a:xfrm>
            <a:off x="838200" y="2207310"/>
            <a:ext cx="10515600" cy="3587967"/>
          </a:xfrm>
          <a:prstGeom prst="rect">
            <a:avLst/>
          </a:prstGeom>
        </p:spPr>
      </p:pic>
    </p:spTree>
    <p:extLst>
      <p:ext uri="{BB962C8B-B14F-4D97-AF65-F5344CB8AC3E}">
        <p14:creationId xmlns:p14="http://schemas.microsoft.com/office/powerpoint/2010/main" val="531293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D030A-B403-47FB-B0CD-34F10E91CE73}"/>
              </a:ext>
            </a:extLst>
          </p:cNvPr>
          <p:cNvSpPr>
            <a:spLocks noGrp="1"/>
          </p:cNvSpPr>
          <p:nvPr>
            <p:ph type="title"/>
          </p:nvPr>
        </p:nvSpPr>
        <p:spPr/>
        <p:txBody>
          <a:bodyPr/>
          <a:lstStyle/>
          <a:p>
            <a:r>
              <a:rPr lang="en-US" dirty="0"/>
              <a:t>Fairness using Fair Learn</a:t>
            </a:r>
          </a:p>
        </p:txBody>
      </p:sp>
      <p:pic>
        <p:nvPicPr>
          <p:cNvPr id="5" name="Content Placeholder 4">
            <a:extLst>
              <a:ext uri="{FF2B5EF4-FFF2-40B4-BE49-F238E27FC236}">
                <a16:creationId xmlns:a16="http://schemas.microsoft.com/office/drawing/2014/main" id="{DDE03F1C-D224-42EA-9CF2-0E36E5E874BE}"/>
              </a:ext>
            </a:extLst>
          </p:cNvPr>
          <p:cNvPicPr>
            <a:picLocks noGrp="1" noChangeAspect="1"/>
          </p:cNvPicPr>
          <p:nvPr>
            <p:ph idx="1"/>
          </p:nvPr>
        </p:nvPicPr>
        <p:blipFill>
          <a:blip r:embed="rId2"/>
          <a:stretch>
            <a:fillRect/>
          </a:stretch>
        </p:blipFill>
        <p:spPr>
          <a:xfrm>
            <a:off x="838200" y="1750770"/>
            <a:ext cx="6002333" cy="1586499"/>
          </a:xfrm>
          <a:prstGeom prst="rect">
            <a:avLst/>
          </a:prstGeom>
        </p:spPr>
      </p:pic>
      <p:pic>
        <p:nvPicPr>
          <p:cNvPr id="4" name="Picture 3">
            <a:extLst>
              <a:ext uri="{FF2B5EF4-FFF2-40B4-BE49-F238E27FC236}">
                <a16:creationId xmlns:a16="http://schemas.microsoft.com/office/drawing/2014/main" id="{6F7D90AD-DCE2-4C40-94C3-E34ECFF6A394}"/>
              </a:ext>
            </a:extLst>
          </p:cNvPr>
          <p:cNvPicPr>
            <a:picLocks noChangeAspect="1"/>
          </p:cNvPicPr>
          <p:nvPr/>
        </p:nvPicPr>
        <p:blipFill>
          <a:blip r:embed="rId3"/>
          <a:stretch>
            <a:fillRect/>
          </a:stretch>
        </p:blipFill>
        <p:spPr>
          <a:xfrm>
            <a:off x="838200" y="3852685"/>
            <a:ext cx="7152122" cy="1354719"/>
          </a:xfrm>
          <a:prstGeom prst="rect">
            <a:avLst/>
          </a:prstGeom>
        </p:spPr>
      </p:pic>
      <p:pic>
        <p:nvPicPr>
          <p:cNvPr id="6" name="Picture 5">
            <a:extLst>
              <a:ext uri="{FF2B5EF4-FFF2-40B4-BE49-F238E27FC236}">
                <a16:creationId xmlns:a16="http://schemas.microsoft.com/office/drawing/2014/main" id="{FF01BF7E-DC82-4E2C-96C9-D68E526ADF49}"/>
              </a:ext>
            </a:extLst>
          </p:cNvPr>
          <p:cNvPicPr>
            <a:picLocks noChangeAspect="1"/>
          </p:cNvPicPr>
          <p:nvPr/>
        </p:nvPicPr>
        <p:blipFill>
          <a:blip r:embed="rId4"/>
          <a:stretch>
            <a:fillRect/>
          </a:stretch>
        </p:blipFill>
        <p:spPr>
          <a:xfrm>
            <a:off x="6919152" y="1198396"/>
            <a:ext cx="5170125" cy="2691245"/>
          </a:xfrm>
          <a:prstGeom prst="rect">
            <a:avLst/>
          </a:prstGeom>
        </p:spPr>
      </p:pic>
    </p:spTree>
    <p:extLst>
      <p:ext uri="{BB962C8B-B14F-4D97-AF65-F5344CB8AC3E}">
        <p14:creationId xmlns:p14="http://schemas.microsoft.com/office/powerpoint/2010/main" val="313232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50876-FDF1-46D5-9291-D8E3C769E7B9}"/>
              </a:ext>
            </a:extLst>
          </p:cNvPr>
          <p:cNvSpPr>
            <a:spLocks noGrp="1"/>
          </p:cNvSpPr>
          <p:nvPr>
            <p:ph type="title"/>
          </p:nvPr>
        </p:nvSpPr>
        <p:spPr/>
        <p:txBody>
          <a:bodyPr/>
          <a:lstStyle/>
          <a:p>
            <a:r>
              <a:rPr lang="en-US" dirty="0"/>
              <a:t>Use Case:</a:t>
            </a:r>
          </a:p>
        </p:txBody>
      </p:sp>
      <p:sp>
        <p:nvSpPr>
          <p:cNvPr id="3" name="Content Placeholder 2">
            <a:extLst>
              <a:ext uri="{FF2B5EF4-FFF2-40B4-BE49-F238E27FC236}">
                <a16:creationId xmlns:a16="http://schemas.microsoft.com/office/drawing/2014/main" id="{0162A5F7-6415-474D-90D4-F006BDCE2908}"/>
              </a:ext>
            </a:extLst>
          </p:cNvPr>
          <p:cNvSpPr>
            <a:spLocks noGrp="1"/>
          </p:cNvSpPr>
          <p:nvPr>
            <p:ph idx="1"/>
          </p:nvPr>
        </p:nvSpPr>
        <p:spPr/>
        <p:txBody>
          <a:bodyPr/>
          <a:lstStyle/>
          <a:p>
            <a:pPr marL="0" marR="0" indent="457200" fontAlgn="base">
              <a:lnSpc>
                <a:spcPct val="107000"/>
              </a:lnSpc>
              <a:spcBef>
                <a:spcPts val="0"/>
              </a:spcBef>
              <a:spcAft>
                <a:spcPts val="79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XYZ Corporation is a sportswear company.  They are having difficulty controlling their employee turnover rates.  It is important that XYZ understand first, who is likely to be leave the company and why, and second, activities they can engage in to start decreasing the volume of employees that leave.  It is estimated that each employee that quits represents a cost of 300% of their annual salary.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fontAlgn="base">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indent="457200" fontAlgn="base">
              <a:lnSpc>
                <a:spcPct val="107000"/>
              </a:lnSpc>
              <a:spcBef>
                <a:spcPts val="0"/>
              </a:spcBef>
              <a:spcAft>
                <a:spcPts val="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They have collected the data on their employees that they have found so far and would like to use this dataset to predict which employees are at risk of leaving and why.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747478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7EB8D-ACC9-438E-912D-98E517435DE0}"/>
              </a:ext>
            </a:extLst>
          </p:cNvPr>
          <p:cNvSpPr>
            <a:spLocks noGrp="1"/>
          </p:cNvSpPr>
          <p:nvPr>
            <p:ph type="title"/>
          </p:nvPr>
        </p:nvSpPr>
        <p:spPr>
          <a:xfrm>
            <a:off x="838200" y="365125"/>
            <a:ext cx="10515600" cy="677863"/>
          </a:xfrm>
        </p:spPr>
        <p:txBody>
          <a:bodyPr>
            <a:normAutofit fontScale="90000"/>
          </a:bodyPr>
          <a:lstStyle/>
          <a:p>
            <a:r>
              <a:rPr lang="en-US"/>
              <a:t>Architecture</a:t>
            </a:r>
            <a:endParaRPr lang="en-US" dirty="0"/>
          </a:p>
        </p:txBody>
      </p:sp>
      <p:pic>
        <p:nvPicPr>
          <p:cNvPr id="4" name="Picture 3">
            <a:extLst>
              <a:ext uri="{FF2B5EF4-FFF2-40B4-BE49-F238E27FC236}">
                <a16:creationId xmlns:a16="http://schemas.microsoft.com/office/drawing/2014/main" id="{F502AF26-2866-45D1-9A4E-1C7A92887B43}"/>
              </a:ext>
            </a:extLst>
          </p:cNvPr>
          <p:cNvPicPr>
            <a:picLocks noChangeAspect="1"/>
          </p:cNvPicPr>
          <p:nvPr/>
        </p:nvPicPr>
        <p:blipFill>
          <a:blip r:embed="rId2"/>
          <a:stretch>
            <a:fillRect/>
          </a:stretch>
        </p:blipFill>
        <p:spPr>
          <a:xfrm>
            <a:off x="1729408" y="1143001"/>
            <a:ext cx="8178973" cy="5150643"/>
          </a:xfrm>
          <a:prstGeom prst="rect">
            <a:avLst/>
          </a:prstGeom>
        </p:spPr>
      </p:pic>
    </p:spTree>
    <p:extLst>
      <p:ext uri="{BB962C8B-B14F-4D97-AF65-F5344CB8AC3E}">
        <p14:creationId xmlns:p14="http://schemas.microsoft.com/office/powerpoint/2010/main" val="2597838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F7C06-30E0-4D38-AB9D-9FE0A20656FE}"/>
              </a:ext>
            </a:extLst>
          </p:cNvPr>
          <p:cNvSpPr>
            <a:spLocks noGrp="1"/>
          </p:cNvSpPr>
          <p:nvPr>
            <p:ph type="title"/>
          </p:nvPr>
        </p:nvSpPr>
        <p:spPr/>
        <p:txBody>
          <a:bodyPr/>
          <a:lstStyle/>
          <a:p>
            <a:r>
              <a:rPr lang="en-US" dirty="0"/>
              <a:t>Outcomes</a:t>
            </a:r>
          </a:p>
        </p:txBody>
      </p:sp>
      <p:sp>
        <p:nvSpPr>
          <p:cNvPr id="3" name="Content Placeholder 2">
            <a:extLst>
              <a:ext uri="{FF2B5EF4-FFF2-40B4-BE49-F238E27FC236}">
                <a16:creationId xmlns:a16="http://schemas.microsoft.com/office/drawing/2014/main" id="{31A4A9DF-BBB6-4008-9F3D-C765C1B6B425}"/>
              </a:ext>
            </a:extLst>
          </p:cNvPr>
          <p:cNvSpPr>
            <a:spLocks noGrp="1"/>
          </p:cNvSpPr>
          <p:nvPr>
            <p:ph idx="1"/>
          </p:nvPr>
        </p:nvSpPr>
        <p:spPr/>
        <p:txBody>
          <a:bodyPr/>
          <a:lstStyle/>
          <a:p>
            <a:pPr marL="0" marR="0" indent="45720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Explainability</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Please prepare to explain local feature effects for every observation of the holdout dataset.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Bias: It is of critical importance that this model does not bias against any protected classes.  Please ensure that the outcome of this model does not result in any such bias.  No bias beyond 5% outcome disparity is acceptable in any protected class.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775217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0AF5E-361A-4677-88C6-B4CCF5FAB8A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D492F4E-CF75-4144-9576-483389CE3D32}"/>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4C176407-C0D0-4DB1-A4CF-6BAC1535BD7A}"/>
              </a:ext>
            </a:extLst>
          </p:cNvPr>
          <p:cNvPicPr>
            <a:picLocks noChangeAspect="1"/>
          </p:cNvPicPr>
          <p:nvPr/>
        </p:nvPicPr>
        <p:blipFill>
          <a:blip r:embed="rId2"/>
          <a:stretch>
            <a:fillRect/>
          </a:stretch>
        </p:blipFill>
        <p:spPr>
          <a:xfrm>
            <a:off x="2475359" y="0"/>
            <a:ext cx="7241281" cy="6858000"/>
          </a:xfrm>
          <a:prstGeom prst="rect">
            <a:avLst/>
          </a:prstGeom>
        </p:spPr>
      </p:pic>
    </p:spTree>
    <p:extLst>
      <p:ext uri="{BB962C8B-B14F-4D97-AF65-F5344CB8AC3E}">
        <p14:creationId xmlns:p14="http://schemas.microsoft.com/office/powerpoint/2010/main" val="3390585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91A87-8C4B-4E36-B1D2-C546F9DAA54E}"/>
              </a:ext>
            </a:extLst>
          </p:cNvPr>
          <p:cNvSpPr>
            <a:spLocks noGrp="1"/>
          </p:cNvSpPr>
          <p:nvPr>
            <p:ph type="title"/>
          </p:nvPr>
        </p:nvSpPr>
        <p:spPr/>
        <p:txBody>
          <a:bodyPr/>
          <a:lstStyle/>
          <a:p>
            <a:r>
              <a:rPr lang="en-US" dirty="0"/>
              <a:t>Output Metrics</a:t>
            </a:r>
          </a:p>
        </p:txBody>
      </p:sp>
      <p:pic>
        <p:nvPicPr>
          <p:cNvPr id="4" name="Content Placeholder 3">
            <a:extLst>
              <a:ext uri="{FF2B5EF4-FFF2-40B4-BE49-F238E27FC236}">
                <a16:creationId xmlns:a16="http://schemas.microsoft.com/office/drawing/2014/main" id="{3F894CF8-22DE-4868-BF52-9E11422F8C2D}"/>
              </a:ext>
            </a:extLst>
          </p:cNvPr>
          <p:cNvPicPr>
            <a:picLocks noGrp="1" noChangeAspect="1"/>
          </p:cNvPicPr>
          <p:nvPr>
            <p:ph idx="1"/>
          </p:nvPr>
        </p:nvPicPr>
        <p:blipFill>
          <a:blip r:embed="rId2"/>
          <a:stretch>
            <a:fillRect/>
          </a:stretch>
        </p:blipFill>
        <p:spPr>
          <a:xfrm>
            <a:off x="608150" y="1978025"/>
            <a:ext cx="4897073" cy="3322638"/>
          </a:xfrm>
          <a:prstGeom prst="rect">
            <a:avLst/>
          </a:prstGeom>
        </p:spPr>
      </p:pic>
      <p:sp>
        <p:nvSpPr>
          <p:cNvPr id="5" name="TextBox 4">
            <a:extLst>
              <a:ext uri="{FF2B5EF4-FFF2-40B4-BE49-F238E27FC236}">
                <a16:creationId xmlns:a16="http://schemas.microsoft.com/office/drawing/2014/main" id="{6C639CA5-A4A7-4030-AA99-FFDFABE98505}"/>
              </a:ext>
            </a:extLst>
          </p:cNvPr>
          <p:cNvSpPr txBox="1"/>
          <p:nvPr/>
        </p:nvSpPr>
        <p:spPr>
          <a:xfrm>
            <a:off x="6134100" y="2052638"/>
            <a:ext cx="3367088" cy="1477328"/>
          </a:xfrm>
          <a:prstGeom prst="rect">
            <a:avLst/>
          </a:prstGeom>
          <a:noFill/>
        </p:spPr>
        <p:txBody>
          <a:bodyPr wrap="square" rtlCol="0">
            <a:spAutoFit/>
          </a:bodyPr>
          <a:lstStyle/>
          <a:p>
            <a:r>
              <a:rPr lang="en-US" dirty="0"/>
              <a:t>RMSE – Root Mean Squared Error is pretty log</a:t>
            </a:r>
          </a:p>
          <a:p>
            <a:r>
              <a:rPr lang="en-US" dirty="0"/>
              <a:t>Predicted value could be in the range of +-0.3</a:t>
            </a:r>
          </a:p>
          <a:p>
            <a:endParaRPr lang="en-US" dirty="0"/>
          </a:p>
        </p:txBody>
      </p:sp>
    </p:spTree>
    <p:extLst>
      <p:ext uri="{BB962C8B-B14F-4D97-AF65-F5344CB8AC3E}">
        <p14:creationId xmlns:p14="http://schemas.microsoft.com/office/powerpoint/2010/main" val="1197443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8F1EC-4610-471B-9BE5-DBE2EF9702D8}"/>
              </a:ext>
            </a:extLst>
          </p:cNvPr>
          <p:cNvSpPr>
            <a:spLocks noGrp="1"/>
          </p:cNvSpPr>
          <p:nvPr>
            <p:ph type="title"/>
          </p:nvPr>
        </p:nvSpPr>
        <p:spPr/>
        <p:txBody>
          <a:bodyPr/>
          <a:lstStyle/>
          <a:p>
            <a:r>
              <a:rPr lang="en-US" dirty="0"/>
              <a:t>Explain ability – Global Importance</a:t>
            </a:r>
          </a:p>
        </p:txBody>
      </p:sp>
      <p:pic>
        <p:nvPicPr>
          <p:cNvPr id="4" name="Content Placeholder 3">
            <a:extLst>
              <a:ext uri="{FF2B5EF4-FFF2-40B4-BE49-F238E27FC236}">
                <a16:creationId xmlns:a16="http://schemas.microsoft.com/office/drawing/2014/main" id="{9AAFA84D-8AD0-4D1E-AF76-F9A547417A27}"/>
              </a:ext>
            </a:extLst>
          </p:cNvPr>
          <p:cNvPicPr>
            <a:picLocks noGrp="1" noChangeAspect="1"/>
          </p:cNvPicPr>
          <p:nvPr>
            <p:ph idx="1"/>
          </p:nvPr>
        </p:nvPicPr>
        <p:blipFill>
          <a:blip r:embed="rId2"/>
          <a:stretch>
            <a:fillRect/>
          </a:stretch>
        </p:blipFill>
        <p:spPr>
          <a:xfrm>
            <a:off x="838200" y="1855817"/>
            <a:ext cx="10515600" cy="4290954"/>
          </a:xfrm>
          <a:prstGeom prst="rect">
            <a:avLst/>
          </a:prstGeom>
        </p:spPr>
      </p:pic>
    </p:spTree>
    <p:extLst>
      <p:ext uri="{BB962C8B-B14F-4D97-AF65-F5344CB8AC3E}">
        <p14:creationId xmlns:p14="http://schemas.microsoft.com/office/powerpoint/2010/main" val="386849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498F3-5735-47D1-897B-189A6B9BE5B7}"/>
              </a:ext>
            </a:extLst>
          </p:cNvPr>
          <p:cNvSpPr>
            <a:spLocks noGrp="1"/>
          </p:cNvSpPr>
          <p:nvPr>
            <p:ph type="title"/>
          </p:nvPr>
        </p:nvSpPr>
        <p:spPr/>
        <p:txBody>
          <a:bodyPr/>
          <a:lstStyle/>
          <a:p>
            <a:r>
              <a:rPr lang="en-US" dirty="0"/>
              <a:t>Summary Importance</a:t>
            </a:r>
          </a:p>
        </p:txBody>
      </p:sp>
      <p:sp>
        <p:nvSpPr>
          <p:cNvPr id="3" name="Content Placeholder 2">
            <a:extLst>
              <a:ext uri="{FF2B5EF4-FFF2-40B4-BE49-F238E27FC236}">
                <a16:creationId xmlns:a16="http://schemas.microsoft.com/office/drawing/2014/main" id="{3A0B5C26-6E9D-41C6-B29D-DC863E568A7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9EEC226-9699-4B84-9365-159003E363BC}"/>
              </a:ext>
            </a:extLst>
          </p:cNvPr>
          <p:cNvPicPr>
            <a:picLocks noChangeAspect="1"/>
          </p:cNvPicPr>
          <p:nvPr/>
        </p:nvPicPr>
        <p:blipFill>
          <a:blip r:embed="rId2"/>
          <a:stretch>
            <a:fillRect/>
          </a:stretch>
        </p:blipFill>
        <p:spPr>
          <a:xfrm>
            <a:off x="599893" y="1772673"/>
            <a:ext cx="10576754" cy="4457241"/>
          </a:xfrm>
          <a:prstGeom prst="rect">
            <a:avLst/>
          </a:prstGeom>
        </p:spPr>
      </p:pic>
    </p:spTree>
    <p:extLst>
      <p:ext uri="{BB962C8B-B14F-4D97-AF65-F5344CB8AC3E}">
        <p14:creationId xmlns:p14="http://schemas.microsoft.com/office/powerpoint/2010/main" val="1207544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0">
            <a:extLst>
              <a:ext uri="{FF2B5EF4-FFF2-40B4-BE49-F238E27FC236}">
                <a16:creationId xmlns:a16="http://schemas.microsoft.com/office/drawing/2014/main" id="{A3C210E6-A35A-4F68-8D60-801A019C75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2B7506C-FE38-4317-9555-2F65322AC832}"/>
              </a:ext>
            </a:extLst>
          </p:cNvPr>
          <p:cNvPicPr>
            <a:picLocks noChangeAspect="1"/>
          </p:cNvPicPr>
          <p:nvPr/>
        </p:nvPicPr>
        <p:blipFill rotWithShape="1">
          <a:blip r:embed="rId2"/>
          <a:srcRect l="8098" r="8098"/>
          <a:stretch/>
        </p:blipFill>
        <p:spPr>
          <a:xfrm>
            <a:off x="3136389" y="10"/>
            <a:ext cx="4979304" cy="3401558"/>
          </a:xfrm>
          <a:custGeom>
            <a:avLst/>
            <a:gdLst/>
            <a:ahLst/>
            <a:cxnLst/>
            <a:rect l="l" t="t" r="r" b="b"/>
            <a:pathLst>
              <a:path w="4979304" h="3364992">
                <a:moveTo>
                  <a:pt x="0" y="0"/>
                </a:moveTo>
                <a:lnTo>
                  <a:pt x="4211250" y="0"/>
                </a:lnTo>
                <a:lnTo>
                  <a:pt x="4309461" y="192282"/>
                </a:lnTo>
                <a:cubicBezTo>
                  <a:pt x="4697535" y="1033269"/>
                  <a:pt x="4937593" y="2032690"/>
                  <a:pt x="4974907" y="3110424"/>
                </a:cubicBezTo>
                <a:lnTo>
                  <a:pt x="4979304" y="3364992"/>
                </a:lnTo>
                <a:lnTo>
                  <a:pt x="800592" y="3364992"/>
                </a:lnTo>
                <a:lnTo>
                  <a:pt x="797493" y="3185579"/>
                </a:lnTo>
                <a:cubicBezTo>
                  <a:pt x="756786" y="2009870"/>
                  <a:pt x="474799" y="927359"/>
                  <a:pt x="22579" y="42066"/>
                </a:cubicBezTo>
                <a:close/>
              </a:path>
            </a:pathLst>
          </a:custGeom>
        </p:spPr>
      </p:pic>
      <p:pic>
        <p:nvPicPr>
          <p:cNvPr id="6" name="Picture 5">
            <a:extLst>
              <a:ext uri="{FF2B5EF4-FFF2-40B4-BE49-F238E27FC236}">
                <a16:creationId xmlns:a16="http://schemas.microsoft.com/office/drawing/2014/main" id="{E543DB47-B657-4382-BD11-630B1B6EABD7}"/>
              </a:ext>
            </a:extLst>
          </p:cNvPr>
          <p:cNvPicPr>
            <a:picLocks noChangeAspect="1"/>
          </p:cNvPicPr>
          <p:nvPr/>
        </p:nvPicPr>
        <p:blipFill rotWithShape="1">
          <a:blip r:embed="rId3"/>
          <a:srcRect r="19393" b="-1"/>
          <a:stretch/>
        </p:blipFill>
        <p:spPr>
          <a:xfrm>
            <a:off x="7381690" y="3456433"/>
            <a:ext cx="4810310" cy="3401568"/>
          </a:xfrm>
          <a:custGeom>
            <a:avLst/>
            <a:gdLst/>
            <a:ahLst/>
            <a:cxnLst/>
            <a:rect l="l" t="t" r="r" b="b"/>
            <a:pathLst>
              <a:path w="4810310" h="3401568">
                <a:moveTo>
                  <a:pt x="781270" y="0"/>
                </a:moveTo>
                <a:lnTo>
                  <a:pt x="4810310" y="0"/>
                </a:lnTo>
                <a:lnTo>
                  <a:pt x="4810310" y="3401568"/>
                </a:lnTo>
                <a:lnTo>
                  <a:pt x="0" y="3401568"/>
                </a:lnTo>
                <a:lnTo>
                  <a:pt x="1963" y="3397912"/>
                </a:lnTo>
                <a:cubicBezTo>
                  <a:pt x="454182" y="2512619"/>
                  <a:pt x="736170" y="1430108"/>
                  <a:pt x="776876" y="254399"/>
                </a:cubicBezTo>
                <a:close/>
              </a:path>
            </a:pathLst>
          </a:custGeom>
        </p:spPr>
      </p:pic>
      <p:pic>
        <p:nvPicPr>
          <p:cNvPr id="4" name="Content Placeholder 3">
            <a:extLst>
              <a:ext uri="{FF2B5EF4-FFF2-40B4-BE49-F238E27FC236}">
                <a16:creationId xmlns:a16="http://schemas.microsoft.com/office/drawing/2014/main" id="{45BBFD37-C679-4C42-855F-9B77CD7E2AD8}"/>
              </a:ext>
            </a:extLst>
          </p:cNvPr>
          <p:cNvPicPr>
            <a:picLocks noChangeAspect="1"/>
          </p:cNvPicPr>
          <p:nvPr/>
        </p:nvPicPr>
        <p:blipFill rotWithShape="1">
          <a:blip r:embed="rId4"/>
          <a:srcRect r="5880"/>
          <a:stretch/>
        </p:blipFill>
        <p:spPr>
          <a:xfrm>
            <a:off x="3189428" y="3456432"/>
            <a:ext cx="4925479" cy="3401568"/>
          </a:xfrm>
          <a:custGeom>
            <a:avLst/>
            <a:gdLst/>
            <a:ahLst/>
            <a:cxnLst/>
            <a:rect l="l" t="t" r="r" b="b"/>
            <a:pathLst>
              <a:path w="4925479" h="3364992">
                <a:moveTo>
                  <a:pt x="749362" y="0"/>
                </a:moveTo>
                <a:lnTo>
                  <a:pt x="4925479" y="0"/>
                </a:lnTo>
                <a:lnTo>
                  <a:pt x="4921868" y="209033"/>
                </a:lnTo>
                <a:cubicBezTo>
                  <a:pt x="4884554" y="1286766"/>
                  <a:pt x="4644496" y="2286187"/>
                  <a:pt x="4256422" y="3127175"/>
                </a:cubicBezTo>
                <a:lnTo>
                  <a:pt x="4134952" y="3364992"/>
                </a:lnTo>
                <a:lnTo>
                  <a:pt x="0" y="3364992"/>
                </a:lnTo>
                <a:lnTo>
                  <a:pt x="79008" y="3202330"/>
                </a:lnTo>
                <a:cubicBezTo>
                  <a:pt x="467082" y="2361343"/>
                  <a:pt x="707140" y="1361922"/>
                  <a:pt x="744454" y="284189"/>
                </a:cubicBezTo>
                <a:close/>
              </a:path>
            </a:pathLst>
          </a:custGeom>
        </p:spPr>
      </p:pic>
      <p:sp useBgFill="1">
        <p:nvSpPr>
          <p:cNvPr id="31" name="Freeform: Shape 22">
            <a:extLst>
              <a:ext uri="{FF2B5EF4-FFF2-40B4-BE49-F238E27FC236}">
                <a16:creationId xmlns:a16="http://schemas.microsoft.com/office/drawing/2014/main" id="{AC0D06B0-F19C-459E-B221-A34B506FB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945815" cy="6858000"/>
          </a:xfrm>
          <a:custGeom>
            <a:avLst/>
            <a:gdLst>
              <a:gd name="connsiteX0" fmla="*/ 0 w 3945815"/>
              <a:gd name="connsiteY0" fmla="*/ 0 h 6858000"/>
              <a:gd name="connsiteX1" fmla="*/ 3138662 w 3945815"/>
              <a:gd name="connsiteY1" fmla="*/ 0 h 6858000"/>
              <a:gd name="connsiteX2" fmla="*/ 3275260 w 3945815"/>
              <a:gd name="connsiteY2" fmla="*/ 267438 h 6858000"/>
              <a:gd name="connsiteX3" fmla="*/ 3945815 w 3945815"/>
              <a:gd name="connsiteY3" fmla="*/ 3481388 h 6858000"/>
              <a:gd name="connsiteX4" fmla="*/ 3275260 w 3945815"/>
              <a:gd name="connsiteY4" fmla="*/ 6695338 h 6858000"/>
              <a:gd name="connsiteX5" fmla="*/ 3192177 w 3945815"/>
              <a:gd name="connsiteY5" fmla="*/ 6858000 h 6858000"/>
              <a:gd name="connsiteX6" fmla="*/ 0 w 394581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45815" h="6858000">
                <a:moveTo>
                  <a:pt x="0" y="0"/>
                </a:moveTo>
                <a:lnTo>
                  <a:pt x="3138662" y="0"/>
                </a:lnTo>
                <a:lnTo>
                  <a:pt x="3275260" y="267438"/>
                </a:lnTo>
                <a:cubicBezTo>
                  <a:pt x="3698614" y="1184879"/>
                  <a:pt x="3945815" y="2290869"/>
                  <a:pt x="3945815" y="3481388"/>
                </a:cubicBezTo>
                <a:cubicBezTo>
                  <a:pt x="3945815" y="4671908"/>
                  <a:pt x="3698614" y="5777898"/>
                  <a:pt x="3275260" y="6695338"/>
                </a:cubicBezTo>
                <a:lnTo>
                  <a:pt x="3192177"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Freeform: Shape 24">
            <a:extLst>
              <a:ext uri="{FF2B5EF4-FFF2-40B4-BE49-F238E27FC236}">
                <a16:creationId xmlns:a16="http://schemas.microsoft.com/office/drawing/2014/main" id="{345B26DA-1C6B-4C66-81C9-9C1877FC2D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936670" cy="6858000"/>
          </a:xfrm>
          <a:custGeom>
            <a:avLst/>
            <a:gdLst>
              <a:gd name="connsiteX0" fmla="*/ 0 w 3936670"/>
              <a:gd name="connsiteY0" fmla="*/ 0 h 6858000"/>
              <a:gd name="connsiteX1" fmla="*/ 3129517 w 3936670"/>
              <a:gd name="connsiteY1" fmla="*/ 0 h 6858000"/>
              <a:gd name="connsiteX2" fmla="*/ 3266115 w 3936670"/>
              <a:gd name="connsiteY2" fmla="*/ 267438 h 6858000"/>
              <a:gd name="connsiteX3" fmla="*/ 3936670 w 3936670"/>
              <a:gd name="connsiteY3" fmla="*/ 3481388 h 6858000"/>
              <a:gd name="connsiteX4" fmla="*/ 3266115 w 3936670"/>
              <a:gd name="connsiteY4" fmla="*/ 6695338 h 6858000"/>
              <a:gd name="connsiteX5" fmla="*/ 3183032 w 3936670"/>
              <a:gd name="connsiteY5" fmla="*/ 6858000 h 6858000"/>
              <a:gd name="connsiteX6" fmla="*/ 0 w 39366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36670" h="6858000">
                <a:moveTo>
                  <a:pt x="0" y="0"/>
                </a:moveTo>
                <a:lnTo>
                  <a:pt x="3129517" y="0"/>
                </a:lnTo>
                <a:lnTo>
                  <a:pt x="3266115" y="267438"/>
                </a:lnTo>
                <a:cubicBezTo>
                  <a:pt x="3689469" y="1184879"/>
                  <a:pt x="3936670" y="2290869"/>
                  <a:pt x="3936670" y="3481388"/>
                </a:cubicBezTo>
                <a:cubicBezTo>
                  <a:pt x="3936670" y="4671908"/>
                  <a:pt x="3689469" y="5777898"/>
                  <a:pt x="3266115" y="6695338"/>
                </a:cubicBezTo>
                <a:lnTo>
                  <a:pt x="3183032"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C74C502-48D4-4DC8-8F5C-7EFA9FFCF4E0}"/>
              </a:ext>
            </a:extLst>
          </p:cNvPr>
          <p:cNvSpPr>
            <a:spLocks noGrp="1"/>
          </p:cNvSpPr>
          <p:nvPr>
            <p:ph type="title"/>
          </p:nvPr>
        </p:nvSpPr>
        <p:spPr>
          <a:xfrm>
            <a:off x="448056" y="685800"/>
            <a:ext cx="2807208" cy="1325563"/>
          </a:xfrm>
        </p:spPr>
        <p:txBody>
          <a:bodyPr vert="horz" lIns="91440" tIns="45720" rIns="91440" bIns="45720" rtlCol="0">
            <a:normAutofit/>
          </a:bodyPr>
          <a:lstStyle/>
          <a:p>
            <a:r>
              <a:rPr lang="en-US" sz="2800" kern="1200">
                <a:latin typeface="+mj-lt"/>
                <a:ea typeface="+mj-ea"/>
                <a:cs typeface="+mj-cs"/>
              </a:rPr>
              <a:t>Metrics</a:t>
            </a:r>
          </a:p>
        </p:txBody>
      </p:sp>
      <p:sp>
        <p:nvSpPr>
          <p:cNvPr id="33" name="Rectangle 26">
            <a:extLst>
              <a:ext uri="{FF2B5EF4-FFF2-40B4-BE49-F238E27FC236}">
                <a16:creationId xmlns:a16="http://schemas.microsoft.com/office/drawing/2014/main" id="{98DE6C44-43F8-4DE4-AB81-66853FFEA0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05840"/>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2409529B-9B56-4F10-BE4D-F934DB89E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089941"/>
            <a:ext cx="2834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Content Placeholder 17">
            <a:extLst>
              <a:ext uri="{FF2B5EF4-FFF2-40B4-BE49-F238E27FC236}">
                <a16:creationId xmlns:a16="http://schemas.microsoft.com/office/drawing/2014/main" id="{AD88346A-2E9F-4BBF-9E2E-26EF316B2DB4}"/>
              </a:ext>
            </a:extLst>
          </p:cNvPr>
          <p:cNvSpPr>
            <a:spLocks noGrp="1"/>
          </p:cNvSpPr>
          <p:nvPr>
            <p:ph idx="1"/>
          </p:nvPr>
        </p:nvSpPr>
        <p:spPr>
          <a:xfrm>
            <a:off x="448056" y="2258568"/>
            <a:ext cx="2807208" cy="3922776"/>
          </a:xfrm>
        </p:spPr>
        <p:txBody>
          <a:bodyPr>
            <a:normAutofit/>
          </a:bodyPr>
          <a:lstStyle/>
          <a:p>
            <a:r>
              <a:rPr lang="en-US" sz="1700" dirty="0"/>
              <a:t>Roc Slope is close to better prediction</a:t>
            </a:r>
          </a:p>
          <a:p>
            <a:r>
              <a:rPr lang="en-US" sz="1700" dirty="0"/>
              <a:t>More closer to 100%, more accurate the model is</a:t>
            </a:r>
          </a:p>
          <a:p>
            <a:r>
              <a:rPr lang="en-US" sz="1700" dirty="0"/>
              <a:t>Precision Recall are pretty high, shows the model accuracy is pretty Good.</a:t>
            </a:r>
          </a:p>
        </p:txBody>
      </p:sp>
      <p:pic>
        <p:nvPicPr>
          <p:cNvPr id="7" name="Picture 6">
            <a:extLst>
              <a:ext uri="{FF2B5EF4-FFF2-40B4-BE49-F238E27FC236}">
                <a16:creationId xmlns:a16="http://schemas.microsoft.com/office/drawing/2014/main" id="{99FBE6AF-1653-4607-BACC-7042FE26108C}"/>
              </a:ext>
            </a:extLst>
          </p:cNvPr>
          <p:cNvPicPr>
            <a:picLocks noChangeAspect="1"/>
          </p:cNvPicPr>
          <p:nvPr/>
        </p:nvPicPr>
        <p:blipFill rotWithShape="1">
          <a:blip r:embed="rId5"/>
          <a:srcRect r="22939" b="-1"/>
          <a:stretch/>
        </p:blipFill>
        <p:spPr>
          <a:xfrm>
            <a:off x="7404372" y="10"/>
            <a:ext cx="4787628" cy="3401558"/>
          </a:xfrm>
          <a:custGeom>
            <a:avLst/>
            <a:gdLst/>
            <a:ahLst/>
            <a:cxnLst/>
            <a:rect l="l" t="t" r="r" b="b"/>
            <a:pathLst>
              <a:path w="4787628" h="3401568">
                <a:moveTo>
                  <a:pt x="0" y="0"/>
                </a:moveTo>
                <a:lnTo>
                  <a:pt x="4787628" y="0"/>
                </a:lnTo>
                <a:lnTo>
                  <a:pt x="4787628" y="3401568"/>
                </a:lnTo>
                <a:lnTo>
                  <a:pt x="762748" y="3401568"/>
                </a:lnTo>
                <a:lnTo>
                  <a:pt x="751436" y="2963954"/>
                </a:lnTo>
                <a:cubicBezTo>
                  <a:pt x="698408" y="1942163"/>
                  <a:pt x="463174" y="995044"/>
                  <a:pt x="93264" y="192283"/>
                </a:cubicBezTo>
                <a:close/>
              </a:path>
            </a:pathLst>
          </a:custGeom>
        </p:spPr>
      </p:pic>
    </p:spTree>
    <p:extLst>
      <p:ext uri="{BB962C8B-B14F-4D97-AF65-F5344CB8AC3E}">
        <p14:creationId xmlns:p14="http://schemas.microsoft.com/office/powerpoint/2010/main" val="37855575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263</Words>
  <Application>Microsoft Office PowerPoint</Application>
  <PresentationFormat>Widescreen</PresentationFormat>
  <Paragraphs>27</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Employee Turnover</vt:lpstr>
      <vt:lpstr>Use Case:</vt:lpstr>
      <vt:lpstr>Architecture</vt:lpstr>
      <vt:lpstr>Outcomes</vt:lpstr>
      <vt:lpstr>PowerPoint Presentation</vt:lpstr>
      <vt:lpstr>Output Metrics</vt:lpstr>
      <vt:lpstr>Explain ability – Global Importance</vt:lpstr>
      <vt:lpstr>Summary Importance</vt:lpstr>
      <vt:lpstr>Metrics</vt:lpstr>
      <vt:lpstr>PowerPoint Presentation</vt:lpstr>
      <vt:lpstr>PowerPoint Presentation</vt:lpstr>
      <vt:lpstr>Correlation</vt:lpstr>
      <vt:lpstr>Model and Accuracy</vt:lpstr>
      <vt:lpstr>Explainability</vt:lpstr>
      <vt:lpstr>Model Performance</vt:lpstr>
      <vt:lpstr>Aggregate Feature Importance</vt:lpstr>
      <vt:lpstr>Feature Importance - Individual</vt:lpstr>
      <vt:lpstr>LightGBM features importance</vt:lpstr>
      <vt:lpstr>Fairness using Fair Learn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Turnover</dc:title>
  <dc:creator>Balamurugan Balakreshnan</dc:creator>
  <cp:lastModifiedBy>Balamurugan Balakreshnan</cp:lastModifiedBy>
  <cp:revision>19</cp:revision>
  <dcterms:created xsi:type="dcterms:W3CDTF">2020-10-31T14:50:39Z</dcterms:created>
  <dcterms:modified xsi:type="dcterms:W3CDTF">2020-10-31T16:10:10Z</dcterms:modified>
</cp:coreProperties>
</file>