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9DA191-148E-48C9-AE10-7C8E600FA4B9}">
          <p14:sldIdLst>
            <p14:sldId id="256"/>
            <p14:sldId id="257"/>
            <p14:sldId id="258"/>
            <p14:sldId id="259"/>
          </p14:sldIdLst>
        </p14:section>
        <p14:section name="Designer" id="{E3576849-807F-42D9-8D74-8B4B4FEECA2E}">
          <p14:sldIdLst>
            <p14:sldId id="260"/>
            <p14:sldId id="261"/>
          </p14:sldIdLst>
        </p14:section>
        <p14:section name="Automated ML" id="{05D88D86-17D4-42D0-8360-380E8588EBCB}">
          <p14:sldIdLst>
            <p14:sldId id="262"/>
            <p14:sldId id="263"/>
            <p14:sldId id="264"/>
          </p14:sldIdLst>
        </p14:section>
        <p14:section name="NoteBooks" id="{2CC30E51-5F1E-420D-9AA2-E2F7F8DC36CB}">
          <p14:sldIdLst>
            <p14:sldId id="265"/>
            <p14:sldId id="267"/>
            <p14:sldId id="266"/>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82" d="100"/>
          <a:sy n="82" d="100"/>
        </p:scale>
        <p:origin x="63" y="7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C556-3C04-4417-8E12-EFAF26BD9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E899E-A550-4FF5-9FE9-0C873C7E1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4EC7C1-DC40-4A28-B3CA-AEA165B6BC91}"/>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682462A2-D03B-4C34-BB99-1B90C2565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0C934-473F-486C-AE1F-6223D8F2890F}"/>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48333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3B2D-23CE-46E6-90D6-4088DC887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0B924D-0299-48AC-88C9-B53E71AFC5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6C0C9-61E5-4938-941C-8DE8B5FDBD7E}"/>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9D196B0A-0B5A-4A34-A761-6D4795FE4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281E9-65A7-4FAB-8877-3F4E585D9D7F}"/>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35496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23D06A-3340-4EFC-9B96-6DCD537D3E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739853-6B79-45A4-8670-36F73B879E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779E-F21B-43D7-AF45-26CF28DA2B44}"/>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B387B383-EF6B-4537-929F-1099BD01E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5EB4A-D014-4FD3-B8E5-8A733E49F769}"/>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91161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6D76-4F59-4585-8264-F5BFE64C8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12DF8-CB8F-4B5D-BD78-1E6F0F9881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422CB-2111-42EC-8466-6F4483A57569}"/>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673CBCEA-81E5-4F13-B71A-FC8E5CF9A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A2C12-77C0-4696-AD1B-EC7A0876EB5A}"/>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51737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FAA6-9A3D-40C8-A19D-4C4C0A0BB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ED8B84-AFC1-4BC9-A63F-9413FD66A4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0E89A-3D00-4E31-9541-DCD71D631524}"/>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35C2E1E7-A377-4E87-9A2A-66764EEFA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C4D3B-811C-4DA0-96C6-4AA81D14DDFB}"/>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158294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D83D-63C5-4FEF-B6A9-E3E85478E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470A5-15E8-4748-B6BD-799016F5A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AA15F-0F59-4C7E-BC64-0A4C29F039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79E604-6B9C-463F-8892-5CF3938CEA58}"/>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6" name="Footer Placeholder 5">
            <a:extLst>
              <a:ext uri="{FF2B5EF4-FFF2-40B4-BE49-F238E27FC236}">
                <a16:creationId xmlns:a16="http://schemas.microsoft.com/office/drawing/2014/main" id="{19A51BFD-E03E-467D-AC23-3B4C85FA7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691589-0201-4398-966F-E091522A268F}"/>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36503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2A76-BD67-4E09-89AA-96918F3E65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10434-84BC-454D-AA51-E68E1B200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223FDD-5EE1-4860-A91C-7A6628B88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26C46-D46E-4E1F-BCC1-B0D54901A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F372C-1705-45BA-932E-8147C3676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582BC-4E23-4C57-AB6C-F68F711229F1}"/>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8" name="Footer Placeholder 7">
            <a:extLst>
              <a:ext uri="{FF2B5EF4-FFF2-40B4-BE49-F238E27FC236}">
                <a16:creationId xmlns:a16="http://schemas.microsoft.com/office/drawing/2014/main" id="{5C02D2FE-2A81-4285-8955-015C8D236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1388EF-CF69-4FC7-9074-08FFF52F40DA}"/>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9980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0557-D722-4E70-99CA-FB7D2F405F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84A96-D4F2-4106-9B4B-A81781AA9249}"/>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4" name="Footer Placeholder 3">
            <a:extLst>
              <a:ext uri="{FF2B5EF4-FFF2-40B4-BE49-F238E27FC236}">
                <a16:creationId xmlns:a16="http://schemas.microsoft.com/office/drawing/2014/main" id="{C824FDE2-9EBC-4DFA-B6C1-B61190EAC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F6246A-3C24-463B-A97A-BD0FD4B55795}"/>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170494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C861C-4B48-4EF7-9C60-D37A884AF513}"/>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3" name="Footer Placeholder 2">
            <a:extLst>
              <a:ext uri="{FF2B5EF4-FFF2-40B4-BE49-F238E27FC236}">
                <a16:creationId xmlns:a16="http://schemas.microsoft.com/office/drawing/2014/main" id="{BF664650-2E87-4B1E-ABC7-F85718E1A8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46F6F-C299-49D6-9BF3-A3FE5D00B6A0}"/>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5329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168A-D645-440D-9AA1-925BCD5F8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466C99-AE5D-4955-8EA5-3EC38FAAB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06440E-3838-4E3E-9651-FF0FE504C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EA0625-D61A-439A-B0BB-A0AAC55DCE99}"/>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6" name="Footer Placeholder 5">
            <a:extLst>
              <a:ext uri="{FF2B5EF4-FFF2-40B4-BE49-F238E27FC236}">
                <a16:creationId xmlns:a16="http://schemas.microsoft.com/office/drawing/2014/main" id="{1ED53769-D87F-4979-8555-FE0FD4F90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51EE5-BFC2-4E2B-A197-F231E8E90867}"/>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2367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411C-C603-4655-BFF8-582CEA5AE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2F86A-711C-4B7C-8D98-F59227751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E039C0-F641-44C9-8387-7F2425132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2B6E4-AB3A-42BB-B333-650EB911D30A}"/>
              </a:ext>
            </a:extLst>
          </p:cNvPr>
          <p:cNvSpPr>
            <a:spLocks noGrp="1"/>
          </p:cNvSpPr>
          <p:nvPr>
            <p:ph type="dt" sz="half" idx="10"/>
          </p:nvPr>
        </p:nvSpPr>
        <p:spPr/>
        <p:txBody>
          <a:bodyPr/>
          <a:lstStyle/>
          <a:p>
            <a:fld id="{B54ECAEB-5C8C-43D6-8ACE-0A88264474A2}" type="datetimeFigureOut">
              <a:rPr lang="en-US" smtClean="0"/>
              <a:t>10/31/2020</a:t>
            </a:fld>
            <a:endParaRPr lang="en-US"/>
          </a:p>
        </p:txBody>
      </p:sp>
      <p:sp>
        <p:nvSpPr>
          <p:cNvPr id="6" name="Footer Placeholder 5">
            <a:extLst>
              <a:ext uri="{FF2B5EF4-FFF2-40B4-BE49-F238E27FC236}">
                <a16:creationId xmlns:a16="http://schemas.microsoft.com/office/drawing/2014/main" id="{8D8B5459-39DA-459E-9D61-DA14493D8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6C03A-8A45-4200-ABF7-D5779E223EE0}"/>
              </a:ext>
            </a:extLst>
          </p:cNvPr>
          <p:cNvSpPr>
            <a:spLocks noGrp="1"/>
          </p:cNvSpPr>
          <p:nvPr>
            <p:ph type="sldNum" sz="quarter" idx="12"/>
          </p:nvPr>
        </p:nvSpPr>
        <p:spPr/>
        <p:txBody>
          <a:bodyPr/>
          <a:lstStyle/>
          <a:p>
            <a:fld id="{6FDCA351-30C9-4FF9-AE9F-38FD14730FC7}" type="slidenum">
              <a:rPr lang="en-US" smtClean="0"/>
              <a:t>‹#›</a:t>
            </a:fld>
            <a:endParaRPr lang="en-US"/>
          </a:p>
        </p:txBody>
      </p:sp>
    </p:spTree>
    <p:extLst>
      <p:ext uri="{BB962C8B-B14F-4D97-AF65-F5344CB8AC3E}">
        <p14:creationId xmlns:p14="http://schemas.microsoft.com/office/powerpoint/2010/main" val="191332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3BC2F-09C4-45A3-AF6C-520E371EB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17B297-4E3B-46B2-8F56-F3A051B11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4D2E3-0662-4761-BC47-5864FEE3D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ECAEB-5C8C-43D6-8ACE-0A88264474A2}" type="datetimeFigureOut">
              <a:rPr lang="en-US" smtClean="0"/>
              <a:t>10/31/2020</a:t>
            </a:fld>
            <a:endParaRPr lang="en-US"/>
          </a:p>
        </p:txBody>
      </p:sp>
      <p:sp>
        <p:nvSpPr>
          <p:cNvPr id="5" name="Footer Placeholder 4">
            <a:extLst>
              <a:ext uri="{FF2B5EF4-FFF2-40B4-BE49-F238E27FC236}">
                <a16:creationId xmlns:a16="http://schemas.microsoft.com/office/drawing/2014/main" id="{76D45B82-C0C5-4491-AAE6-A4246E5578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4CCD1E-AAAC-4C80-B3E3-178D503D3C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CA351-30C9-4FF9-AE9F-38FD14730FC7}" type="slidenum">
              <a:rPr lang="en-US" smtClean="0"/>
              <a:t>‹#›</a:t>
            </a:fld>
            <a:endParaRPr lang="en-US"/>
          </a:p>
        </p:txBody>
      </p:sp>
    </p:spTree>
    <p:extLst>
      <p:ext uri="{BB962C8B-B14F-4D97-AF65-F5344CB8AC3E}">
        <p14:creationId xmlns:p14="http://schemas.microsoft.com/office/powerpoint/2010/main" val="3665013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24ED-B5DE-4D33-B6C0-8AD2FB97FADC}"/>
              </a:ext>
            </a:extLst>
          </p:cNvPr>
          <p:cNvSpPr>
            <a:spLocks noGrp="1"/>
          </p:cNvSpPr>
          <p:nvPr>
            <p:ph type="ctrTitle"/>
          </p:nvPr>
        </p:nvSpPr>
        <p:spPr/>
        <p:txBody>
          <a:bodyPr/>
          <a:lstStyle/>
          <a:p>
            <a:r>
              <a:rPr lang="en-US" dirty="0"/>
              <a:t>Employee Turnover</a:t>
            </a:r>
          </a:p>
        </p:txBody>
      </p:sp>
      <p:sp>
        <p:nvSpPr>
          <p:cNvPr id="3" name="Subtitle 2">
            <a:extLst>
              <a:ext uri="{FF2B5EF4-FFF2-40B4-BE49-F238E27FC236}">
                <a16:creationId xmlns:a16="http://schemas.microsoft.com/office/drawing/2014/main" id="{8D9ABB14-DAC5-4FB9-89E8-C4ADA36298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966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2961A9B4-C513-44E1-BA0D-3C51D3A990EB}"/>
              </a:ext>
            </a:extLst>
          </p:cNvPr>
          <p:cNvPicPr>
            <a:picLocks noGrp="1" noChangeAspect="1"/>
          </p:cNvPicPr>
          <p:nvPr>
            <p:ph idx="1"/>
          </p:nvPr>
        </p:nvPicPr>
        <p:blipFill rotWithShape="1">
          <a:blip r:embed="rId2"/>
          <a:srcRect r="3538" b="1"/>
          <a:stretch/>
        </p:blipFill>
        <p:spPr>
          <a:xfrm>
            <a:off x="20" y="1282"/>
            <a:ext cx="12191980" cy="6856718"/>
          </a:xfrm>
          <a:prstGeom prst="rect">
            <a:avLst/>
          </a:prstGeom>
        </p:spPr>
      </p:pic>
    </p:spTree>
    <p:extLst>
      <p:ext uri="{BB962C8B-B14F-4D97-AF65-F5344CB8AC3E}">
        <p14:creationId xmlns:p14="http://schemas.microsoft.com/office/powerpoint/2010/main" val="264844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19EF-D7D7-49DC-8278-A388DAD4B24E}"/>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189452C-DA1A-471D-96C4-ACE2B4E08455}"/>
              </a:ext>
            </a:extLst>
          </p:cNvPr>
          <p:cNvPicPr>
            <a:picLocks noGrp="1" noChangeAspect="1"/>
          </p:cNvPicPr>
          <p:nvPr>
            <p:ph idx="1"/>
          </p:nvPr>
        </p:nvPicPr>
        <p:blipFill>
          <a:blip r:embed="rId2"/>
          <a:stretch>
            <a:fillRect/>
          </a:stretch>
        </p:blipFill>
        <p:spPr>
          <a:xfrm>
            <a:off x="6501753" y="1848028"/>
            <a:ext cx="4527064" cy="1747929"/>
          </a:xfrm>
          <a:prstGeom prst="rect">
            <a:avLst/>
          </a:prstGeom>
        </p:spPr>
      </p:pic>
      <p:pic>
        <p:nvPicPr>
          <p:cNvPr id="4" name="Picture 3">
            <a:extLst>
              <a:ext uri="{FF2B5EF4-FFF2-40B4-BE49-F238E27FC236}">
                <a16:creationId xmlns:a16="http://schemas.microsoft.com/office/drawing/2014/main" id="{3D807D10-AE38-46A5-9696-13A91559DD7A}"/>
              </a:ext>
            </a:extLst>
          </p:cNvPr>
          <p:cNvPicPr>
            <a:picLocks noChangeAspect="1"/>
          </p:cNvPicPr>
          <p:nvPr/>
        </p:nvPicPr>
        <p:blipFill>
          <a:blip r:embed="rId3"/>
          <a:stretch>
            <a:fillRect/>
          </a:stretch>
        </p:blipFill>
        <p:spPr>
          <a:xfrm>
            <a:off x="838200" y="1915496"/>
            <a:ext cx="4640422" cy="1747929"/>
          </a:xfrm>
          <a:prstGeom prst="rect">
            <a:avLst/>
          </a:prstGeom>
        </p:spPr>
      </p:pic>
      <p:pic>
        <p:nvPicPr>
          <p:cNvPr id="5" name="Picture 4">
            <a:extLst>
              <a:ext uri="{FF2B5EF4-FFF2-40B4-BE49-F238E27FC236}">
                <a16:creationId xmlns:a16="http://schemas.microsoft.com/office/drawing/2014/main" id="{CA7440A2-4B1F-4823-AFFF-4D883D9479C7}"/>
              </a:ext>
            </a:extLst>
          </p:cNvPr>
          <p:cNvPicPr>
            <a:picLocks noChangeAspect="1"/>
          </p:cNvPicPr>
          <p:nvPr/>
        </p:nvPicPr>
        <p:blipFill>
          <a:blip r:embed="rId4"/>
          <a:stretch>
            <a:fillRect/>
          </a:stretch>
        </p:blipFill>
        <p:spPr>
          <a:xfrm>
            <a:off x="1019236" y="3753297"/>
            <a:ext cx="7239485" cy="2283046"/>
          </a:xfrm>
          <a:prstGeom prst="rect">
            <a:avLst/>
          </a:prstGeom>
        </p:spPr>
      </p:pic>
    </p:spTree>
    <p:extLst>
      <p:ext uri="{BB962C8B-B14F-4D97-AF65-F5344CB8AC3E}">
        <p14:creationId xmlns:p14="http://schemas.microsoft.com/office/powerpoint/2010/main" val="357871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67D3-3124-490B-B81F-0F19A1843C0D}"/>
              </a:ext>
            </a:extLst>
          </p:cNvPr>
          <p:cNvSpPr>
            <a:spLocks noGrp="1"/>
          </p:cNvSpPr>
          <p:nvPr>
            <p:ph type="title"/>
          </p:nvPr>
        </p:nvSpPr>
        <p:spPr>
          <a:xfrm>
            <a:off x="838200" y="365125"/>
            <a:ext cx="10515600" cy="665759"/>
          </a:xfrm>
        </p:spPr>
        <p:txBody>
          <a:bodyPr>
            <a:normAutofit fontScale="90000"/>
          </a:bodyPr>
          <a:lstStyle/>
          <a:p>
            <a:r>
              <a:rPr lang="en-US" dirty="0"/>
              <a:t>Correlation</a:t>
            </a:r>
          </a:p>
        </p:txBody>
      </p:sp>
      <p:sp>
        <p:nvSpPr>
          <p:cNvPr id="3" name="Content Placeholder 2">
            <a:extLst>
              <a:ext uri="{FF2B5EF4-FFF2-40B4-BE49-F238E27FC236}">
                <a16:creationId xmlns:a16="http://schemas.microsoft.com/office/drawing/2014/main" id="{2B1F1013-B3B9-4C80-93B5-CBBC048110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0C8EBB5-1A0F-492E-83FE-B2862710EB3E}"/>
              </a:ext>
            </a:extLst>
          </p:cNvPr>
          <p:cNvPicPr>
            <a:picLocks noChangeAspect="1"/>
          </p:cNvPicPr>
          <p:nvPr/>
        </p:nvPicPr>
        <p:blipFill>
          <a:blip r:embed="rId2"/>
          <a:stretch>
            <a:fillRect/>
          </a:stretch>
        </p:blipFill>
        <p:spPr>
          <a:xfrm>
            <a:off x="2842212" y="996317"/>
            <a:ext cx="6272668" cy="5428200"/>
          </a:xfrm>
          <a:prstGeom prst="rect">
            <a:avLst/>
          </a:prstGeom>
        </p:spPr>
      </p:pic>
    </p:spTree>
    <p:extLst>
      <p:ext uri="{BB962C8B-B14F-4D97-AF65-F5344CB8AC3E}">
        <p14:creationId xmlns:p14="http://schemas.microsoft.com/office/powerpoint/2010/main" val="152759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D146-1A67-4AAB-8CE7-5625E09E0817}"/>
              </a:ext>
            </a:extLst>
          </p:cNvPr>
          <p:cNvSpPr>
            <a:spLocks noGrp="1"/>
          </p:cNvSpPr>
          <p:nvPr>
            <p:ph type="title"/>
          </p:nvPr>
        </p:nvSpPr>
        <p:spPr/>
        <p:txBody>
          <a:bodyPr/>
          <a:lstStyle/>
          <a:p>
            <a:r>
              <a:rPr lang="en-US" dirty="0"/>
              <a:t>Model and Accuracy</a:t>
            </a:r>
          </a:p>
        </p:txBody>
      </p:sp>
      <p:pic>
        <p:nvPicPr>
          <p:cNvPr id="4" name="Content Placeholder 3">
            <a:extLst>
              <a:ext uri="{FF2B5EF4-FFF2-40B4-BE49-F238E27FC236}">
                <a16:creationId xmlns:a16="http://schemas.microsoft.com/office/drawing/2014/main" id="{A7FD7401-ADD7-4115-9BC3-72DED3A7F854}"/>
              </a:ext>
            </a:extLst>
          </p:cNvPr>
          <p:cNvPicPr>
            <a:picLocks noGrp="1" noChangeAspect="1"/>
          </p:cNvPicPr>
          <p:nvPr>
            <p:ph idx="1"/>
          </p:nvPr>
        </p:nvPicPr>
        <p:blipFill>
          <a:blip r:embed="rId2"/>
          <a:stretch>
            <a:fillRect/>
          </a:stretch>
        </p:blipFill>
        <p:spPr>
          <a:xfrm>
            <a:off x="838200" y="1809151"/>
            <a:ext cx="5008282" cy="3071532"/>
          </a:xfrm>
          <a:prstGeom prst="rect">
            <a:avLst/>
          </a:prstGeom>
        </p:spPr>
      </p:pic>
      <p:pic>
        <p:nvPicPr>
          <p:cNvPr id="5" name="Picture 4">
            <a:extLst>
              <a:ext uri="{FF2B5EF4-FFF2-40B4-BE49-F238E27FC236}">
                <a16:creationId xmlns:a16="http://schemas.microsoft.com/office/drawing/2014/main" id="{E2FDB384-2B9A-454C-91FA-E38586A1E2E4}"/>
              </a:ext>
            </a:extLst>
          </p:cNvPr>
          <p:cNvPicPr>
            <a:picLocks noChangeAspect="1"/>
          </p:cNvPicPr>
          <p:nvPr/>
        </p:nvPicPr>
        <p:blipFill>
          <a:blip r:embed="rId3"/>
          <a:stretch>
            <a:fillRect/>
          </a:stretch>
        </p:blipFill>
        <p:spPr>
          <a:xfrm>
            <a:off x="5959890" y="1809151"/>
            <a:ext cx="5321594" cy="3228465"/>
          </a:xfrm>
          <a:prstGeom prst="rect">
            <a:avLst/>
          </a:prstGeom>
        </p:spPr>
      </p:pic>
    </p:spTree>
    <p:extLst>
      <p:ext uri="{BB962C8B-B14F-4D97-AF65-F5344CB8AC3E}">
        <p14:creationId xmlns:p14="http://schemas.microsoft.com/office/powerpoint/2010/main" val="404117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0407-9BFC-45E2-80AC-701B1A2FEB95}"/>
              </a:ext>
            </a:extLst>
          </p:cNvPr>
          <p:cNvSpPr>
            <a:spLocks noGrp="1"/>
          </p:cNvSpPr>
          <p:nvPr>
            <p:ph type="title"/>
          </p:nvPr>
        </p:nvSpPr>
        <p:spPr/>
        <p:txBody>
          <a:bodyPr/>
          <a:lstStyle/>
          <a:p>
            <a:r>
              <a:rPr lang="en-US" dirty="0" err="1"/>
              <a:t>Explainability</a:t>
            </a:r>
            <a:endParaRPr lang="en-US" dirty="0"/>
          </a:p>
        </p:txBody>
      </p:sp>
      <p:pic>
        <p:nvPicPr>
          <p:cNvPr id="6" name="Content Placeholder 5">
            <a:extLst>
              <a:ext uri="{FF2B5EF4-FFF2-40B4-BE49-F238E27FC236}">
                <a16:creationId xmlns:a16="http://schemas.microsoft.com/office/drawing/2014/main" id="{4AB64014-7456-493A-BEB9-7674A0F0A7C7}"/>
              </a:ext>
            </a:extLst>
          </p:cNvPr>
          <p:cNvPicPr>
            <a:picLocks noGrp="1" noChangeAspect="1"/>
          </p:cNvPicPr>
          <p:nvPr>
            <p:ph idx="1"/>
          </p:nvPr>
        </p:nvPicPr>
        <p:blipFill>
          <a:blip r:embed="rId2"/>
          <a:stretch>
            <a:fillRect/>
          </a:stretch>
        </p:blipFill>
        <p:spPr>
          <a:xfrm>
            <a:off x="3206547" y="1825625"/>
            <a:ext cx="5778906" cy="4351338"/>
          </a:xfrm>
          <a:prstGeom prst="rect">
            <a:avLst/>
          </a:prstGeom>
        </p:spPr>
      </p:pic>
    </p:spTree>
    <p:extLst>
      <p:ext uri="{BB962C8B-B14F-4D97-AF65-F5344CB8AC3E}">
        <p14:creationId xmlns:p14="http://schemas.microsoft.com/office/powerpoint/2010/main" val="89800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963D-A6E4-40DA-A8C2-3ACA7EC657A7}"/>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7861FB1D-A429-4449-99F9-2A661C04E87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7F1EFCE-CE3A-43AB-82CB-4581FFC0D7C0}"/>
              </a:ext>
            </a:extLst>
          </p:cNvPr>
          <p:cNvPicPr>
            <a:picLocks noChangeAspect="1"/>
          </p:cNvPicPr>
          <p:nvPr/>
        </p:nvPicPr>
        <p:blipFill>
          <a:blip r:embed="rId2"/>
          <a:stretch>
            <a:fillRect/>
          </a:stretch>
        </p:blipFill>
        <p:spPr>
          <a:xfrm>
            <a:off x="1155725" y="1939462"/>
            <a:ext cx="4761668" cy="3692457"/>
          </a:xfrm>
          <a:prstGeom prst="rect">
            <a:avLst/>
          </a:prstGeom>
        </p:spPr>
      </p:pic>
      <p:pic>
        <p:nvPicPr>
          <p:cNvPr id="5" name="Picture 4">
            <a:extLst>
              <a:ext uri="{FF2B5EF4-FFF2-40B4-BE49-F238E27FC236}">
                <a16:creationId xmlns:a16="http://schemas.microsoft.com/office/drawing/2014/main" id="{F0F290C7-D3A8-4054-86A0-4A31D73309B2}"/>
              </a:ext>
            </a:extLst>
          </p:cNvPr>
          <p:cNvPicPr>
            <a:picLocks noChangeAspect="1"/>
          </p:cNvPicPr>
          <p:nvPr/>
        </p:nvPicPr>
        <p:blipFill>
          <a:blip r:embed="rId3"/>
          <a:stretch>
            <a:fillRect/>
          </a:stretch>
        </p:blipFill>
        <p:spPr>
          <a:xfrm>
            <a:off x="6191298" y="1830520"/>
            <a:ext cx="5084360" cy="4131654"/>
          </a:xfrm>
          <a:prstGeom prst="rect">
            <a:avLst/>
          </a:prstGeom>
        </p:spPr>
      </p:pic>
    </p:spTree>
    <p:extLst>
      <p:ext uri="{BB962C8B-B14F-4D97-AF65-F5344CB8AC3E}">
        <p14:creationId xmlns:p14="http://schemas.microsoft.com/office/powerpoint/2010/main" val="369527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E833-2866-406B-8762-5A253BB430BA}"/>
              </a:ext>
            </a:extLst>
          </p:cNvPr>
          <p:cNvSpPr>
            <a:spLocks noGrp="1"/>
          </p:cNvSpPr>
          <p:nvPr>
            <p:ph type="title"/>
          </p:nvPr>
        </p:nvSpPr>
        <p:spPr>
          <a:xfrm>
            <a:off x="838200" y="365125"/>
            <a:ext cx="10515600" cy="613341"/>
          </a:xfrm>
        </p:spPr>
        <p:txBody>
          <a:bodyPr>
            <a:normAutofit fontScale="90000"/>
          </a:bodyPr>
          <a:lstStyle/>
          <a:p>
            <a:r>
              <a:rPr lang="en-US" dirty="0"/>
              <a:t>Aggregate Feature Importance</a:t>
            </a:r>
          </a:p>
        </p:txBody>
      </p:sp>
      <p:pic>
        <p:nvPicPr>
          <p:cNvPr id="4" name="Picture 3">
            <a:extLst>
              <a:ext uri="{FF2B5EF4-FFF2-40B4-BE49-F238E27FC236}">
                <a16:creationId xmlns:a16="http://schemas.microsoft.com/office/drawing/2014/main" id="{7813EDA2-9256-4946-9242-BB0452CCE567}"/>
              </a:ext>
            </a:extLst>
          </p:cNvPr>
          <p:cNvPicPr>
            <a:picLocks noChangeAspect="1"/>
          </p:cNvPicPr>
          <p:nvPr/>
        </p:nvPicPr>
        <p:blipFill>
          <a:blip r:embed="rId2"/>
          <a:stretch>
            <a:fillRect/>
          </a:stretch>
        </p:blipFill>
        <p:spPr>
          <a:xfrm>
            <a:off x="1893447" y="1159017"/>
            <a:ext cx="7017585" cy="5437289"/>
          </a:xfrm>
          <a:prstGeom prst="rect">
            <a:avLst/>
          </a:prstGeom>
        </p:spPr>
      </p:pic>
    </p:spTree>
    <p:extLst>
      <p:ext uri="{BB962C8B-B14F-4D97-AF65-F5344CB8AC3E}">
        <p14:creationId xmlns:p14="http://schemas.microsoft.com/office/powerpoint/2010/main" val="183182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982A-1496-4C4A-818D-7BC6CFEF702D}"/>
              </a:ext>
            </a:extLst>
          </p:cNvPr>
          <p:cNvSpPr>
            <a:spLocks noGrp="1"/>
          </p:cNvSpPr>
          <p:nvPr>
            <p:ph type="title"/>
          </p:nvPr>
        </p:nvSpPr>
        <p:spPr>
          <a:xfrm>
            <a:off x="838200" y="365126"/>
            <a:ext cx="10515600" cy="689056"/>
          </a:xfrm>
        </p:spPr>
        <p:txBody>
          <a:bodyPr>
            <a:normAutofit fontScale="90000"/>
          </a:bodyPr>
          <a:lstStyle/>
          <a:p>
            <a:r>
              <a:rPr lang="en-US" dirty="0"/>
              <a:t>Feature Importance - Individual</a:t>
            </a:r>
          </a:p>
        </p:txBody>
      </p:sp>
      <p:pic>
        <p:nvPicPr>
          <p:cNvPr id="4" name="Picture 3">
            <a:extLst>
              <a:ext uri="{FF2B5EF4-FFF2-40B4-BE49-F238E27FC236}">
                <a16:creationId xmlns:a16="http://schemas.microsoft.com/office/drawing/2014/main" id="{488362DA-2454-416B-B3F7-1BF7F757DF78}"/>
              </a:ext>
            </a:extLst>
          </p:cNvPr>
          <p:cNvPicPr>
            <a:picLocks noChangeAspect="1"/>
          </p:cNvPicPr>
          <p:nvPr/>
        </p:nvPicPr>
        <p:blipFill>
          <a:blip r:embed="rId2"/>
          <a:stretch>
            <a:fillRect/>
          </a:stretch>
        </p:blipFill>
        <p:spPr>
          <a:xfrm>
            <a:off x="2508339" y="1547116"/>
            <a:ext cx="6827861" cy="4908355"/>
          </a:xfrm>
          <a:prstGeom prst="rect">
            <a:avLst/>
          </a:prstGeom>
        </p:spPr>
      </p:pic>
    </p:spTree>
    <p:extLst>
      <p:ext uri="{BB962C8B-B14F-4D97-AF65-F5344CB8AC3E}">
        <p14:creationId xmlns:p14="http://schemas.microsoft.com/office/powerpoint/2010/main" val="612467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AC2-857A-4183-AC75-C38C178C8E19}"/>
              </a:ext>
            </a:extLst>
          </p:cNvPr>
          <p:cNvSpPr>
            <a:spLocks noGrp="1"/>
          </p:cNvSpPr>
          <p:nvPr>
            <p:ph type="title"/>
          </p:nvPr>
        </p:nvSpPr>
        <p:spPr>
          <a:xfrm>
            <a:off x="838200" y="365125"/>
            <a:ext cx="10515600" cy="881255"/>
          </a:xfrm>
        </p:spPr>
        <p:txBody>
          <a:bodyPr/>
          <a:lstStyle/>
          <a:p>
            <a:r>
              <a:rPr lang="en-US" dirty="0" err="1"/>
              <a:t>LightGBM</a:t>
            </a:r>
            <a:r>
              <a:rPr lang="en-US" dirty="0"/>
              <a:t> features importance</a:t>
            </a:r>
          </a:p>
        </p:txBody>
      </p:sp>
      <p:pic>
        <p:nvPicPr>
          <p:cNvPr id="4" name="Content Placeholder 3">
            <a:extLst>
              <a:ext uri="{FF2B5EF4-FFF2-40B4-BE49-F238E27FC236}">
                <a16:creationId xmlns:a16="http://schemas.microsoft.com/office/drawing/2014/main" id="{8619F292-9CAE-43A0-893F-0CD76B1F1166}"/>
              </a:ext>
            </a:extLst>
          </p:cNvPr>
          <p:cNvPicPr>
            <a:picLocks noGrp="1" noChangeAspect="1"/>
          </p:cNvPicPr>
          <p:nvPr>
            <p:ph idx="1"/>
          </p:nvPr>
        </p:nvPicPr>
        <p:blipFill>
          <a:blip r:embed="rId2"/>
          <a:stretch>
            <a:fillRect/>
          </a:stretch>
        </p:blipFill>
        <p:spPr>
          <a:xfrm>
            <a:off x="838200" y="2207310"/>
            <a:ext cx="10515600" cy="3587967"/>
          </a:xfrm>
          <a:prstGeom prst="rect">
            <a:avLst/>
          </a:prstGeom>
        </p:spPr>
      </p:pic>
    </p:spTree>
    <p:extLst>
      <p:ext uri="{BB962C8B-B14F-4D97-AF65-F5344CB8AC3E}">
        <p14:creationId xmlns:p14="http://schemas.microsoft.com/office/powerpoint/2010/main" val="53129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030A-B403-47FB-B0CD-34F10E91CE73}"/>
              </a:ext>
            </a:extLst>
          </p:cNvPr>
          <p:cNvSpPr>
            <a:spLocks noGrp="1"/>
          </p:cNvSpPr>
          <p:nvPr>
            <p:ph type="title"/>
          </p:nvPr>
        </p:nvSpPr>
        <p:spPr/>
        <p:txBody>
          <a:bodyPr/>
          <a:lstStyle/>
          <a:p>
            <a:r>
              <a:rPr lang="en-US" dirty="0"/>
              <a:t>Fairness using Fair Learn</a:t>
            </a:r>
          </a:p>
        </p:txBody>
      </p:sp>
      <p:pic>
        <p:nvPicPr>
          <p:cNvPr id="5" name="Content Placeholder 4">
            <a:extLst>
              <a:ext uri="{FF2B5EF4-FFF2-40B4-BE49-F238E27FC236}">
                <a16:creationId xmlns:a16="http://schemas.microsoft.com/office/drawing/2014/main" id="{DDE03F1C-D224-42EA-9CF2-0E36E5E874BE}"/>
              </a:ext>
            </a:extLst>
          </p:cNvPr>
          <p:cNvPicPr>
            <a:picLocks noGrp="1" noChangeAspect="1"/>
          </p:cNvPicPr>
          <p:nvPr>
            <p:ph idx="1"/>
          </p:nvPr>
        </p:nvPicPr>
        <p:blipFill>
          <a:blip r:embed="rId2"/>
          <a:stretch>
            <a:fillRect/>
          </a:stretch>
        </p:blipFill>
        <p:spPr>
          <a:xfrm>
            <a:off x="838200" y="1750770"/>
            <a:ext cx="6002333" cy="1586499"/>
          </a:xfrm>
          <a:prstGeom prst="rect">
            <a:avLst/>
          </a:prstGeom>
        </p:spPr>
      </p:pic>
      <p:pic>
        <p:nvPicPr>
          <p:cNvPr id="4" name="Picture 3">
            <a:extLst>
              <a:ext uri="{FF2B5EF4-FFF2-40B4-BE49-F238E27FC236}">
                <a16:creationId xmlns:a16="http://schemas.microsoft.com/office/drawing/2014/main" id="{6F7D90AD-DCE2-4C40-94C3-E34ECFF6A394}"/>
              </a:ext>
            </a:extLst>
          </p:cNvPr>
          <p:cNvPicPr>
            <a:picLocks noChangeAspect="1"/>
          </p:cNvPicPr>
          <p:nvPr/>
        </p:nvPicPr>
        <p:blipFill>
          <a:blip r:embed="rId3"/>
          <a:stretch>
            <a:fillRect/>
          </a:stretch>
        </p:blipFill>
        <p:spPr>
          <a:xfrm>
            <a:off x="838200" y="3852685"/>
            <a:ext cx="7152122" cy="1354719"/>
          </a:xfrm>
          <a:prstGeom prst="rect">
            <a:avLst/>
          </a:prstGeom>
        </p:spPr>
      </p:pic>
      <p:pic>
        <p:nvPicPr>
          <p:cNvPr id="6" name="Picture 5">
            <a:extLst>
              <a:ext uri="{FF2B5EF4-FFF2-40B4-BE49-F238E27FC236}">
                <a16:creationId xmlns:a16="http://schemas.microsoft.com/office/drawing/2014/main" id="{FF01BF7E-DC82-4E2C-96C9-D68E526ADF49}"/>
              </a:ext>
            </a:extLst>
          </p:cNvPr>
          <p:cNvPicPr>
            <a:picLocks noChangeAspect="1"/>
          </p:cNvPicPr>
          <p:nvPr/>
        </p:nvPicPr>
        <p:blipFill>
          <a:blip r:embed="rId4"/>
          <a:stretch>
            <a:fillRect/>
          </a:stretch>
        </p:blipFill>
        <p:spPr>
          <a:xfrm>
            <a:off x="6919152" y="1198396"/>
            <a:ext cx="5170125" cy="2691245"/>
          </a:xfrm>
          <a:prstGeom prst="rect">
            <a:avLst/>
          </a:prstGeom>
        </p:spPr>
      </p:pic>
    </p:spTree>
    <p:extLst>
      <p:ext uri="{BB962C8B-B14F-4D97-AF65-F5344CB8AC3E}">
        <p14:creationId xmlns:p14="http://schemas.microsoft.com/office/powerpoint/2010/main" val="31323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0876-FDF1-46D5-9291-D8E3C769E7B9}"/>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0162A5F7-6415-474D-90D4-F006BDCE2908}"/>
              </a:ext>
            </a:extLst>
          </p:cNvPr>
          <p:cNvSpPr>
            <a:spLocks noGrp="1"/>
          </p:cNvSpPr>
          <p:nvPr>
            <p:ph idx="1"/>
          </p:nvPr>
        </p:nvSpPr>
        <p:spPr/>
        <p:txBody>
          <a:bodyPr/>
          <a:lstStyle/>
          <a:p>
            <a:pPr marL="0" marR="0" indent="457200" fontAlgn="base">
              <a:lnSpc>
                <a:spcPct val="107000"/>
              </a:lnSpc>
              <a:spcBef>
                <a:spcPts val="0"/>
              </a:spcBef>
              <a:spcAft>
                <a:spcPts val="79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XYZ Corporation is a sportswear company.  They are having difficulty controlling their employee turnover rates.  It is important that XYZ understand first, who is likely to be leave the company and why, and second, activities they can engage in to start decreasing the volume of employees that leave.  It is estimated that each employee that quits represents a cost of 300% of their annual salary.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fontAlgn="base">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457200" fontAlgn="base">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They have collected the data on their employees that they have found so far and would like to use this dataset to predict which employees are at risk of leaving and why.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747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EB8D-ACC9-438E-912D-98E517435DE0}"/>
              </a:ext>
            </a:extLst>
          </p:cNvPr>
          <p:cNvSpPr>
            <a:spLocks noGrp="1"/>
          </p:cNvSpPr>
          <p:nvPr>
            <p:ph type="title"/>
          </p:nvPr>
        </p:nvSpPr>
        <p:spPr>
          <a:xfrm>
            <a:off x="838200" y="365125"/>
            <a:ext cx="10515600" cy="677863"/>
          </a:xfrm>
        </p:spPr>
        <p:txBody>
          <a:bodyPr>
            <a:normAutofit fontScale="90000"/>
          </a:bodyPr>
          <a:lstStyle/>
          <a:p>
            <a:r>
              <a:rPr lang="en-US"/>
              <a:t>Architecture</a:t>
            </a:r>
            <a:endParaRPr lang="en-US" dirty="0"/>
          </a:p>
        </p:txBody>
      </p:sp>
      <p:pic>
        <p:nvPicPr>
          <p:cNvPr id="4" name="Picture 3">
            <a:extLst>
              <a:ext uri="{FF2B5EF4-FFF2-40B4-BE49-F238E27FC236}">
                <a16:creationId xmlns:a16="http://schemas.microsoft.com/office/drawing/2014/main" id="{F502AF26-2866-45D1-9A4E-1C7A92887B43}"/>
              </a:ext>
            </a:extLst>
          </p:cNvPr>
          <p:cNvPicPr>
            <a:picLocks noChangeAspect="1"/>
          </p:cNvPicPr>
          <p:nvPr/>
        </p:nvPicPr>
        <p:blipFill>
          <a:blip r:embed="rId2"/>
          <a:stretch>
            <a:fillRect/>
          </a:stretch>
        </p:blipFill>
        <p:spPr>
          <a:xfrm>
            <a:off x="1729408" y="1143001"/>
            <a:ext cx="8178973" cy="5150643"/>
          </a:xfrm>
          <a:prstGeom prst="rect">
            <a:avLst/>
          </a:prstGeom>
        </p:spPr>
      </p:pic>
    </p:spTree>
    <p:extLst>
      <p:ext uri="{BB962C8B-B14F-4D97-AF65-F5344CB8AC3E}">
        <p14:creationId xmlns:p14="http://schemas.microsoft.com/office/powerpoint/2010/main" val="259783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7C06-30E0-4D38-AB9D-9FE0A20656FE}"/>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31A4A9DF-BBB6-4008-9F3D-C765C1B6B425}"/>
              </a:ext>
            </a:extLst>
          </p:cNvPr>
          <p:cNvSpPr>
            <a:spLocks noGrp="1"/>
          </p:cNvSpPr>
          <p:nvPr>
            <p:ph idx="1"/>
          </p:nvPr>
        </p:nvSpPr>
        <p:spPr/>
        <p:txBody>
          <a:bodyPr/>
          <a:lstStyle/>
          <a:p>
            <a:pPr marL="0" marR="0" indent="45720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Explainability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Please prepare to explain local feature effects for every observation of the holdout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Bias: It is of critical importance that this model does not bias against any protected classes.  Please ensure that the outcome of this model does not result in any such bias.  No bias beyond 5% outcome disparity is acceptable in any protected class.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521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AF5E-361A-4677-88C6-B4CCF5FAB8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92F4E-CF75-4144-9576-483389CE3D3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C176407-C0D0-4DB1-A4CF-6BAC1535BD7A}"/>
              </a:ext>
            </a:extLst>
          </p:cNvPr>
          <p:cNvPicPr>
            <a:picLocks noChangeAspect="1"/>
          </p:cNvPicPr>
          <p:nvPr/>
        </p:nvPicPr>
        <p:blipFill>
          <a:blip r:embed="rId2"/>
          <a:stretch>
            <a:fillRect/>
          </a:stretch>
        </p:blipFill>
        <p:spPr>
          <a:xfrm>
            <a:off x="2475359" y="0"/>
            <a:ext cx="7241281" cy="6858000"/>
          </a:xfrm>
          <a:prstGeom prst="rect">
            <a:avLst/>
          </a:prstGeom>
        </p:spPr>
      </p:pic>
    </p:spTree>
    <p:extLst>
      <p:ext uri="{BB962C8B-B14F-4D97-AF65-F5344CB8AC3E}">
        <p14:creationId xmlns:p14="http://schemas.microsoft.com/office/powerpoint/2010/main" val="339058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1A87-8C4B-4E36-B1D2-C546F9DAA54E}"/>
              </a:ext>
            </a:extLst>
          </p:cNvPr>
          <p:cNvSpPr>
            <a:spLocks noGrp="1"/>
          </p:cNvSpPr>
          <p:nvPr>
            <p:ph type="title"/>
          </p:nvPr>
        </p:nvSpPr>
        <p:spPr/>
        <p:txBody>
          <a:bodyPr/>
          <a:lstStyle/>
          <a:p>
            <a:r>
              <a:rPr lang="en-US" dirty="0"/>
              <a:t>Output Metrics</a:t>
            </a:r>
          </a:p>
        </p:txBody>
      </p:sp>
      <p:pic>
        <p:nvPicPr>
          <p:cNvPr id="4" name="Content Placeholder 3">
            <a:extLst>
              <a:ext uri="{FF2B5EF4-FFF2-40B4-BE49-F238E27FC236}">
                <a16:creationId xmlns:a16="http://schemas.microsoft.com/office/drawing/2014/main" id="{3F894CF8-22DE-4868-BF52-9E11422F8C2D}"/>
              </a:ext>
            </a:extLst>
          </p:cNvPr>
          <p:cNvPicPr>
            <a:picLocks noGrp="1" noChangeAspect="1"/>
          </p:cNvPicPr>
          <p:nvPr>
            <p:ph idx="1"/>
          </p:nvPr>
        </p:nvPicPr>
        <p:blipFill>
          <a:blip r:embed="rId2"/>
          <a:stretch>
            <a:fillRect/>
          </a:stretch>
        </p:blipFill>
        <p:spPr>
          <a:xfrm>
            <a:off x="608150" y="1978025"/>
            <a:ext cx="4897073" cy="3322638"/>
          </a:xfrm>
          <a:prstGeom prst="rect">
            <a:avLst/>
          </a:prstGeom>
        </p:spPr>
      </p:pic>
      <p:sp>
        <p:nvSpPr>
          <p:cNvPr id="5" name="TextBox 4">
            <a:extLst>
              <a:ext uri="{FF2B5EF4-FFF2-40B4-BE49-F238E27FC236}">
                <a16:creationId xmlns:a16="http://schemas.microsoft.com/office/drawing/2014/main" id="{6C639CA5-A4A7-4030-AA99-FFDFABE98505}"/>
              </a:ext>
            </a:extLst>
          </p:cNvPr>
          <p:cNvSpPr txBox="1"/>
          <p:nvPr/>
        </p:nvSpPr>
        <p:spPr>
          <a:xfrm>
            <a:off x="6134100" y="2052638"/>
            <a:ext cx="3367088" cy="1477328"/>
          </a:xfrm>
          <a:prstGeom prst="rect">
            <a:avLst/>
          </a:prstGeom>
          <a:noFill/>
        </p:spPr>
        <p:txBody>
          <a:bodyPr wrap="square" rtlCol="0">
            <a:spAutoFit/>
          </a:bodyPr>
          <a:lstStyle/>
          <a:p>
            <a:r>
              <a:rPr lang="en-US" dirty="0"/>
              <a:t>RMSE – Root Mean Squared Error is pretty log</a:t>
            </a:r>
          </a:p>
          <a:p>
            <a:r>
              <a:rPr lang="en-US" dirty="0"/>
              <a:t>Predicted value could be in the range of +-0.3</a:t>
            </a:r>
          </a:p>
          <a:p>
            <a:endParaRPr lang="en-US" dirty="0"/>
          </a:p>
        </p:txBody>
      </p:sp>
    </p:spTree>
    <p:extLst>
      <p:ext uri="{BB962C8B-B14F-4D97-AF65-F5344CB8AC3E}">
        <p14:creationId xmlns:p14="http://schemas.microsoft.com/office/powerpoint/2010/main" val="119744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F1EC-4610-471B-9BE5-DBE2EF9702D8}"/>
              </a:ext>
            </a:extLst>
          </p:cNvPr>
          <p:cNvSpPr>
            <a:spLocks noGrp="1"/>
          </p:cNvSpPr>
          <p:nvPr>
            <p:ph type="title"/>
          </p:nvPr>
        </p:nvSpPr>
        <p:spPr/>
        <p:txBody>
          <a:bodyPr/>
          <a:lstStyle/>
          <a:p>
            <a:r>
              <a:rPr lang="en-US" dirty="0"/>
              <a:t>Explain ability – Global Importance</a:t>
            </a:r>
          </a:p>
        </p:txBody>
      </p:sp>
      <p:pic>
        <p:nvPicPr>
          <p:cNvPr id="4" name="Content Placeholder 3">
            <a:extLst>
              <a:ext uri="{FF2B5EF4-FFF2-40B4-BE49-F238E27FC236}">
                <a16:creationId xmlns:a16="http://schemas.microsoft.com/office/drawing/2014/main" id="{9AAFA84D-8AD0-4D1E-AF76-F9A547417A27}"/>
              </a:ext>
            </a:extLst>
          </p:cNvPr>
          <p:cNvPicPr>
            <a:picLocks noGrp="1" noChangeAspect="1"/>
          </p:cNvPicPr>
          <p:nvPr>
            <p:ph idx="1"/>
          </p:nvPr>
        </p:nvPicPr>
        <p:blipFill>
          <a:blip r:embed="rId2"/>
          <a:stretch>
            <a:fillRect/>
          </a:stretch>
        </p:blipFill>
        <p:spPr>
          <a:xfrm>
            <a:off x="838200" y="1855817"/>
            <a:ext cx="10515600" cy="4290954"/>
          </a:xfrm>
          <a:prstGeom prst="rect">
            <a:avLst/>
          </a:prstGeom>
        </p:spPr>
      </p:pic>
    </p:spTree>
    <p:extLst>
      <p:ext uri="{BB962C8B-B14F-4D97-AF65-F5344CB8AC3E}">
        <p14:creationId xmlns:p14="http://schemas.microsoft.com/office/powerpoint/2010/main" val="38684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98F3-5735-47D1-897B-189A6B9BE5B7}"/>
              </a:ext>
            </a:extLst>
          </p:cNvPr>
          <p:cNvSpPr>
            <a:spLocks noGrp="1"/>
          </p:cNvSpPr>
          <p:nvPr>
            <p:ph type="title"/>
          </p:nvPr>
        </p:nvSpPr>
        <p:spPr/>
        <p:txBody>
          <a:bodyPr/>
          <a:lstStyle/>
          <a:p>
            <a:r>
              <a:rPr lang="en-US" dirty="0"/>
              <a:t>Summary Importance</a:t>
            </a:r>
          </a:p>
        </p:txBody>
      </p:sp>
      <p:sp>
        <p:nvSpPr>
          <p:cNvPr id="3" name="Content Placeholder 2">
            <a:extLst>
              <a:ext uri="{FF2B5EF4-FFF2-40B4-BE49-F238E27FC236}">
                <a16:creationId xmlns:a16="http://schemas.microsoft.com/office/drawing/2014/main" id="{3A0B5C26-6E9D-41C6-B29D-DC863E568A7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9EEC226-9699-4B84-9365-159003E363BC}"/>
              </a:ext>
            </a:extLst>
          </p:cNvPr>
          <p:cNvPicPr>
            <a:picLocks noChangeAspect="1"/>
          </p:cNvPicPr>
          <p:nvPr/>
        </p:nvPicPr>
        <p:blipFill>
          <a:blip r:embed="rId2"/>
          <a:stretch>
            <a:fillRect/>
          </a:stretch>
        </p:blipFill>
        <p:spPr>
          <a:xfrm>
            <a:off x="599893" y="1772673"/>
            <a:ext cx="10576754" cy="4457241"/>
          </a:xfrm>
          <a:prstGeom prst="rect">
            <a:avLst/>
          </a:prstGeom>
        </p:spPr>
      </p:pic>
    </p:spTree>
    <p:extLst>
      <p:ext uri="{BB962C8B-B14F-4D97-AF65-F5344CB8AC3E}">
        <p14:creationId xmlns:p14="http://schemas.microsoft.com/office/powerpoint/2010/main" val="120754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B7506C-FE38-4317-9555-2F65322AC832}"/>
              </a:ext>
            </a:extLst>
          </p:cNvPr>
          <p:cNvPicPr>
            <a:picLocks noChangeAspect="1"/>
          </p:cNvPicPr>
          <p:nvPr/>
        </p:nvPicPr>
        <p:blipFill rotWithShape="1">
          <a:blip r:embed="rId2"/>
          <a:srcRect l="8098" r="8098"/>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6" name="Picture 5">
            <a:extLst>
              <a:ext uri="{FF2B5EF4-FFF2-40B4-BE49-F238E27FC236}">
                <a16:creationId xmlns:a16="http://schemas.microsoft.com/office/drawing/2014/main" id="{E543DB47-B657-4382-BD11-630B1B6EABD7}"/>
              </a:ext>
            </a:extLst>
          </p:cNvPr>
          <p:cNvPicPr>
            <a:picLocks noChangeAspect="1"/>
          </p:cNvPicPr>
          <p:nvPr/>
        </p:nvPicPr>
        <p:blipFill rotWithShape="1">
          <a:blip r:embed="rId3"/>
          <a:srcRect r="19393" b="-1"/>
          <a:stretch/>
        </p:blipFill>
        <p:spPr>
          <a:xfrm>
            <a:off x="7381690" y="3456433"/>
            <a:ext cx="4810310" cy="3401568"/>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p:spPr>
      </p:pic>
      <p:pic>
        <p:nvPicPr>
          <p:cNvPr id="4" name="Content Placeholder 3">
            <a:extLst>
              <a:ext uri="{FF2B5EF4-FFF2-40B4-BE49-F238E27FC236}">
                <a16:creationId xmlns:a16="http://schemas.microsoft.com/office/drawing/2014/main" id="{45BBFD37-C679-4C42-855F-9B77CD7E2AD8}"/>
              </a:ext>
            </a:extLst>
          </p:cNvPr>
          <p:cNvPicPr>
            <a:picLocks noChangeAspect="1"/>
          </p:cNvPicPr>
          <p:nvPr/>
        </p:nvPicPr>
        <p:blipFill rotWithShape="1">
          <a:blip r:embed="rId4"/>
          <a:srcRect r="5880"/>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31" name="Freeform: Shape 22">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24">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74C502-48D4-4DC8-8F5C-7EFA9FFCF4E0}"/>
              </a:ext>
            </a:extLst>
          </p:cNvPr>
          <p:cNvSpPr>
            <a:spLocks noGrp="1"/>
          </p:cNvSpPr>
          <p:nvPr>
            <p:ph type="title"/>
          </p:nvPr>
        </p:nvSpPr>
        <p:spPr>
          <a:xfrm>
            <a:off x="448056" y="685800"/>
            <a:ext cx="2807208" cy="1325563"/>
          </a:xfrm>
        </p:spPr>
        <p:txBody>
          <a:bodyPr vert="horz" lIns="91440" tIns="45720" rIns="91440" bIns="45720" rtlCol="0">
            <a:normAutofit/>
          </a:bodyPr>
          <a:lstStyle/>
          <a:p>
            <a:r>
              <a:rPr lang="en-US" sz="2800" kern="1200">
                <a:latin typeface="+mj-lt"/>
                <a:ea typeface="+mj-ea"/>
                <a:cs typeface="+mj-cs"/>
              </a:rPr>
              <a:t>Metrics</a:t>
            </a:r>
          </a:p>
        </p:txBody>
      </p:sp>
      <p:sp>
        <p:nvSpPr>
          <p:cNvPr id="33" name="Rectangle 26">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AD88346A-2E9F-4BBF-9E2E-26EF316B2DB4}"/>
              </a:ext>
            </a:extLst>
          </p:cNvPr>
          <p:cNvSpPr>
            <a:spLocks noGrp="1"/>
          </p:cNvSpPr>
          <p:nvPr>
            <p:ph idx="1"/>
          </p:nvPr>
        </p:nvSpPr>
        <p:spPr>
          <a:xfrm>
            <a:off x="448056" y="2258568"/>
            <a:ext cx="2807208" cy="3922776"/>
          </a:xfrm>
        </p:spPr>
        <p:txBody>
          <a:bodyPr>
            <a:normAutofit/>
          </a:bodyPr>
          <a:lstStyle/>
          <a:p>
            <a:r>
              <a:rPr lang="en-US" sz="1700" dirty="0"/>
              <a:t>Roc Slope is close to better prediction</a:t>
            </a:r>
          </a:p>
          <a:p>
            <a:r>
              <a:rPr lang="en-US" sz="1700" dirty="0"/>
              <a:t>More closer to 100%, more accurate the model is</a:t>
            </a:r>
          </a:p>
          <a:p>
            <a:r>
              <a:rPr lang="en-US" sz="1700" dirty="0"/>
              <a:t>Precision Recall are pretty high, shows the model accuracy is pretty Good.</a:t>
            </a:r>
          </a:p>
        </p:txBody>
      </p:sp>
      <p:pic>
        <p:nvPicPr>
          <p:cNvPr id="7" name="Picture 6">
            <a:extLst>
              <a:ext uri="{FF2B5EF4-FFF2-40B4-BE49-F238E27FC236}">
                <a16:creationId xmlns:a16="http://schemas.microsoft.com/office/drawing/2014/main" id="{99FBE6AF-1653-4607-BACC-7042FE26108C}"/>
              </a:ext>
            </a:extLst>
          </p:cNvPr>
          <p:cNvPicPr>
            <a:picLocks noChangeAspect="1"/>
          </p:cNvPicPr>
          <p:nvPr/>
        </p:nvPicPr>
        <p:blipFill rotWithShape="1">
          <a:blip r:embed="rId5"/>
          <a:srcRect r="22939" b="-1"/>
          <a:stretch/>
        </p:blipFill>
        <p:spPr>
          <a:xfrm>
            <a:off x="7404372" y="10"/>
            <a:ext cx="4787628" cy="3401558"/>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p:spPr>
      </p:pic>
    </p:spTree>
    <p:extLst>
      <p:ext uri="{BB962C8B-B14F-4D97-AF65-F5344CB8AC3E}">
        <p14:creationId xmlns:p14="http://schemas.microsoft.com/office/powerpoint/2010/main" val="3785557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263</Words>
  <Application>Microsoft Office PowerPoint</Application>
  <PresentationFormat>Widescreen</PresentationFormat>
  <Paragraphs>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Employee Turnover</vt:lpstr>
      <vt:lpstr>Use Case:</vt:lpstr>
      <vt:lpstr>Architecture</vt:lpstr>
      <vt:lpstr>Outcomes</vt:lpstr>
      <vt:lpstr>PowerPoint Presentation</vt:lpstr>
      <vt:lpstr>Output Metrics</vt:lpstr>
      <vt:lpstr>Explain ability – Global Importance</vt:lpstr>
      <vt:lpstr>Summary Importance</vt:lpstr>
      <vt:lpstr>Metrics</vt:lpstr>
      <vt:lpstr>PowerPoint Presentation</vt:lpstr>
      <vt:lpstr>PowerPoint Presentation</vt:lpstr>
      <vt:lpstr>Correlation</vt:lpstr>
      <vt:lpstr>Model and Accuracy</vt:lpstr>
      <vt:lpstr>Explainability</vt:lpstr>
      <vt:lpstr>Model Performance</vt:lpstr>
      <vt:lpstr>Aggregate Feature Importance</vt:lpstr>
      <vt:lpstr>Feature Importance - Individual</vt:lpstr>
      <vt:lpstr>LightGBM features importance</vt:lpstr>
      <vt:lpstr>Fairness using Fair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Turnover</dc:title>
  <dc:creator>Balamurugan Balakreshnan</dc:creator>
  <cp:lastModifiedBy>Balamurugan Balakreshnan</cp:lastModifiedBy>
  <cp:revision>15</cp:revision>
  <dcterms:created xsi:type="dcterms:W3CDTF">2020-10-31T14:50:39Z</dcterms:created>
  <dcterms:modified xsi:type="dcterms:W3CDTF">2020-10-31T15:26:56Z</dcterms:modified>
</cp:coreProperties>
</file>