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78" r:id="rId5"/>
    <p:sldId id="259" r:id="rId6"/>
    <p:sldId id="258" r:id="rId7"/>
    <p:sldId id="267" r:id="rId8"/>
    <p:sldId id="261" r:id="rId9"/>
    <p:sldId id="268" r:id="rId10"/>
    <p:sldId id="269" r:id="rId11"/>
    <p:sldId id="270" r:id="rId12"/>
    <p:sldId id="277" r:id="rId13"/>
    <p:sldId id="271" r:id="rId14"/>
    <p:sldId id="272" r:id="rId15"/>
    <p:sldId id="273" r:id="rId16"/>
    <p:sldId id="274" r:id="rId17"/>
    <p:sldId id="275" r:id="rId18"/>
    <p:sldId id="276" r:id="rId19"/>
    <p:sldId id="279" r:id="rId20"/>
    <p:sldId id="280" r:id="rId21"/>
    <p:sldId id="28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0A7B4F-5E23-4124-983D-22AA15665CF0}">
          <p14:sldIdLst>
            <p14:sldId id="278"/>
            <p14:sldId id="259"/>
            <p14:sldId id="258"/>
            <p14:sldId id="267"/>
            <p14:sldId id="261"/>
            <p14:sldId id="268"/>
            <p14:sldId id="269"/>
            <p14:sldId id="270"/>
          </p14:sldIdLst>
        </p14:section>
        <p14:section name="Solution Slide" id="{15FFEF4C-47EB-448A-A220-0681A506B0EC}">
          <p14:sldIdLst>
            <p14:sldId id="277"/>
            <p14:sldId id="271"/>
            <p14:sldId id="272"/>
            <p14:sldId id="273"/>
            <p14:sldId id="274"/>
            <p14:sldId id="275"/>
            <p14:sldId id="276"/>
          </p14:sldIdLst>
        </p14:section>
        <p14:section name="Hack Program Management" id="{31ABDE52-F902-4832-A4AF-7D9B37D309B4}">
          <p14:sldIdLst>
            <p14:sldId id="279"/>
            <p14:sldId id="280"/>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A0DD4E-3DB8-4C1E-B6B5-861B45EBF1EC}" v="65" dt="2020-07-08T15:23:28.5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84D7D-1ED1-4FE1-85FE-0982C0C58179}" type="datetimeFigureOut">
              <a:rPr lang="en-US" smtClean="0"/>
              <a:t>7/8/2020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AF41D5-5C55-40B1-8987-ABE7048A66DD}" type="slidenum">
              <a:rPr lang="en-US" smtClean="0"/>
              <a:t>‹#›</a:t>
            </a:fld>
            <a:endParaRPr lang="en-US"/>
          </a:p>
        </p:txBody>
      </p:sp>
    </p:spTree>
    <p:extLst>
      <p:ext uri="{BB962C8B-B14F-4D97-AF65-F5344CB8AC3E}">
        <p14:creationId xmlns:p14="http://schemas.microsoft.com/office/powerpoint/2010/main" val="3579713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AF41D5-5C55-40B1-8987-ABE7048A66DD}" type="slidenum">
              <a:rPr lang="en-US" smtClean="0"/>
              <a:t>2</a:t>
            </a:fld>
            <a:endParaRPr lang="en-US"/>
          </a:p>
        </p:txBody>
      </p:sp>
    </p:spTree>
    <p:extLst>
      <p:ext uri="{BB962C8B-B14F-4D97-AF65-F5344CB8AC3E}">
        <p14:creationId xmlns:p14="http://schemas.microsoft.com/office/powerpoint/2010/main" val="392175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Don’t spend too much time on the “set-up” or problem statement. Viewers usually pick that up quickly, and they want to get to hearing about your project/solution.</a:t>
            </a:r>
          </a:p>
        </p:txBody>
      </p:sp>
      <p:sp>
        <p:nvSpPr>
          <p:cNvPr id="4" name="Slide Number Placeholder 3"/>
          <p:cNvSpPr>
            <a:spLocks noGrp="1"/>
          </p:cNvSpPr>
          <p:nvPr>
            <p:ph type="sldNum" sz="quarter" idx="10"/>
          </p:nvPr>
        </p:nvSpPr>
        <p:spPr/>
        <p:txBody>
          <a:bodyPr/>
          <a:lstStyle/>
          <a:p>
            <a:fld id="{04AF41D5-5C55-40B1-8987-ABE7048A66DD}" type="slidenum">
              <a:rPr lang="en-US" smtClean="0"/>
              <a:t>3</a:t>
            </a:fld>
            <a:endParaRPr lang="en-US"/>
          </a:p>
        </p:txBody>
      </p:sp>
    </p:spTree>
    <p:extLst>
      <p:ext uri="{BB962C8B-B14F-4D97-AF65-F5344CB8AC3E}">
        <p14:creationId xmlns:p14="http://schemas.microsoft.com/office/powerpoint/2010/main" val="1631885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AF41D5-5C55-40B1-8987-ABE7048A66DD}" type="slidenum">
              <a:rPr lang="en-US" smtClean="0"/>
              <a:t>4</a:t>
            </a:fld>
            <a:endParaRPr lang="en-US"/>
          </a:p>
        </p:txBody>
      </p:sp>
    </p:spTree>
    <p:extLst>
      <p:ext uri="{BB962C8B-B14F-4D97-AF65-F5344CB8AC3E}">
        <p14:creationId xmlns:p14="http://schemas.microsoft.com/office/powerpoint/2010/main" val="1431414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AF41D5-5C55-40B1-8987-ABE7048A66DD}" type="slidenum">
              <a:rPr lang="en-US" smtClean="0"/>
              <a:t>5</a:t>
            </a:fld>
            <a:endParaRPr lang="en-US"/>
          </a:p>
        </p:txBody>
      </p:sp>
    </p:spTree>
    <p:extLst>
      <p:ext uri="{BB962C8B-B14F-4D97-AF65-F5344CB8AC3E}">
        <p14:creationId xmlns:p14="http://schemas.microsoft.com/office/powerpoint/2010/main" val="1110925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AF41D5-5C55-40B1-8987-ABE7048A66DD}" type="slidenum">
              <a:rPr lang="en-US" smtClean="0"/>
              <a:t>6</a:t>
            </a:fld>
            <a:endParaRPr lang="en-US"/>
          </a:p>
        </p:txBody>
      </p:sp>
    </p:spTree>
    <p:extLst>
      <p:ext uri="{BB962C8B-B14F-4D97-AF65-F5344CB8AC3E}">
        <p14:creationId xmlns:p14="http://schemas.microsoft.com/office/powerpoint/2010/main" val="1949845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AF41D5-5C55-40B1-8987-ABE7048A66DD}" type="slidenum">
              <a:rPr lang="en-US" smtClean="0"/>
              <a:t>7</a:t>
            </a:fld>
            <a:endParaRPr lang="en-US"/>
          </a:p>
        </p:txBody>
      </p:sp>
    </p:spTree>
    <p:extLst>
      <p:ext uri="{BB962C8B-B14F-4D97-AF65-F5344CB8AC3E}">
        <p14:creationId xmlns:p14="http://schemas.microsoft.com/office/powerpoint/2010/main" val="1078926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AF41D5-5C55-40B1-8987-ABE7048A66DD}" type="slidenum">
              <a:rPr lang="en-US" smtClean="0"/>
              <a:t>17</a:t>
            </a:fld>
            <a:endParaRPr lang="en-US"/>
          </a:p>
        </p:txBody>
      </p:sp>
    </p:spTree>
    <p:extLst>
      <p:ext uri="{BB962C8B-B14F-4D97-AF65-F5344CB8AC3E}">
        <p14:creationId xmlns:p14="http://schemas.microsoft.com/office/powerpoint/2010/main" val="1110925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398205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6892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B797-2CE5-4DA4-BABF-DD7CD637D6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D7F7C5-31AC-4238-AA14-EC5F82C511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8D463C-93C0-44FF-8388-CD1F3BF6A8B3}"/>
              </a:ext>
            </a:extLst>
          </p:cNvPr>
          <p:cNvSpPr>
            <a:spLocks noGrp="1"/>
          </p:cNvSpPr>
          <p:nvPr>
            <p:ph type="dt" sz="half" idx="10"/>
          </p:nvPr>
        </p:nvSpPr>
        <p:spPr/>
        <p:txBody>
          <a:bodyPr/>
          <a:lstStyle/>
          <a:p>
            <a:fld id="{3AD356A4-F6D7-42EF-BCED-F7A1102CC579}" type="datetimeFigureOut">
              <a:rPr lang="en-US" smtClean="0"/>
              <a:t>7/8/2020</a:t>
            </a:fld>
            <a:endParaRPr lang="en-US"/>
          </a:p>
        </p:txBody>
      </p:sp>
      <p:sp>
        <p:nvSpPr>
          <p:cNvPr id="5" name="Footer Placeholder 4">
            <a:extLst>
              <a:ext uri="{FF2B5EF4-FFF2-40B4-BE49-F238E27FC236}">
                <a16:creationId xmlns:a16="http://schemas.microsoft.com/office/drawing/2014/main" id="{2D188D6B-5C24-4C73-A79A-061DA96923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976E5F-319A-42C2-9BD5-9BC60776E606}"/>
              </a:ext>
            </a:extLst>
          </p:cNvPr>
          <p:cNvSpPr>
            <a:spLocks noGrp="1"/>
          </p:cNvSpPr>
          <p:nvPr>
            <p:ph type="sldNum" sz="quarter" idx="12"/>
          </p:nvPr>
        </p:nvSpPr>
        <p:spPr/>
        <p:txBody>
          <a:bodyPr/>
          <a:lstStyle/>
          <a:p>
            <a:fld id="{0C330E69-5912-4D70-AC15-77C2FC47B8E7}" type="slidenum">
              <a:rPr lang="en-US" smtClean="0"/>
              <a:t>‹#›</a:t>
            </a:fld>
            <a:endParaRPr lang="en-US"/>
          </a:p>
        </p:txBody>
      </p:sp>
    </p:spTree>
    <p:extLst>
      <p:ext uri="{BB962C8B-B14F-4D97-AF65-F5344CB8AC3E}">
        <p14:creationId xmlns:p14="http://schemas.microsoft.com/office/powerpoint/2010/main" val="30495524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208D5E30-BA21-4EA1-906C-63508B9EB77C}"/>
              </a:ext>
            </a:extLst>
          </p:cNvPr>
          <p:cNvCxnSpPr>
            <a:cxnSpLocks/>
          </p:cNvCxnSpPr>
          <p:nvPr/>
        </p:nvCxnSpPr>
        <p:spPr>
          <a:xfrm>
            <a:off x="583406" y="6311381"/>
            <a:ext cx="11025188" cy="0"/>
          </a:xfrm>
          <a:prstGeom prst="line">
            <a:avLst/>
          </a:prstGeom>
          <a:ln w="6350">
            <a:solidFill>
              <a:schemeClr val="bg1">
                <a:lumMod val="50000"/>
              </a:schemeClr>
            </a:solidFill>
            <a:headEnd type="none" w="lg" len="med"/>
            <a:tailEnd type="none" w="lg" len="med"/>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772618"/>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6"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microsoft.com/en-us/microsoft-365/business/scheduling-and-booking-app?&amp;OCID=AID2100137_SEM_jk3hrch8&amp;MarinID=jk3hrch8|79371120719438|%2Bmicrosoft%20%2Bbookings|bb|c||1269936052958729|kwd-79371067383007:aud-805956178:loc-190&amp;lnkd=Bing_O365SMB_App&amp;msclkid=a4eb0ee8f26e11b7050551ed270e98e9&amp;ef_id=XmbwKAAAAwDPmHby:20200708141714:s"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microsoft.sharepoint.com/teams/wwccx83/SitePages/HackCX2020.aspx"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microsoft.com/en-us/microsoft-365/business/scheduling-and-booking-app?&amp;OCID=AID2100137_SEM_jk3hrch8&amp;MarinID=jk3hrch8|79371120719438|%2Bmicrosoft%20%2Bbookings|bb|c||1269936052958729|kwd-79371067383007:aud-805956178:loc-190&amp;lnkd=Bing_O365SMB_App&amp;msclkid=a4eb0ee8f26e11b7050551ed270e98e9&amp;ef_id=XmbwKAAAAwDPmHby:20200708141714: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6EFA7-B189-48B3-9981-0380BB1B805F}"/>
              </a:ext>
            </a:extLst>
          </p:cNvPr>
          <p:cNvSpPr>
            <a:spLocks noGrp="1"/>
          </p:cNvSpPr>
          <p:nvPr>
            <p:ph type="ctrTitle"/>
          </p:nvPr>
        </p:nvSpPr>
        <p:spPr/>
        <p:txBody>
          <a:bodyPr/>
          <a:lstStyle/>
          <a:p>
            <a:r>
              <a:rPr lang="en-US"/>
              <a:t>hack CX</a:t>
            </a:r>
          </a:p>
        </p:txBody>
      </p:sp>
      <p:sp>
        <p:nvSpPr>
          <p:cNvPr id="3" name="Subtitle 2">
            <a:extLst>
              <a:ext uri="{FF2B5EF4-FFF2-40B4-BE49-F238E27FC236}">
                <a16:creationId xmlns:a16="http://schemas.microsoft.com/office/drawing/2014/main" id="{19EF3482-9BD3-4529-97BD-F8490AC7E600}"/>
              </a:ext>
            </a:extLst>
          </p:cNvPr>
          <p:cNvSpPr>
            <a:spLocks noGrp="1"/>
          </p:cNvSpPr>
          <p:nvPr>
            <p:ph type="subTitle" idx="1"/>
          </p:nvPr>
        </p:nvSpPr>
        <p:spPr/>
        <p:txBody>
          <a:bodyPr/>
          <a:lstStyle/>
          <a:p>
            <a:r>
              <a:rPr lang="en-US"/>
              <a:t>Return to The New Normal</a:t>
            </a:r>
          </a:p>
        </p:txBody>
      </p:sp>
    </p:spTree>
    <p:extLst>
      <p:ext uri="{BB962C8B-B14F-4D97-AF65-F5344CB8AC3E}">
        <p14:creationId xmlns:p14="http://schemas.microsoft.com/office/powerpoint/2010/main" val="4290731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17E2-2F71-4D60-83C1-25C5482C662F}"/>
              </a:ext>
            </a:extLst>
          </p:cNvPr>
          <p:cNvSpPr>
            <a:spLocks noGrp="1"/>
          </p:cNvSpPr>
          <p:nvPr>
            <p:ph type="title"/>
          </p:nvPr>
        </p:nvSpPr>
        <p:spPr/>
        <p:txBody>
          <a:bodyPr/>
          <a:lstStyle/>
          <a:p>
            <a:r>
              <a:rPr lang="en-US"/>
              <a:t>Why?</a:t>
            </a:r>
          </a:p>
        </p:txBody>
      </p:sp>
      <p:sp>
        <p:nvSpPr>
          <p:cNvPr id="6" name="Content Placeholder 5">
            <a:extLst>
              <a:ext uri="{FF2B5EF4-FFF2-40B4-BE49-F238E27FC236}">
                <a16:creationId xmlns:a16="http://schemas.microsoft.com/office/drawing/2014/main" id="{DF330D38-5AA8-437E-BB8B-D6F2AD3F60BD}"/>
              </a:ext>
            </a:extLst>
          </p:cNvPr>
          <p:cNvSpPr>
            <a:spLocks noGrp="1"/>
          </p:cNvSpPr>
          <p:nvPr>
            <p:ph idx="1"/>
          </p:nvPr>
        </p:nvSpPr>
        <p:spPr/>
        <p:txBody>
          <a:bodyPr/>
          <a:lstStyle/>
          <a:p>
            <a:r>
              <a:rPr lang="en-US"/>
              <a:t>Employee + Safety + Healthy = Productivity </a:t>
            </a:r>
          </a:p>
          <a:p>
            <a:r>
              <a:rPr lang="en-US"/>
              <a:t>Increase Confidence = Increase Revenue</a:t>
            </a:r>
          </a:p>
        </p:txBody>
      </p:sp>
    </p:spTree>
    <p:extLst>
      <p:ext uri="{BB962C8B-B14F-4D97-AF65-F5344CB8AC3E}">
        <p14:creationId xmlns:p14="http://schemas.microsoft.com/office/powerpoint/2010/main" val="2719833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5024-C383-48C6-A125-7160A0380009}"/>
              </a:ext>
            </a:extLst>
          </p:cNvPr>
          <p:cNvSpPr>
            <a:spLocks noGrp="1"/>
          </p:cNvSpPr>
          <p:nvPr>
            <p:ph type="title"/>
          </p:nvPr>
        </p:nvSpPr>
        <p:spPr/>
        <p:txBody>
          <a:bodyPr/>
          <a:lstStyle/>
          <a:p>
            <a:r>
              <a:rPr lang="en-US"/>
              <a:t>Technology</a:t>
            </a:r>
          </a:p>
        </p:txBody>
      </p:sp>
      <p:sp>
        <p:nvSpPr>
          <p:cNvPr id="3" name="Content Placeholder 2">
            <a:extLst>
              <a:ext uri="{FF2B5EF4-FFF2-40B4-BE49-F238E27FC236}">
                <a16:creationId xmlns:a16="http://schemas.microsoft.com/office/drawing/2014/main" id="{0C142824-E4DE-4416-8381-F81E7C374C48}"/>
              </a:ext>
            </a:extLst>
          </p:cNvPr>
          <p:cNvSpPr>
            <a:spLocks noGrp="1"/>
          </p:cNvSpPr>
          <p:nvPr>
            <p:ph idx="1"/>
          </p:nvPr>
        </p:nvSpPr>
        <p:spPr/>
        <p:txBody>
          <a:bodyPr/>
          <a:lstStyle/>
          <a:p>
            <a:r>
              <a:rPr lang="en-US"/>
              <a:t>Office 365 E5 license as booking.Microsoft.com – Team Event </a:t>
            </a:r>
          </a:p>
          <a:p>
            <a:r>
              <a:rPr lang="en-US"/>
              <a:t>Position of Sitting or standing/Social Distancing notification - AI</a:t>
            </a:r>
          </a:p>
          <a:p>
            <a:r>
              <a:rPr lang="en-US"/>
              <a:t>Intelligent Edge</a:t>
            </a:r>
          </a:p>
        </p:txBody>
      </p:sp>
    </p:spTree>
    <p:extLst>
      <p:ext uri="{BB962C8B-B14F-4D97-AF65-F5344CB8AC3E}">
        <p14:creationId xmlns:p14="http://schemas.microsoft.com/office/powerpoint/2010/main" val="2196506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AC46C-3332-4CDD-88D2-EB4D8BCE263A}"/>
              </a:ext>
            </a:extLst>
          </p:cNvPr>
          <p:cNvSpPr>
            <a:spLocks noGrp="1"/>
          </p:cNvSpPr>
          <p:nvPr>
            <p:ph type="title"/>
          </p:nvPr>
        </p:nvSpPr>
        <p:spPr/>
        <p:txBody>
          <a:bodyPr/>
          <a:lstStyle/>
          <a:p>
            <a:r>
              <a:rPr lang="en-US"/>
              <a:t>Flow</a:t>
            </a:r>
          </a:p>
        </p:txBody>
      </p:sp>
      <p:sp>
        <p:nvSpPr>
          <p:cNvPr id="3" name="Content Placeholder 2">
            <a:extLst>
              <a:ext uri="{FF2B5EF4-FFF2-40B4-BE49-F238E27FC236}">
                <a16:creationId xmlns:a16="http://schemas.microsoft.com/office/drawing/2014/main" id="{6A4C65CB-D025-4D27-8ADD-4BB4F61FF6A4}"/>
              </a:ext>
            </a:extLst>
          </p:cNvPr>
          <p:cNvSpPr>
            <a:spLocks noGrp="1"/>
          </p:cNvSpPr>
          <p:nvPr>
            <p:ph idx="1"/>
          </p:nvPr>
        </p:nvSpPr>
        <p:spPr/>
        <p:txBody>
          <a:bodyPr/>
          <a:lstStyle/>
          <a:p>
            <a:r>
              <a:rPr lang="en-US"/>
              <a:t>Book schedule ahead in advance</a:t>
            </a:r>
          </a:p>
          <a:p>
            <a:pPr lvl="1"/>
            <a:r>
              <a:rPr lang="en-US"/>
              <a:t>Stage slots based on facility and occupancy count</a:t>
            </a:r>
          </a:p>
          <a:p>
            <a:r>
              <a:rPr lang="en-US"/>
              <a:t>Once the schedule time customer walks to facility</a:t>
            </a:r>
          </a:p>
          <a:p>
            <a:r>
              <a:rPr lang="en-US"/>
              <a:t>Facility might have other customers and employees</a:t>
            </a:r>
          </a:p>
          <a:p>
            <a:r>
              <a:rPr lang="en-US"/>
              <a:t>Monitor Social Distancing and Alert User</a:t>
            </a:r>
          </a:p>
          <a:p>
            <a:endParaRPr lang="en-US"/>
          </a:p>
          <a:p>
            <a:endParaRPr lang="en-US"/>
          </a:p>
        </p:txBody>
      </p:sp>
    </p:spTree>
    <p:extLst>
      <p:ext uri="{BB962C8B-B14F-4D97-AF65-F5344CB8AC3E}">
        <p14:creationId xmlns:p14="http://schemas.microsoft.com/office/powerpoint/2010/main" val="2206150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D2319-5195-48B0-A682-A8695550C734}"/>
              </a:ext>
            </a:extLst>
          </p:cNvPr>
          <p:cNvSpPr>
            <a:spLocks noGrp="1"/>
          </p:cNvSpPr>
          <p:nvPr>
            <p:ph type="title"/>
          </p:nvPr>
        </p:nvSpPr>
        <p:spPr/>
        <p:txBody>
          <a:bodyPr/>
          <a:lstStyle/>
          <a:p>
            <a:r>
              <a:rPr lang="en-US"/>
              <a:t>Process Flow</a:t>
            </a:r>
          </a:p>
        </p:txBody>
      </p:sp>
      <p:sp>
        <p:nvSpPr>
          <p:cNvPr id="3" name="Content Placeholder 2">
            <a:extLst>
              <a:ext uri="{FF2B5EF4-FFF2-40B4-BE49-F238E27FC236}">
                <a16:creationId xmlns:a16="http://schemas.microsoft.com/office/drawing/2014/main" id="{A350C402-1F26-49B6-8FE0-D9A8BB7E88D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8089D3A-F511-47DA-A3EE-661500E9113D}"/>
              </a:ext>
            </a:extLst>
          </p:cNvPr>
          <p:cNvPicPr>
            <a:picLocks noChangeAspect="1"/>
          </p:cNvPicPr>
          <p:nvPr/>
        </p:nvPicPr>
        <p:blipFill>
          <a:blip r:embed="rId2"/>
          <a:stretch>
            <a:fillRect/>
          </a:stretch>
        </p:blipFill>
        <p:spPr>
          <a:xfrm>
            <a:off x="4073687" y="1913570"/>
            <a:ext cx="4613113" cy="3938627"/>
          </a:xfrm>
          <a:prstGeom prst="rect">
            <a:avLst/>
          </a:prstGeom>
        </p:spPr>
      </p:pic>
    </p:spTree>
    <p:extLst>
      <p:ext uri="{BB962C8B-B14F-4D97-AF65-F5344CB8AC3E}">
        <p14:creationId xmlns:p14="http://schemas.microsoft.com/office/powerpoint/2010/main" val="2679544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86AEC-0D4B-4E0B-A847-836B11A1642B}"/>
              </a:ext>
            </a:extLst>
          </p:cNvPr>
          <p:cNvSpPr>
            <a:spLocks noGrp="1"/>
          </p:cNvSpPr>
          <p:nvPr>
            <p:ph type="title"/>
          </p:nvPr>
        </p:nvSpPr>
        <p:spPr/>
        <p:txBody>
          <a:bodyPr/>
          <a:lstStyle/>
          <a:p>
            <a:r>
              <a:rPr lang="en-US"/>
              <a:t>To do</a:t>
            </a:r>
          </a:p>
        </p:txBody>
      </p:sp>
      <p:sp>
        <p:nvSpPr>
          <p:cNvPr id="3" name="Content Placeholder 2">
            <a:extLst>
              <a:ext uri="{FF2B5EF4-FFF2-40B4-BE49-F238E27FC236}">
                <a16:creationId xmlns:a16="http://schemas.microsoft.com/office/drawing/2014/main" id="{DABFDF6C-B7BD-4E28-B109-254C0CEC03A1}"/>
              </a:ext>
            </a:extLst>
          </p:cNvPr>
          <p:cNvSpPr>
            <a:spLocks noGrp="1"/>
          </p:cNvSpPr>
          <p:nvPr>
            <p:ph idx="1"/>
          </p:nvPr>
        </p:nvSpPr>
        <p:spPr/>
        <p:txBody>
          <a:bodyPr/>
          <a:lstStyle/>
          <a:p>
            <a:r>
              <a:rPr lang="en-US"/>
              <a:t>Brainstorm Ideas</a:t>
            </a:r>
          </a:p>
          <a:p>
            <a:r>
              <a:rPr lang="en-US"/>
              <a:t>Wireframes or brainstorm diagrams</a:t>
            </a:r>
          </a:p>
          <a:p>
            <a:r>
              <a:rPr lang="en-US"/>
              <a:t>Whiteboard and Architecture</a:t>
            </a:r>
          </a:p>
          <a:p>
            <a:r>
              <a:rPr lang="en-US"/>
              <a:t>Form Teams</a:t>
            </a:r>
          </a:p>
          <a:p>
            <a:r>
              <a:rPr lang="en-US"/>
              <a:t>Assign Responsibilities</a:t>
            </a:r>
          </a:p>
          <a:p>
            <a:r>
              <a:rPr lang="en-US"/>
              <a:t>Project Plan – what can be done for 3 days</a:t>
            </a:r>
          </a:p>
          <a:p>
            <a:r>
              <a:rPr lang="en-US"/>
              <a:t>Recurring meeting to discuss progress</a:t>
            </a:r>
          </a:p>
          <a:p>
            <a:r>
              <a:rPr lang="en-US"/>
              <a:t>Measurements</a:t>
            </a:r>
          </a:p>
          <a:p>
            <a:endParaRPr lang="en-US"/>
          </a:p>
        </p:txBody>
      </p:sp>
    </p:spTree>
    <p:extLst>
      <p:ext uri="{BB962C8B-B14F-4D97-AF65-F5344CB8AC3E}">
        <p14:creationId xmlns:p14="http://schemas.microsoft.com/office/powerpoint/2010/main" val="1282548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DF3BB-5EC3-4A9A-8EEC-78503E07580B}"/>
              </a:ext>
            </a:extLst>
          </p:cNvPr>
          <p:cNvSpPr>
            <a:spLocks noGrp="1"/>
          </p:cNvSpPr>
          <p:nvPr>
            <p:ph type="title"/>
          </p:nvPr>
        </p:nvSpPr>
        <p:spPr/>
        <p:txBody>
          <a:bodyPr/>
          <a:lstStyle/>
          <a:p>
            <a:r>
              <a:rPr lang="en-US"/>
              <a:t>Outcomes</a:t>
            </a:r>
          </a:p>
        </p:txBody>
      </p:sp>
      <p:sp>
        <p:nvSpPr>
          <p:cNvPr id="3" name="Content Placeholder 2">
            <a:extLst>
              <a:ext uri="{FF2B5EF4-FFF2-40B4-BE49-F238E27FC236}">
                <a16:creationId xmlns:a16="http://schemas.microsoft.com/office/drawing/2014/main" id="{F900F09C-8CA5-4153-B68D-AB40E5E2BAC7}"/>
              </a:ext>
            </a:extLst>
          </p:cNvPr>
          <p:cNvSpPr>
            <a:spLocks noGrp="1"/>
          </p:cNvSpPr>
          <p:nvPr>
            <p:ph idx="1"/>
          </p:nvPr>
        </p:nvSpPr>
        <p:spPr/>
        <p:txBody>
          <a:bodyPr/>
          <a:lstStyle/>
          <a:p>
            <a:r>
              <a:rPr lang="en-US"/>
              <a:t>Reference Architecture</a:t>
            </a:r>
          </a:p>
          <a:p>
            <a:r>
              <a:rPr lang="en-US" err="1"/>
              <a:t>PoC</a:t>
            </a:r>
            <a:endParaRPr lang="en-US"/>
          </a:p>
          <a:p>
            <a:r>
              <a:rPr lang="en-US"/>
              <a:t>Design document for PoC</a:t>
            </a:r>
          </a:p>
        </p:txBody>
      </p:sp>
    </p:spTree>
    <p:extLst>
      <p:ext uri="{BB962C8B-B14F-4D97-AF65-F5344CB8AC3E}">
        <p14:creationId xmlns:p14="http://schemas.microsoft.com/office/powerpoint/2010/main" val="3846923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865A1-835F-40FB-A424-C547C9A37F79}"/>
              </a:ext>
            </a:extLst>
          </p:cNvPr>
          <p:cNvSpPr>
            <a:spLocks noGrp="1"/>
          </p:cNvSpPr>
          <p:nvPr>
            <p:ph type="ctrTitle"/>
          </p:nvPr>
        </p:nvSpPr>
        <p:spPr/>
        <p:txBody>
          <a:bodyPr/>
          <a:lstStyle/>
          <a:p>
            <a:r>
              <a:rPr lang="en-US"/>
              <a:t>Program Management</a:t>
            </a:r>
          </a:p>
        </p:txBody>
      </p:sp>
      <p:sp>
        <p:nvSpPr>
          <p:cNvPr id="3" name="Subtitle 2">
            <a:extLst>
              <a:ext uri="{FF2B5EF4-FFF2-40B4-BE49-F238E27FC236}">
                <a16:creationId xmlns:a16="http://schemas.microsoft.com/office/drawing/2014/main" id="{6C82FFC2-19E5-4558-939F-4C8C8C8C696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78554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6345" y="671119"/>
            <a:ext cx="9034943" cy="830997"/>
          </a:xfrm>
          <a:prstGeom prst="rect">
            <a:avLst/>
          </a:prstGeom>
          <a:noFill/>
        </p:spPr>
        <p:txBody>
          <a:bodyPr wrap="square" rtlCol="0">
            <a:spAutoFit/>
          </a:bodyPr>
          <a:lstStyle/>
          <a:p>
            <a:r>
              <a:rPr lang="en-US" sz="4800">
                <a:latin typeface="Segoe UI Light" panose="020B0502040204020203" pitchFamily="34" charset="0"/>
                <a:cs typeface="Segoe UI Light" panose="020B0502040204020203" pitchFamily="34" charset="0"/>
              </a:rPr>
              <a:t>Team structure</a:t>
            </a:r>
          </a:p>
        </p:txBody>
      </p:sp>
      <p:sp>
        <p:nvSpPr>
          <p:cNvPr id="2" name="Rectangle 1">
            <a:extLst>
              <a:ext uri="{FF2B5EF4-FFF2-40B4-BE49-F238E27FC236}">
                <a16:creationId xmlns:a16="http://schemas.microsoft.com/office/drawing/2014/main" id="{2D224A14-4F62-446E-9861-235A5FBE64AC}"/>
              </a:ext>
            </a:extLst>
          </p:cNvPr>
          <p:cNvSpPr/>
          <p:nvPr/>
        </p:nvSpPr>
        <p:spPr>
          <a:xfrm>
            <a:off x="365051" y="1658979"/>
            <a:ext cx="3727362" cy="742032"/>
          </a:xfrm>
          <a:prstGeom prst="rect">
            <a:avLst/>
          </a:prstGeom>
          <a:solidFill>
            <a:schemeClr val="tx1">
              <a:lumMod val="50000"/>
              <a:lumOff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effectLst>
                  <a:outerShdw blurRad="38100" dist="38100" dir="2700000" algn="tl">
                    <a:srgbClr val="000000">
                      <a:alpha val="43137"/>
                    </a:srgbClr>
                  </a:outerShdw>
                </a:effectLst>
              </a:rPr>
              <a:t>Scheduling</a:t>
            </a:r>
          </a:p>
        </p:txBody>
      </p:sp>
      <p:sp>
        <p:nvSpPr>
          <p:cNvPr id="7" name="Rectangle 6">
            <a:extLst>
              <a:ext uri="{FF2B5EF4-FFF2-40B4-BE49-F238E27FC236}">
                <a16:creationId xmlns:a16="http://schemas.microsoft.com/office/drawing/2014/main" id="{5F5D7F22-AA54-4557-93D5-38E9C3BA8769}"/>
              </a:ext>
            </a:extLst>
          </p:cNvPr>
          <p:cNvSpPr/>
          <p:nvPr/>
        </p:nvSpPr>
        <p:spPr>
          <a:xfrm>
            <a:off x="4157879" y="1658979"/>
            <a:ext cx="3727362" cy="742032"/>
          </a:xfrm>
          <a:prstGeom prst="rect">
            <a:avLst/>
          </a:prstGeom>
          <a:solidFill>
            <a:schemeClr val="tx1">
              <a:lumMod val="50000"/>
              <a:lumOff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effectLst>
                  <a:outerShdw blurRad="38100" dist="38100" dir="2700000" algn="tl">
                    <a:srgbClr val="000000">
                      <a:alpha val="43137"/>
                    </a:srgbClr>
                  </a:outerShdw>
                </a:effectLst>
              </a:rPr>
              <a:t>Safeguarding</a:t>
            </a:r>
          </a:p>
        </p:txBody>
      </p:sp>
      <p:sp>
        <p:nvSpPr>
          <p:cNvPr id="9" name="Rectangle 8">
            <a:extLst>
              <a:ext uri="{FF2B5EF4-FFF2-40B4-BE49-F238E27FC236}">
                <a16:creationId xmlns:a16="http://schemas.microsoft.com/office/drawing/2014/main" id="{FA33FAC0-D944-4F7A-8D49-19EAC011BA85}"/>
              </a:ext>
            </a:extLst>
          </p:cNvPr>
          <p:cNvSpPr/>
          <p:nvPr/>
        </p:nvSpPr>
        <p:spPr>
          <a:xfrm>
            <a:off x="7950707" y="1658979"/>
            <a:ext cx="3727362" cy="742032"/>
          </a:xfrm>
          <a:prstGeom prst="rect">
            <a:avLst/>
          </a:prstGeom>
          <a:solidFill>
            <a:schemeClr val="tx1">
              <a:lumMod val="50000"/>
              <a:lumOff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effectLst>
                  <a:outerShdw blurRad="38100" dist="38100" dir="2700000" algn="tl">
                    <a:srgbClr val="000000">
                      <a:alpha val="43137"/>
                    </a:srgbClr>
                  </a:outerShdw>
                </a:effectLst>
              </a:rPr>
              <a:t>Study - Analyze</a:t>
            </a:r>
          </a:p>
        </p:txBody>
      </p:sp>
      <p:sp>
        <p:nvSpPr>
          <p:cNvPr id="11" name="Rectangle 10">
            <a:extLst>
              <a:ext uri="{FF2B5EF4-FFF2-40B4-BE49-F238E27FC236}">
                <a16:creationId xmlns:a16="http://schemas.microsoft.com/office/drawing/2014/main" id="{9A2DF20C-849A-4A30-9091-70BC1E377F75}"/>
              </a:ext>
            </a:extLst>
          </p:cNvPr>
          <p:cNvSpPr/>
          <p:nvPr/>
        </p:nvSpPr>
        <p:spPr>
          <a:xfrm>
            <a:off x="365051" y="2465330"/>
            <a:ext cx="3727362" cy="3765349"/>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a:solidFill>
                  <a:schemeClr val="tx1"/>
                </a:solidFill>
              </a:rPr>
              <a:t>Booking – </a:t>
            </a:r>
            <a:r>
              <a:rPr lang="en-US" sz="1400" b="1">
                <a:solidFill>
                  <a:schemeClr val="tx1"/>
                </a:solidFill>
                <a:hlinkClick r:id="rId3"/>
              </a:rPr>
              <a:t>Link</a:t>
            </a:r>
            <a:endParaRPr lang="en-US" sz="1200" b="1">
              <a:solidFill>
                <a:schemeClr val="tx1"/>
              </a:solidFill>
            </a:endParaRPr>
          </a:p>
          <a:p>
            <a:pPr marL="285750" indent="-285750">
              <a:buFont typeface="Arial" panose="020B0604020202020204" pitchFamily="34" charset="0"/>
              <a:buChar char="•"/>
            </a:pPr>
            <a:r>
              <a:rPr lang="en-US" sz="1200">
                <a:solidFill>
                  <a:schemeClr val="tx1"/>
                </a:solidFill>
              </a:rPr>
              <a:t>Lead : </a:t>
            </a:r>
          </a:p>
          <a:p>
            <a:pPr marL="285750" indent="-285750">
              <a:buFont typeface="Arial" panose="020B0604020202020204" pitchFamily="34" charset="0"/>
              <a:buChar char="•"/>
            </a:pPr>
            <a:r>
              <a:rPr lang="en-US" sz="1200">
                <a:solidFill>
                  <a:schemeClr val="tx1"/>
                </a:solidFill>
              </a:rPr>
              <a:t>Contributor : </a:t>
            </a:r>
          </a:p>
        </p:txBody>
      </p:sp>
      <p:sp>
        <p:nvSpPr>
          <p:cNvPr id="13" name="Rectangle 12">
            <a:extLst>
              <a:ext uri="{FF2B5EF4-FFF2-40B4-BE49-F238E27FC236}">
                <a16:creationId xmlns:a16="http://schemas.microsoft.com/office/drawing/2014/main" id="{9AC99387-E438-49EC-9C31-F2568F18394D}"/>
              </a:ext>
            </a:extLst>
          </p:cNvPr>
          <p:cNvSpPr/>
          <p:nvPr/>
        </p:nvSpPr>
        <p:spPr>
          <a:xfrm>
            <a:off x="4157879" y="2465330"/>
            <a:ext cx="3727362" cy="3765349"/>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a:solidFill>
                  <a:schemeClr val="tx1"/>
                </a:solidFill>
              </a:rPr>
              <a:t>Event and Facility Monitoring</a:t>
            </a:r>
          </a:p>
          <a:p>
            <a:pPr marL="285750" indent="-285750">
              <a:buFont typeface="Arial" panose="020B0604020202020204" pitchFamily="34" charset="0"/>
              <a:buChar char="•"/>
            </a:pPr>
            <a:r>
              <a:rPr lang="en-US" sz="1200">
                <a:solidFill>
                  <a:schemeClr val="tx1"/>
                </a:solidFill>
              </a:rPr>
              <a:t>Lead 1: </a:t>
            </a:r>
          </a:p>
          <a:p>
            <a:pPr marL="285750" indent="-285750">
              <a:buFont typeface="Arial" panose="020B0604020202020204" pitchFamily="34" charset="0"/>
              <a:buChar char="•"/>
            </a:pPr>
            <a:r>
              <a:rPr lang="en-US" sz="1200">
                <a:solidFill>
                  <a:schemeClr val="tx1"/>
                </a:solidFill>
              </a:rPr>
              <a:t>Contributor :</a:t>
            </a:r>
          </a:p>
          <a:p>
            <a:pPr marL="285750" indent="-285750">
              <a:buFont typeface="Arial" panose="020B0604020202020204" pitchFamily="34" charset="0"/>
              <a:buChar char="•"/>
            </a:pPr>
            <a:r>
              <a:rPr lang="en-US" sz="1200">
                <a:solidFill>
                  <a:schemeClr val="tx1"/>
                </a:solidFill>
              </a:rPr>
              <a:t>Lead 2:</a:t>
            </a:r>
          </a:p>
          <a:p>
            <a:pPr marL="285750" indent="-285750">
              <a:buFont typeface="Arial" panose="020B0604020202020204" pitchFamily="34" charset="0"/>
              <a:buChar char="•"/>
            </a:pPr>
            <a:r>
              <a:rPr lang="en-US" sz="1200">
                <a:solidFill>
                  <a:schemeClr val="tx1"/>
                </a:solidFill>
              </a:rPr>
              <a:t>Contributor :</a:t>
            </a:r>
          </a:p>
          <a:p>
            <a:pPr marL="285750" indent="-285750">
              <a:buFont typeface="Arial" panose="020B0604020202020204" pitchFamily="34" charset="0"/>
              <a:buChar char="•"/>
            </a:pPr>
            <a:endParaRPr lang="en-US" sz="1200">
              <a:solidFill>
                <a:schemeClr val="tx1"/>
              </a:solidFill>
            </a:endParaRPr>
          </a:p>
        </p:txBody>
      </p:sp>
      <p:sp>
        <p:nvSpPr>
          <p:cNvPr id="15" name="Rectangle 14">
            <a:extLst>
              <a:ext uri="{FF2B5EF4-FFF2-40B4-BE49-F238E27FC236}">
                <a16:creationId xmlns:a16="http://schemas.microsoft.com/office/drawing/2014/main" id="{31B3FF76-BE0F-4BBA-80EB-ED7DC348A8AB}"/>
              </a:ext>
            </a:extLst>
          </p:cNvPr>
          <p:cNvSpPr/>
          <p:nvPr/>
        </p:nvSpPr>
        <p:spPr>
          <a:xfrm>
            <a:off x="7950707" y="2465330"/>
            <a:ext cx="3727362" cy="3765349"/>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a:solidFill>
                  <a:schemeClr val="tx1"/>
                </a:solidFill>
              </a:rPr>
              <a:t>Reporting</a:t>
            </a:r>
          </a:p>
          <a:p>
            <a:pPr marL="285750" indent="-285750">
              <a:buFont typeface="Arial" panose="020B0604020202020204" pitchFamily="34" charset="0"/>
              <a:buChar char="•"/>
            </a:pPr>
            <a:r>
              <a:rPr lang="en-US" sz="1200">
                <a:solidFill>
                  <a:schemeClr val="tx1"/>
                </a:solidFill>
              </a:rPr>
              <a:t>Lead 1:</a:t>
            </a:r>
          </a:p>
          <a:p>
            <a:pPr marL="285750" indent="-285750">
              <a:buFont typeface="Arial" panose="020B0604020202020204" pitchFamily="34" charset="0"/>
              <a:buChar char="•"/>
            </a:pPr>
            <a:r>
              <a:rPr lang="en-US" sz="1200">
                <a:solidFill>
                  <a:schemeClr val="tx1"/>
                </a:solidFill>
              </a:rPr>
              <a:t>Contributor :</a:t>
            </a:r>
          </a:p>
          <a:p>
            <a:pPr marL="285750" indent="-285750">
              <a:buFont typeface="Arial" panose="020B0604020202020204" pitchFamily="34" charset="0"/>
              <a:buChar char="•"/>
            </a:pPr>
            <a:r>
              <a:rPr lang="en-US" sz="1200">
                <a:solidFill>
                  <a:schemeClr val="tx1"/>
                </a:solidFill>
              </a:rPr>
              <a:t>Lead 2:</a:t>
            </a:r>
          </a:p>
          <a:p>
            <a:pPr marL="285750" indent="-285750">
              <a:buFont typeface="Arial" panose="020B0604020202020204" pitchFamily="34" charset="0"/>
              <a:buChar char="•"/>
            </a:pPr>
            <a:r>
              <a:rPr lang="en-US" sz="1200">
                <a:solidFill>
                  <a:schemeClr val="tx1"/>
                </a:solidFill>
              </a:rPr>
              <a:t>Contributor :</a:t>
            </a:r>
          </a:p>
        </p:txBody>
      </p:sp>
    </p:spTree>
    <p:extLst>
      <p:ext uri="{BB962C8B-B14F-4D97-AF65-F5344CB8AC3E}">
        <p14:creationId xmlns:p14="http://schemas.microsoft.com/office/powerpoint/2010/main" val="1732964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DFE00-BB3B-41EB-A42D-AEC1FF3E19DB}"/>
              </a:ext>
            </a:extLst>
          </p:cNvPr>
          <p:cNvSpPr>
            <a:spLocks noGrp="1"/>
          </p:cNvSpPr>
          <p:nvPr>
            <p:ph type="title"/>
          </p:nvPr>
        </p:nvSpPr>
        <p:spPr/>
        <p:txBody>
          <a:bodyPr/>
          <a:lstStyle/>
          <a:p>
            <a:r>
              <a:rPr lang="en-US"/>
              <a:t>Collaboration Channel</a:t>
            </a:r>
          </a:p>
        </p:txBody>
      </p:sp>
      <p:sp>
        <p:nvSpPr>
          <p:cNvPr id="3" name="Content Placeholder 2">
            <a:extLst>
              <a:ext uri="{FF2B5EF4-FFF2-40B4-BE49-F238E27FC236}">
                <a16:creationId xmlns:a16="http://schemas.microsoft.com/office/drawing/2014/main" id="{A5BA32AE-A28E-4043-9335-9E80F3B68B51}"/>
              </a:ext>
            </a:extLst>
          </p:cNvPr>
          <p:cNvSpPr>
            <a:spLocks noGrp="1"/>
          </p:cNvSpPr>
          <p:nvPr>
            <p:ph idx="1"/>
          </p:nvPr>
        </p:nvSpPr>
        <p:spPr>
          <a:xfrm>
            <a:off x="838200" y="1825625"/>
            <a:ext cx="5116033" cy="4351338"/>
          </a:xfrm>
        </p:spPr>
        <p:txBody>
          <a:bodyPr/>
          <a:lstStyle/>
          <a:p>
            <a:r>
              <a:rPr lang="en-US"/>
              <a:t>hack CX – Hackathon (Team)</a:t>
            </a:r>
          </a:p>
          <a:p>
            <a:pPr lvl="1">
              <a:buFont typeface="Calibri" panose="020F0502020204030204" pitchFamily="34" charset="0"/>
              <a:buChar char="−"/>
            </a:pPr>
            <a:r>
              <a:rPr lang="en-US" sz="1800"/>
              <a:t>General (Channel)</a:t>
            </a:r>
          </a:p>
          <a:p>
            <a:pPr lvl="1">
              <a:buFont typeface="Calibri" panose="020F0502020204030204" pitchFamily="34" charset="0"/>
              <a:buChar char="−"/>
            </a:pPr>
            <a:r>
              <a:rPr lang="en-US" sz="1800"/>
              <a:t>Scheduling (Channel) ?</a:t>
            </a:r>
          </a:p>
          <a:p>
            <a:pPr lvl="1">
              <a:buFont typeface="Calibri" panose="020F0502020204030204" pitchFamily="34" charset="0"/>
              <a:buChar char="−"/>
            </a:pPr>
            <a:r>
              <a:rPr lang="en-US" sz="1800"/>
              <a:t>Safeguarding (Channel) ?</a:t>
            </a:r>
          </a:p>
          <a:p>
            <a:pPr lvl="1">
              <a:buFont typeface="Calibri" panose="020F0502020204030204" pitchFamily="34" charset="0"/>
              <a:buChar char="−"/>
            </a:pPr>
            <a:r>
              <a:rPr lang="en-US" sz="1800"/>
              <a:t>Study (Channel) ?</a:t>
            </a:r>
          </a:p>
          <a:p>
            <a:pPr lvl="1">
              <a:buFont typeface="Calibri" panose="020F0502020204030204" pitchFamily="34" charset="0"/>
              <a:buChar char="−"/>
            </a:pPr>
            <a:endParaRPr lang="en-US" sz="1800"/>
          </a:p>
          <a:p>
            <a:r>
              <a:rPr lang="en-US"/>
              <a:t>Files Section</a:t>
            </a:r>
          </a:p>
          <a:p>
            <a:pPr lvl="1">
              <a:buFont typeface="Calibri" panose="020F0502020204030204" pitchFamily="34" charset="0"/>
              <a:buChar char="−"/>
            </a:pPr>
            <a:r>
              <a:rPr lang="en-US" sz="1800"/>
              <a:t>How To Guide</a:t>
            </a:r>
          </a:p>
          <a:p>
            <a:pPr lvl="1">
              <a:buFont typeface="Calibri" panose="020F0502020204030204" pitchFamily="34" charset="0"/>
              <a:buChar char="−"/>
            </a:pPr>
            <a:r>
              <a:rPr lang="en-US" sz="1800" err="1"/>
              <a:t>Github</a:t>
            </a:r>
            <a:r>
              <a:rPr lang="en-US" sz="1800"/>
              <a:t> Solution Links</a:t>
            </a:r>
          </a:p>
          <a:p>
            <a:pPr lvl="1">
              <a:buFont typeface="Calibri" panose="020F0502020204030204" pitchFamily="34" charset="0"/>
              <a:buChar char="−"/>
            </a:pPr>
            <a:endParaRPr lang="en-US" sz="1800"/>
          </a:p>
          <a:p>
            <a:pPr lvl="1">
              <a:buFont typeface="Calibri" panose="020F0502020204030204" pitchFamily="34" charset="0"/>
              <a:buChar char="−"/>
            </a:pPr>
            <a:endParaRPr lang="en-US" sz="1800"/>
          </a:p>
          <a:p>
            <a:endParaRPr lang="en-US"/>
          </a:p>
        </p:txBody>
      </p:sp>
      <p:sp>
        <p:nvSpPr>
          <p:cNvPr id="4" name="Content Placeholder 2">
            <a:extLst>
              <a:ext uri="{FF2B5EF4-FFF2-40B4-BE49-F238E27FC236}">
                <a16:creationId xmlns:a16="http://schemas.microsoft.com/office/drawing/2014/main" id="{B959EB86-8FF6-4BBF-9979-2AD93C0DE4A3}"/>
              </a:ext>
            </a:extLst>
          </p:cNvPr>
          <p:cNvSpPr txBox="1">
            <a:spLocks/>
          </p:cNvSpPr>
          <p:nvPr/>
        </p:nvSpPr>
        <p:spPr>
          <a:xfrm>
            <a:off x="6237769" y="1825625"/>
            <a:ext cx="5116033"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Meeting Schedule (July 27 – 30)</a:t>
            </a:r>
          </a:p>
          <a:p>
            <a:pPr lvl="1">
              <a:buFont typeface="Calibri" panose="020F0502020204030204" pitchFamily="34" charset="0"/>
              <a:buChar char="−"/>
            </a:pPr>
            <a:r>
              <a:rPr lang="en-US" sz="1800"/>
              <a:t>Group Sync </a:t>
            </a:r>
          </a:p>
          <a:p>
            <a:pPr lvl="1">
              <a:buFont typeface="Calibri" panose="020F0502020204030204" pitchFamily="34" charset="0"/>
              <a:buChar char="−"/>
            </a:pPr>
            <a:r>
              <a:rPr lang="en-US" sz="1800"/>
              <a:t>Breakout for Scheduling</a:t>
            </a:r>
          </a:p>
          <a:p>
            <a:pPr lvl="1">
              <a:buFont typeface="Calibri" panose="020F0502020204030204" pitchFamily="34" charset="0"/>
              <a:buChar char="−"/>
            </a:pPr>
            <a:r>
              <a:rPr lang="en-US" sz="1800"/>
              <a:t>Breakout for Safeguarding</a:t>
            </a:r>
          </a:p>
          <a:p>
            <a:pPr lvl="1">
              <a:buFont typeface="Calibri" panose="020F0502020204030204" pitchFamily="34" charset="0"/>
              <a:buChar char="−"/>
            </a:pPr>
            <a:r>
              <a:rPr lang="en-US" sz="1800"/>
              <a:t>Breakout for Study</a:t>
            </a:r>
          </a:p>
          <a:p>
            <a:pPr lvl="1">
              <a:buFont typeface="Calibri" panose="020F0502020204030204" pitchFamily="34" charset="0"/>
              <a:buChar char="−"/>
            </a:pPr>
            <a:endParaRPr lang="en-US" sz="1800"/>
          </a:p>
          <a:p>
            <a:r>
              <a:rPr lang="en-US"/>
              <a:t>Video Script</a:t>
            </a:r>
          </a:p>
          <a:p>
            <a:pPr lvl="1">
              <a:buFont typeface="Calibri" panose="020F0502020204030204" pitchFamily="34" charset="0"/>
              <a:buChar char="−"/>
            </a:pPr>
            <a:r>
              <a:rPr lang="en-US" sz="1800"/>
              <a:t>Introduction 20 sec</a:t>
            </a:r>
          </a:p>
          <a:p>
            <a:pPr lvl="1">
              <a:buFont typeface="Calibri" panose="020F0502020204030204" pitchFamily="34" charset="0"/>
              <a:buChar char="−"/>
            </a:pPr>
            <a:r>
              <a:rPr lang="en-US" sz="1800"/>
              <a:t>Booking 20 sec</a:t>
            </a:r>
          </a:p>
          <a:p>
            <a:pPr lvl="1">
              <a:buFont typeface="Calibri" panose="020F0502020204030204" pitchFamily="34" charset="0"/>
              <a:buChar char="−"/>
            </a:pPr>
            <a:r>
              <a:rPr lang="en-US" sz="1800"/>
              <a:t>Safeguarding 1 – 30 sec</a:t>
            </a:r>
          </a:p>
          <a:p>
            <a:pPr lvl="1">
              <a:buFont typeface="Calibri" panose="020F0502020204030204" pitchFamily="34" charset="0"/>
              <a:buChar char="−"/>
            </a:pPr>
            <a:r>
              <a:rPr lang="en-US" sz="1800"/>
              <a:t>Safeguarding 2 – 30 sec</a:t>
            </a:r>
          </a:p>
          <a:p>
            <a:pPr lvl="1">
              <a:buFont typeface="Calibri" panose="020F0502020204030204" pitchFamily="34" charset="0"/>
              <a:buChar char="−"/>
            </a:pPr>
            <a:r>
              <a:rPr lang="en-US" sz="1800"/>
              <a:t>Reporting 1 – 30 sec</a:t>
            </a:r>
          </a:p>
          <a:p>
            <a:pPr lvl="1">
              <a:buFont typeface="Calibri" panose="020F0502020204030204" pitchFamily="34" charset="0"/>
              <a:buChar char="−"/>
            </a:pPr>
            <a:r>
              <a:rPr lang="en-US" sz="1800"/>
              <a:t>Reporting 2 – 30 Sec</a:t>
            </a:r>
          </a:p>
          <a:p>
            <a:pPr lvl="1">
              <a:buFont typeface="Calibri" panose="020F0502020204030204" pitchFamily="34" charset="0"/>
              <a:buChar char="−"/>
            </a:pPr>
            <a:r>
              <a:rPr lang="en-US" sz="1800"/>
              <a:t>Closing – 20 sec</a:t>
            </a:r>
          </a:p>
          <a:p>
            <a:pPr lvl="1">
              <a:buFont typeface="Calibri" panose="020F0502020204030204" pitchFamily="34" charset="0"/>
              <a:buChar char="−"/>
            </a:pPr>
            <a:endParaRPr lang="en-US" sz="1800"/>
          </a:p>
          <a:p>
            <a:pPr lvl="1">
              <a:buFont typeface="Calibri" panose="020F0502020204030204" pitchFamily="34" charset="0"/>
              <a:buChar char="−"/>
            </a:pPr>
            <a:endParaRPr lang="en-US" sz="1800"/>
          </a:p>
          <a:p>
            <a:endParaRPr lang="en-US"/>
          </a:p>
        </p:txBody>
      </p:sp>
      <p:sp>
        <p:nvSpPr>
          <p:cNvPr id="6" name="TextBox 5">
            <a:extLst>
              <a:ext uri="{FF2B5EF4-FFF2-40B4-BE49-F238E27FC236}">
                <a16:creationId xmlns:a16="http://schemas.microsoft.com/office/drawing/2014/main" id="{BBED564C-0ADB-412F-B9BB-E7E07E4D9BBC}"/>
              </a:ext>
            </a:extLst>
          </p:cNvPr>
          <p:cNvSpPr txBox="1"/>
          <p:nvPr/>
        </p:nvSpPr>
        <p:spPr>
          <a:xfrm>
            <a:off x="838200" y="1388825"/>
            <a:ext cx="10259089" cy="369332"/>
          </a:xfrm>
          <a:prstGeom prst="rect">
            <a:avLst/>
          </a:prstGeom>
          <a:noFill/>
        </p:spPr>
        <p:txBody>
          <a:bodyPr wrap="square">
            <a:spAutoFit/>
          </a:bodyPr>
          <a:lstStyle/>
          <a:p>
            <a:r>
              <a:rPr lang="en-US">
                <a:hlinkClick r:id="rId2"/>
              </a:rPr>
              <a:t>https://microsoft.sharepoint.com/teams/wwccx83/SitePages/HackCX2020.aspx</a:t>
            </a:r>
            <a:endParaRPr lang="en-US"/>
          </a:p>
        </p:txBody>
      </p:sp>
    </p:spTree>
    <p:extLst>
      <p:ext uri="{BB962C8B-B14F-4D97-AF65-F5344CB8AC3E}">
        <p14:creationId xmlns:p14="http://schemas.microsoft.com/office/powerpoint/2010/main" val="893003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6345" y="671119"/>
            <a:ext cx="10147084" cy="830997"/>
          </a:xfrm>
          <a:prstGeom prst="rect">
            <a:avLst/>
          </a:prstGeom>
          <a:noFill/>
        </p:spPr>
        <p:txBody>
          <a:bodyPr wrap="square" rtlCol="0" anchor="t">
            <a:spAutoFit/>
          </a:bodyPr>
          <a:lstStyle/>
          <a:p>
            <a:r>
              <a:rPr lang="en-US" sz="4800">
                <a:latin typeface="Segoe UI Light"/>
                <a:cs typeface="Segoe UI Light"/>
              </a:rPr>
              <a:t>Reboot to The New Normal – hack CX</a:t>
            </a:r>
            <a:endParaRPr lang="en-US" sz="4800">
              <a:latin typeface="Segoe UI Light" panose="020B0502040204020203" pitchFamily="34" charset="0"/>
              <a:cs typeface="Segoe UI Light" panose="020B0502040204020203" pitchFamily="34" charset="0"/>
            </a:endParaRPr>
          </a:p>
        </p:txBody>
      </p:sp>
      <p:sp>
        <p:nvSpPr>
          <p:cNvPr id="3" name="TextBox 2"/>
          <p:cNvSpPr txBox="1"/>
          <p:nvPr/>
        </p:nvSpPr>
        <p:spPr>
          <a:xfrm>
            <a:off x="956345" y="2978092"/>
            <a:ext cx="10803264" cy="1754326"/>
          </a:xfrm>
          <a:prstGeom prst="rect">
            <a:avLst/>
          </a:prstGeom>
          <a:noFill/>
        </p:spPr>
        <p:txBody>
          <a:bodyPr wrap="square" rtlCol="0">
            <a:spAutoFit/>
          </a:bodyPr>
          <a:lstStyle/>
          <a:p>
            <a:r>
              <a:rPr lang="en-US" sz="3600">
                <a:latin typeface="Segoe UI Light" panose="020B0502040204020203" pitchFamily="34" charset="0"/>
                <a:cs typeface="Segoe UI Light" panose="020B0502040204020203" pitchFamily="34" charset="0"/>
              </a:rPr>
              <a:t>Technology infused process to empower business to normal return with in-person service cautiously and confidently.</a:t>
            </a:r>
          </a:p>
        </p:txBody>
      </p:sp>
    </p:spTree>
    <p:extLst>
      <p:ext uri="{BB962C8B-B14F-4D97-AF65-F5344CB8AC3E}">
        <p14:creationId xmlns:p14="http://schemas.microsoft.com/office/powerpoint/2010/main" val="320481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6345" y="671119"/>
            <a:ext cx="12290732" cy="830997"/>
          </a:xfrm>
          <a:prstGeom prst="rect">
            <a:avLst/>
          </a:prstGeom>
          <a:noFill/>
        </p:spPr>
        <p:txBody>
          <a:bodyPr wrap="square" rtlCol="0">
            <a:spAutoFit/>
          </a:bodyPr>
          <a:lstStyle/>
          <a:p>
            <a:r>
              <a:rPr lang="en-US" sz="4800">
                <a:latin typeface="Segoe UI Light" panose="020B0502040204020203" pitchFamily="34" charset="0"/>
                <a:cs typeface="Segoe UI Light" panose="020B0502040204020203" pitchFamily="34" charset="0"/>
              </a:rPr>
              <a:t>What’s your hack project story?</a:t>
            </a:r>
          </a:p>
        </p:txBody>
      </p:sp>
      <p:sp>
        <p:nvSpPr>
          <p:cNvPr id="3" name="TextBox 2"/>
          <p:cNvSpPr txBox="1"/>
          <p:nvPr/>
        </p:nvSpPr>
        <p:spPr>
          <a:xfrm>
            <a:off x="828754" y="1876543"/>
            <a:ext cx="10326848" cy="3970318"/>
          </a:xfrm>
          <a:prstGeom prst="rect">
            <a:avLst/>
          </a:prstGeom>
          <a:noFill/>
        </p:spPr>
        <p:txBody>
          <a:bodyPr wrap="square" rtlCol="0">
            <a:spAutoFit/>
          </a:bodyPr>
          <a:lstStyle/>
          <a:p>
            <a:r>
              <a:rPr lang="en-US">
                <a:latin typeface="Segoe UI Light" panose="020B0502040204020203" pitchFamily="34" charset="0"/>
                <a:cs typeface="Segoe UI Light" panose="020B0502040204020203" pitchFamily="34" charset="0"/>
              </a:rPr>
              <a:t>We have fallen into an unexpected time of crisis globally due to the pandemic, COVID-19, which is impacting our lives in many ways. The entire world was not prepared for such a breakout. It is evident that this situation must come to an end, where we will be back to normal at some point. While coming to normal living, our lives will change in many ways. I questioned at a professional level to assess new form of strength, weaknesses, opportunities and threats to each business towards new normal. Answer to my questions may categorized in two concepts.</a:t>
            </a:r>
          </a:p>
          <a:p>
            <a:pPr marL="285750" indent="-285750">
              <a:buFont typeface="Arial" panose="020B0604020202020204" pitchFamily="34" charset="0"/>
              <a:buChar char="•"/>
            </a:pPr>
            <a:r>
              <a:rPr lang="en-US">
                <a:latin typeface="Segoe UI Light" panose="020B0502040204020203" pitchFamily="34" charset="0"/>
                <a:cs typeface="Segoe UI Light" panose="020B0502040204020203" pitchFamily="34" charset="0"/>
              </a:rPr>
              <a:t>Shift in work towards independent of location i.e. Virtual, Distant, Contracting</a:t>
            </a:r>
          </a:p>
          <a:p>
            <a:pPr marL="285750" indent="-285750">
              <a:buFont typeface="Arial" panose="020B0604020202020204" pitchFamily="34" charset="0"/>
              <a:buChar char="•"/>
            </a:pPr>
            <a:r>
              <a:rPr lang="en-US">
                <a:latin typeface="Segoe UI Light" panose="020B0502040204020203" pitchFamily="34" charset="0"/>
                <a:cs typeface="Segoe UI Light" panose="020B0502040204020203" pitchFamily="34" charset="0"/>
              </a:rPr>
              <a:t>Change in existing process while opening business with careful planning and conscious safeguarding</a:t>
            </a:r>
          </a:p>
          <a:p>
            <a:endParaRPr lang="en-US">
              <a:latin typeface="Segoe UI Light" panose="020B0502040204020203" pitchFamily="34" charset="0"/>
              <a:cs typeface="Segoe UI Light" panose="020B0502040204020203" pitchFamily="34" charset="0"/>
            </a:endParaRPr>
          </a:p>
          <a:p>
            <a:r>
              <a:rPr lang="en-US">
                <a:latin typeface="Segoe UI Light" panose="020B0502040204020203" pitchFamily="34" charset="0"/>
                <a:cs typeface="Segoe UI Light" panose="020B0502040204020203" pitchFamily="34" charset="0"/>
              </a:rPr>
              <a:t>We will focus on series of solutions to help business welcome their customer base with new normal towards steady state through variety of tools</a:t>
            </a:r>
          </a:p>
          <a:p>
            <a:pPr marL="285750" indent="-285750">
              <a:buFont typeface="Arial" panose="020B0604020202020204" pitchFamily="34" charset="0"/>
              <a:buChar char="•"/>
            </a:pPr>
            <a:r>
              <a:rPr lang="en-US">
                <a:latin typeface="Segoe UI Light" panose="020B0502040204020203" pitchFamily="34" charset="0"/>
                <a:cs typeface="Segoe UI Light" panose="020B0502040204020203" pitchFamily="34" charset="0"/>
              </a:rPr>
              <a:t>Scheduling &amp; Confirm Appointments – to avoid unplanned clutter of people</a:t>
            </a:r>
          </a:p>
          <a:p>
            <a:pPr marL="285750" indent="-285750">
              <a:buFont typeface="Arial" panose="020B0604020202020204" pitchFamily="34" charset="0"/>
              <a:buChar char="•"/>
            </a:pPr>
            <a:r>
              <a:rPr lang="en-US">
                <a:latin typeface="Segoe UI Light" panose="020B0502040204020203" pitchFamily="34" charset="0"/>
                <a:cs typeface="Segoe UI Light" panose="020B0502040204020203" pitchFamily="34" charset="0"/>
              </a:rPr>
              <a:t>Safeguarding &amp; Proximity alerting - for alerting people missing on safe practice with social distancing</a:t>
            </a:r>
          </a:p>
          <a:p>
            <a:pPr marL="285750" indent="-285750">
              <a:buFont typeface="Arial" panose="020B0604020202020204" pitchFamily="34" charset="0"/>
              <a:buChar char="•"/>
            </a:pPr>
            <a:r>
              <a:rPr lang="en-US">
                <a:latin typeface="Segoe UI Light" panose="020B0502040204020203" pitchFamily="34" charset="0"/>
                <a:cs typeface="Segoe UI Light" panose="020B0502040204020203" pitchFamily="34" charset="0"/>
              </a:rPr>
              <a:t>Study exposure and service pattern – for tracing back on exposure of individual and risk analysis</a:t>
            </a:r>
          </a:p>
        </p:txBody>
      </p:sp>
    </p:spTree>
    <p:extLst>
      <p:ext uri="{BB962C8B-B14F-4D97-AF65-F5344CB8AC3E}">
        <p14:creationId xmlns:p14="http://schemas.microsoft.com/office/powerpoint/2010/main" val="665104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6345" y="671119"/>
            <a:ext cx="10867060" cy="830997"/>
          </a:xfrm>
          <a:prstGeom prst="rect">
            <a:avLst/>
          </a:prstGeom>
          <a:noFill/>
        </p:spPr>
        <p:txBody>
          <a:bodyPr wrap="square" rtlCol="0">
            <a:spAutoFit/>
          </a:bodyPr>
          <a:lstStyle/>
          <a:p>
            <a:r>
              <a:rPr lang="en-US" sz="4800">
                <a:latin typeface="Segoe UI Light" panose="020B0502040204020203" pitchFamily="34" charset="0"/>
                <a:cs typeface="Segoe UI Light" panose="020B0502040204020203" pitchFamily="34" charset="0"/>
              </a:rPr>
              <a:t>Primary customer</a:t>
            </a:r>
          </a:p>
        </p:txBody>
      </p:sp>
      <p:sp>
        <p:nvSpPr>
          <p:cNvPr id="3" name="TextBox 2"/>
          <p:cNvSpPr txBox="1"/>
          <p:nvPr/>
        </p:nvSpPr>
        <p:spPr>
          <a:xfrm>
            <a:off x="956345" y="2510259"/>
            <a:ext cx="10494627" cy="2308324"/>
          </a:xfrm>
          <a:prstGeom prst="rect">
            <a:avLst/>
          </a:prstGeom>
          <a:noFill/>
        </p:spPr>
        <p:txBody>
          <a:bodyPr wrap="square" rtlCol="0">
            <a:spAutoFit/>
          </a:bodyPr>
          <a:lstStyle/>
          <a:p>
            <a:r>
              <a:rPr lang="en-US" sz="3600">
                <a:latin typeface="Segoe UI Light" panose="020B0502040204020203" pitchFamily="34" charset="0"/>
                <a:cs typeface="Segoe UI Light" panose="020B0502040204020203" pitchFamily="34" charset="0"/>
              </a:rPr>
              <a:t>MTC – Events</a:t>
            </a:r>
          </a:p>
          <a:p>
            <a:pPr marL="571500" indent="-571500">
              <a:buFont typeface="Arial" panose="020B0604020202020204" pitchFamily="34" charset="0"/>
              <a:buChar char="•"/>
            </a:pPr>
            <a:r>
              <a:rPr lang="en-US" sz="3600">
                <a:latin typeface="Segoe UI Light" panose="020B0502040204020203" pitchFamily="34" charset="0"/>
                <a:cs typeface="Segoe UI Light" panose="020B0502040204020203" pitchFamily="34" charset="0"/>
              </a:rPr>
              <a:t>Important meetings</a:t>
            </a:r>
          </a:p>
          <a:p>
            <a:pPr marL="571500" indent="-571500">
              <a:buFont typeface="Arial" panose="020B0604020202020204" pitchFamily="34" charset="0"/>
              <a:buChar char="•"/>
            </a:pPr>
            <a:r>
              <a:rPr lang="en-US" sz="3600">
                <a:latin typeface="Segoe UI Light" panose="020B0502040204020203" pitchFamily="34" charset="0"/>
                <a:cs typeface="Segoe UI Light" panose="020B0502040204020203" pitchFamily="34" charset="0"/>
              </a:rPr>
              <a:t>Customer Workshops</a:t>
            </a:r>
          </a:p>
          <a:p>
            <a:pPr marL="571500" indent="-571500">
              <a:buFont typeface="Arial" panose="020B0604020202020204" pitchFamily="34" charset="0"/>
              <a:buChar char="•"/>
            </a:pPr>
            <a:r>
              <a:rPr lang="en-US" sz="3600">
                <a:latin typeface="Segoe UI Light" panose="020B0502040204020203" pitchFamily="34" charset="0"/>
                <a:cs typeface="Segoe UI Light" panose="020B0502040204020203" pitchFamily="34" charset="0"/>
              </a:rPr>
              <a:t>Internal Workshops</a:t>
            </a:r>
          </a:p>
        </p:txBody>
      </p:sp>
    </p:spTree>
    <p:extLst>
      <p:ext uri="{BB962C8B-B14F-4D97-AF65-F5344CB8AC3E}">
        <p14:creationId xmlns:p14="http://schemas.microsoft.com/office/powerpoint/2010/main" val="2759474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6345" y="671119"/>
            <a:ext cx="9034943" cy="830997"/>
          </a:xfrm>
          <a:prstGeom prst="rect">
            <a:avLst/>
          </a:prstGeom>
          <a:noFill/>
        </p:spPr>
        <p:txBody>
          <a:bodyPr wrap="square" rtlCol="0">
            <a:spAutoFit/>
          </a:bodyPr>
          <a:lstStyle/>
          <a:p>
            <a:r>
              <a:rPr lang="en-US" sz="4800">
                <a:latin typeface="Segoe UI Light" panose="020B0502040204020203" pitchFamily="34" charset="0"/>
                <a:cs typeface="Segoe UI Light" panose="020B0502040204020203" pitchFamily="34" charset="0"/>
              </a:rPr>
              <a:t>How does it work?</a:t>
            </a:r>
          </a:p>
        </p:txBody>
      </p:sp>
      <p:sp>
        <p:nvSpPr>
          <p:cNvPr id="2" name="Rectangle 1">
            <a:extLst>
              <a:ext uri="{FF2B5EF4-FFF2-40B4-BE49-F238E27FC236}">
                <a16:creationId xmlns:a16="http://schemas.microsoft.com/office/drawing/2014/main" id="{2D224A14-4F62-446E-9861-235A5FBE64AC}"/>
              </a:ext>
            </a:extLst>
          </p:cNvPr>
          <p:cNvSpPr/>
          <p:nvPr/>
        </p:nvSpPr>
        <p:spPr>
          <a:xfrm>
            <a:off x="365051" y="1658979"/>
            <a:ext cx="3727362" cy="742032"/>
          </a:xfrm>
          <a:prstGeom prst="rect">
            <a:avLst/>
          </a:prstGeom>
          <a:solidFill>
            <a:schemeClr val="tx1">
              <a:lumMod val="50000"/>
              <a:lumOff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effectLst>
                  <a:outerShdw blurRad="38100" dist="38100" dir="2700000" algn="tl">
                    <a:srgbClr val="000000">
                      <a:alpha val="43137"/>
                    </a:srgbClr>
                  </a:outerShdw>
                </a:effectLst>
              </a:rPr>
              <a:t>Scheduling</a:t>
            </a:r>
          </a:p>
        </p:txBody>
      </p:sp>
      <p:sp>
        <p:nvSpPr>
          <p:cNvPr id="7" name="Rectangle 6">
            <a:extLst>
              <a:ext uri="{FF2B5EF4-FFF2-40B4-BE49-F238E27FC236}">
                <a16:creationId xmlns:a16="http://schemas.microsoft.com/office/drawing/2014/main" id="{5F5D7F22-AA54-4557-93D5-38E9C3BA8769}"/>
              </a:ext>
            </a:extLst>
          </p:cNvPr>
          <p:cNvSpPr/>
          <p:nvPr/>
        </p:nvSpPr>
        <p:spPr>
          <a:xfrm>
            <a:off x="4157879" y="1658979"/>
            <a:ext cx="3727362" cy="742032"/>
          </a:xfrm>
          <a:prstGeom prst="rect">
            <a:avLst/>
          </a:prstGeom>
          <a:solidFill>
            <a:schemeClr val="tx1">
              <a:lumMod val="50000"/>
              <a:lumOff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effectLst>
                  <a:outerShdw blurRad="38100" dist="38100" dir="2700000" algn="tl">
                    <a:srgbClr val="000000">
                      <a:alpha val="43137"/>
                    </a:srgbClr>
                  </a:outerShdw>
                </a:effectLst>
              </a:rPr>
              <a:t>Safeguarding</a:t>
            </a:r>
          </a:p>
        </p:txBody>
      </p:sp>
      <p:sp>
        <p:nvSpPr>
          <p:cNvPr id="9" name="Rectangle 8">
            <a:extLst>
              <a:ext uri="{FF2B5EF4-FFF2-40B4-BE49-F238E27FC236}">
                <a16:creationId xmlns:a16="http://schemas.microsoft.com/office/drawing/2014/main" id="{FA33FAC0-D944-4F7A-8D49-19EAC011BA85}"/>
              </a:ext>
            </a:extLst>
          </p:cNvPr>
          <p:cNvSpPr/>
          <p:nvPr/>
        </p:nvSpPr>
        <p:spPr>
          <a:xfrm>
            <a:off x="7950707" y="1658979"/>
            <a:ext cx="3727362" cy="742032"/>
          </a:xfrm>
          <a:prstGeom prst="rect">
            <a:avLst/>
          </a:prstGeom>
          <a:solidFill>
            <a:schemeClr val="tx1">
              <a:lumMod val="50000"/>
              <a:lumOff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effectLst>
                  <a:outerShdw blurRad="38100" dist="38100" dir="2700000" algn="tl">
                    <a:srgbClr val="000000">
                      <a:alpha val="43137"/>
                    </a:srgbClr>
                  </a:outerShdw>
                </a:effectLst>
              </a:rPr>
              <a:t>Study - Analyze</a:t>
            </a:r>
          </a:p>
        </p:txBody>
      </p:sp>
      <p:sp>
        <p:nvSpPr>
          <p:cNvPr id="11" name="Rectangle 10">
            <a:extLst>
              <a:ext uri="{FF2B5EF4-FFF2-40B4-BE49-F238E27FC236}">
                <a16:creationId xmlns:a16="http://schemas.microsoft.com/office/drawing/2014/main" id="{9A2DF20C-849A-4A30-9091-70BC1E377F75}"/>
              </a:ext>
            </a:extLst>
          </p:cNvPr>
          <p:cNvSpPr/>
          <p:nvPr/>
        </p:nvSpPr>
        <p:spPr>
          <a:xfrm>
            <a:off x="365051" y="2465330"/>
            <a:ext cx="3727362" cy="3765349"/>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a:solidFill>
                  <a:schemeClr val="tx1"/>
                </a:solidFill>
              </a:rPr>
              <a:t>Booking – </a:t>
            </a:r>
            <a:r>
              <a:rPr lang="en-US" sz="1400" b="1">
                <a:solidFill>
                  <a:schemeClr val="tx1"/>
                </a:solidFill>
                <a:hlinkClick r:id="rId3"/>
              </a:rPr>
              <a:t>Link</a:t>
            </a:r>
            <a:endParaRPr lang="en-US" sz="1200" b="1">
              <a:solidFill>
                <a:schemeClr val="tx1"/>
              </a:solidFill>
            </a:endParaRPr>
          </a:p>
          <a:p>
            <a:pPr marL="285750" indent="-285750">
              <a:buFont typeface="Arial" panose="020B0604020202020204" pitchFamily="34" charset="0"/>
              <a:buChar char="•"/>
            </a:pPr>
            <a:r>
              <a:rPr lang="en-US" sz="1200">
                <a:solidFill>
                  <a:schemeClr val="tx1"/>
                </a:solidFill>
              </a:rPr>
              <a:t>Scheduling Event facilitators</a:t>
            </a:r>
          </a:p>
          <a:p>
            <a:pPr marL="285750" indent="-285750">
              <a:buFont typeface="Arial" panose="020B0604020202020204" pitchFamily="34" charset="0"/>
              <a:buChar char="•"/>
            </a:pPr>
            <a:r>
              <a:rPr lang="en-US" sz="1200">
                <a:solidFill>
                  <a:schemeClr val="tx1"/>
                </a:solidFill>
              </a:rPr>
              <a:t>Open portal to events</a:t>
            </a:r>
          </a:p>
          <a:p>
            <a:pPr marL="285750" indent="-285750">
              <a:buFont typeface="Arial" panose="020B0604020202020204" pitchFamily="34" charset="0"/>
              <a:buChar char="•"/>
            </a:pPr>
            <a:r>
              <a:rPr lang="en-US" sz="1200">
                <a:solidFill>
                  <a:schemeClr val="tx1"/>
                </a:solidFill>
              </a:rPr>
              <a:t>Registration of Events based on facility and facilitators availability</a:t>
            </a:r>
          </a:p>
          <a:p>
            <a:pPr marL="285750" indent="-285750">
              <a:buFont typeface="Arial" panose="020B0604020202020204" pitchFamily="34" charset="0"/>
              <a:buChar char="•"/>
            </a:pPr>
            <a:r>
              <a:rPr lang="en-US" sz="1200">
                <a:solidFill>
                  <a:schemeClr val="tx1"/>
                </a:solidFill>
              </a:rPr>
              <a:t>Registration questioner - </a:t>
            </a:r>
          </a:p>
          <a:p>
            <a:pPr marL="285750" indent="-285750">
              <a:buFont typeface="Arial" panose="020B0604020202020204" pitchFamily="34" charset="0"/>
              <a:buChar char="•"/>
            </a:pPr>
            <a:r>
              <a:rPr lang="en-US" sz="1200">
                <a:solidFill>
                  <a:schemeClr val="tx1"/>
                </a:solidFill>
              </a:rPr>
              <a:t>Approval and Confirmation</a:t>
            </a:r>
          </a:p>
          <a:p>
            <a:pPr marL="285750" indent="-285750">
              <a:buFont typeface="Arial" panose="020B0604020202020204" pitchFamily="34" charset="0"/>
              <a:buChar char="•"/>
            </a:pPr>
            <a:r>
              <a:rPr lang="en-US" sz="1200">
                <a:solidFill>
                  <a:schemeClr val="tx1"/>
                </a:solidFill>
              </a:rPr>
              <a:t>Disclaimer and Terms agreement</a:t>
            </a:r>
          </a:p>
          <a:p>
            <a:pPr marL="285750" indent="-285750">
              <a:buFont typeface="Arial" panose="020B0604020202020204" pitchFamily="34" charset="0"/>
              <a:buChar char="•"/>
            </a:pPr>
            <a:r>
              <a:rPr lang="en-US" sz="1200">
                <a:solidFill>
                  <a:schemeClr val="tx1"/>
                </a:solidFill>
              </a:rPr>
              <a:t>Post event survey 1</a:t>
            </a:r>
          </a:p>
          <a:p>
            <a:pPr marL="285750" indent="-285750">
              <a:buFont typeface="Arial" panose="020B0604020202020204" pitchFamily="34" charset="0"/>
              <a:buChar char="•"/>
            </a:pPr>
            <a:r>
              <a:rPr lang="en-US" sz="1200">
                <a:solidFill>
                  <a:schemeClr val="tx1"/>
                </a:solidFill>
              </a:rPr>
              <a:t>Post event survey 2 (14 days)</a:t>
            </a:r>
          </a:p>
        </p:txBody>
      </p:sp>
      <p:sp>
        <p:nvSpPr>
          <p:cNvPr id="13" name="Rectangle 12">
            <a:extLst>
              <a:ext uri="{FF2B5EF4-FFF2-40B4-BE49-F238E27FC236}">
                <a16:creationId xmlns:a16="http://schemas.microsoft.com/office/drawing/2014/main" id="{9AC99387-E438-49EC-9C31-F2568F18394D}"/>
              </a:ext>
            </a:extLst>
          </p:cNvPr>
          <p:cNvSpPr/>
          <p:nvPr/>
        </p:nvSpPr>
        <p:spPr>
          <a:xfrm>
            <a:off x="4157879" y="2465330"/>
            <a:ext cx="3727362" cy="3765349"/>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a:solidFill>
                  <a:schemeClr val="tx1"/>
                </a:solidFill>
              </a:rPr>
              <a:t>Event and Facility Monitoring</a:t>
            </a:r>
          </a:p>
          <a:p>
            <a:pPr marL="285750" indent="-285750">
              <a:buFont typeface="Arial" panose="020B0604020202020204" pitchFamily="34" charset="0"/>
              <a:buChar char="•"/>
            </a:pPr>
            <a:r>
              <a:rPr lang="en-US" sz="1200">
                <a:solidFill>
                  <a:schemeClr val="tx1"/>
                </a:solidFill>
              </a:rPr>
              <a:t>Alerting system – Proximity</a:t>
            </a:r>
          </a:p>
          <a:p>
            <a:pPr marL="285750" indent="-285750">
              <a:buFont typeface="Arial" panose="020B0604020202020204" pitchFamily="34" charset="0"/>
              <a:buChar char="•"/>
            </a:pPr>
            <a:r>
              <a:rPr lang="en-US" sz="1200">
                <a:solidFill>
                  <a:schemeClr val="tx1"/>
                </a:solidFill>
              </a:rPr>
              <a:t>Monitoring event – Image / Stream alerting</a:t>
            </a:r>
          </a:p>
          <a:p>
            <a:pPr marL="285750" indent="-285750">
              <a:buFont typeface="Arial" panose="020B0604020202020204" pitchFamily="34" charset="0"/>
              <a:buChar char="•"/>
            </a:pPr>
            <a:r>
              <a:rPr lang="en-US" sz="1200">
                <a:solidFill>
                  <a:schemeClr val="tx1"/>
                </a:solidFill>
              </a:rPr>
              <a:t>Risk profiling</a:t>
            </a:r>
          </a:p>
          <a:p>
            <a:pPr marL="285750" indent="-285750">
              <a:buFont typeface="Arial" panose="020B0604020202020204" pitchFamily="34" charset="0"/>
              <a:buChar char="•"/>
            </a:pPr>
            <a:endParaRPr lang="en-US" sz="1200">
              <a:solidFill>
                <a:schemeClr val="tx1"/>
              </a:solidFill>
            </a:endParaRPr>
          </a:p>
        </p:txBody>
      </p:sp>
      <p:sp>
        <p:nvSpPr>
          <p:cNvPr id="15" name="Rectangle 14">
            <a:extLst>
              <a:ext uri="{FF2B5EF4-FFF2-40B4-BE49-F238E27FC236}">
                <a16:creationId xmlns:a16="http://schemas.microsoft.com/office/drawing/2014/main" id="{31B3FF76-BE0F-4BBA-80EB-ED7DC348A8AB}"/>
              </a:ext>
            </a:extLst>
          </p:cNvPr>
          <p:cNvSpPr/>
          <p:nvPr/>
        </p:nvSpPr>
        <p:spPr>
          <a:xfrm>
            <a:off x="7950707" y="2465330"/>
            <a:ext cx="3727362" cy="3765349"/>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a:solidFill>
                  <a:schemeClr val="tx1"/>
                </a:solidFill>
              </a:rPr>
              <a:t>Reporting</a:t>
            </a:r>
          </a:p>
          <a:p>
            <a:pPr marL="285750" indent="-285750">
              <a:buFont typeface="Arial" panose="020B0604020202020204" pitchFamily="34" charset="0"/>
              <a:buChar char="•"/>
            </a:pPr>
            <a:r>
              <a:rPr lang="en-US" sz="1200">
                <a:solidFill>
                  <a:schemeClr val="tx1"/>
                </a:solidFill>
              </a:rPr>
              <a:t>Attendee report</a:t>
            </a:r>
          </a:p>
          <a:p>
            <a:pPr marL="285750" indent="-285750">
              <a:buFont typeface="Arial" panose="020B0604020202020204" pitchFamily="34" charset="0"/>
              <a:buChar char="•"/>
            </a:pPr>
            <a:r>
              <a:rPr lang="en-US" sz="1200">
                <a:solidFill>
                  <a:schemeClr val="tx1"/>
                </a:solidFill>
              </a:rPr>
              <a:t>Risk profile report</a:t>
            </a:r>
          </a:p>
          <a:p>
            <a:pPr marL="285750" indent="-285750">
              <a:buFont typeface="Arial" panose="020B0604020202020204" pitchFamily="34" charset="0"/>
              <a:buChar char="•"/>
            </a:pPr>
            <a:r>
              <a:rPr lang="en-US" sz="1200">
                <a:solidFill>
                  <a:schemeClr val="tx1"/>
                </a:solidFill>
              </a:rPr>
              <a:t>ML-AI report of anomalies</a:t>
            </a:r>
          </a:p>
          <a:p>
            <a:pPr marL="285750" indent="-285750">
              <a:buFont typeface="Arial" panose="020B0604020202020204" pitchFamily="34" charset="0"/>
              <a:buChar char="•"/>
            </a:pPr>
            <a:r>
              <a:rPr lang="en-US" sz="1200">
                <a:solidFill>
                  <a:schemeClr val="tx1"/>
                </a:solidFill>
              </a:rPr>
              <a:t>Return to the new normal impact</a:t>
            </a:r>
          </a:p>
        </p:txBody>
      </p:sp>
    </p:spTree>
    <p:extLst>
      <p:ext uri="{BB962C8B-B14F-4D97-AF65-F5344CB8AC3E}">
        <p14:creationId xmlns:p14="http://schemas.microsoft.com/office/powerpoint/2010/main" val="2558065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6345" y="671119"/>
            <a:ext cx="10675674" cy="830997"/>
          </a:xfrm>
          <a:prstGeom prst="rect">
            <a:avLst/>
          </a:prstGeom>
          <a:noFill/>
        </p:spPr>
        <p:txBody>
          <a:bodyPr wrap="square" rtlCol="0">
            <a:spAutoFit/>
          </a:bodyPr>
          <a:lstStyle/>
          <a:p>
            <a:r>
              <a:rPr lang="en-US" sz="4800">
                <a:latin typeface="Segoe UI Light" panose="020B0502040204020203" pitchFamily="34" charset="0"/>
                <a:cs typeface="Segoe UI Light" panose="020B0502040204020203" pitchFamily="34" charset="0"/>
              </a:rPr>
              <a:t>Impact for the Customer</a:t>
            </a:r>
          </a:p>
        </p:txBody>
      </p:sp>
      <p:sp>
        <p:nvSpPr>
          <p:cNvPr id="3" name="TextBox 2"/>
          <p:cNvSpPr txBox="1"/>
          <p:nvPr/>
        </p:nvSpPr>
        <p:spPr>
          <a:xfrm>
            <a:off x="956344" y="2978092"/>
            <a:ext cx="11065079" cy="1754326"/>
          </a:xfrm>
          <a:prstGeom prst="rect">
            <a:avLst/>
          </a:prstGeom>
          <a:noFill/>
        </p:spPr>
        <p:txBody>
          <a:bodyPr wrap="square" rtlCol="0">
            <a:spAutoFit/>
          </a:bodyPr>
          <a:lstStyle/>
          <a:p>
            <a:r>
              <a:rPr lang="en-US" sz="3600">
                <a:latin typeface="Segoe UI Light" panose="020B0502040204020203" pitchFamily="34" charset="0"/>
                <a:cs typeface="Segoe UI Light" panose="020B0502040204020203" pitchFamily="34" charset="0"/>
              </a:rPr>
              <a:t>Why is this solution different and compelling for the customer?</a:t>
            </a:r>
          </a:p>
          <a:p>
            <a:endParaRPr lang="en-US" sz="360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3431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6345" y="671119"/>
            <a:ext cx="10675674" cy="830997"/>
          </a:xfrm>
          <a:prstGeom prst="rect">
            <a:avLst/>
          </a:prstGeom>
          <a:noFill/>
        </p:spPr>
        <p:txBody>
          <a:bodyPr wrap="square" rtlCol="0">
            <a:spAutoFit/>
          </a:bodyPr>
          <a:lstStyle/>
          <a:p>
            <a:r>
              <a:rPr lang="en-US" sz="4800">
                <a:latin typeface="Segoe UI Light" panose="020B0502040204020203" pitchFamily="34" charset="0"/>
                <a:cs typeface="Segoe UI Light" panose="020B0502040204020203" pitchFamily="34" charset="0"/>
              </a:rPr>
              <a:t>Impact for Microsoft</a:t>
            </a:r>
          </a:p>
        </p:txBody>
      </p:sp>
      <p:sp>
        <p:nvSpPr>
          <p:cNvPr id="3" name="TextBox 2"/>
          <p:cNvSpPr txBox="1"/>
          <p:nvPr/>
        </p:nvSpPr>
        <p:spPr>
          <a:xfrm>
            <a:off x="956344" y="2978092"/>
            <a:ext cx="11065079" cy="1569660"/>
          </a:xfrm>
          <a:prstGeom prst="rect">
            <a:avLst/>
          </a:prstGeom>
          <a:noFill/>
        </p:spPr>
        <p:txBody>
          <a:bodyPr wrap="square" rtlCol="0">
            <a:spAutoFit/>
          </a:bodyPr>
          <a:lstStyle/>
          <a:p>
            <a:r>
              <a:rPr lang="en-US" sz="3600">
                <a:latin typeface="Segoe UI Light" panose="020B0502040204020203" pitchFamily="34" charset="0"/>
                <a:cs typeface="Segoe UI Light" panose="020B0502040204020203" pitchFamily="34" charset="0"/>
              </a:rPr>
              <a:t>What business value does your project provide to Microsoft? </a:t>
            </a:r>
            <a:r>
              <a:rPr lang="en-US" sz="2400">
                <a:latin typeface="Segoe UI Light" panose="020B0502040204020203" pitchFamily="34" charset="0"/>
                <a:cs typeface="Segoe UI Light" panose="020B0502040204020203" pitchFamily="34" charset="0"/>
              </a:rPr>
              <a:t>e.g., attract new users, make current users happier, increase revenue, do some good in the world, increase usage, retain customers, etc.</a:t>
            </a:r>
            <a:endParaRPr lang="en-US" sz="3600">
              <a:latin typeface="Segoe UI Light" panose="020B0502040204020203" pitchFamily="34" charset="0"/>
              <a:cs typeface="Segoe UI Light" panose="020B0502040204020203" pitchFamily="34" charset="0"/>
            </a:endParaRPr>
          </a:p>
        </p:txBody>
      </p:sp>
      <p:cxnSp>
        <p:nvCxnSpPr>
          <p:cNvPr id="6" name="Straight Connector 5">
            <a:extLst>
              <a:ext uri="{FF2B5EF4-FFF2-40B4-BE49-F238E27FC236}">
                <a16:creationId xmlns:a16="http://schemas.microsoft.com/office/drawing/2014/main" id="{B219756C-3D24-42AB-B9A9-4FB07D182855}"/>
              </a:ext>
            </a:extLst>
          </p:cNvPr>
          <p:cNvCxnSpPr>
            <a:cxnSpLocks/>
          </p:cNvCxnSpPr>
          <p:nvPr/>
        </p:nvCxnSpPr>
        <p:spPr>
          <a:xfrm>
            <a:off x="583406" y="6311381"/>
            <a:ext cx="11025188" cy="0"/>
          </a:xfrm>
          <a:prstGeom prst="line">
            <a:avLst/>
          </a:prstGeom>
          <a:ln w="6350">
            <a:solidFill>
              <a:schemeClr val="bg1">
                <a:lumMod val="50000"/>
              </a:schemeClr>
            </a:solidFill>
            <a:headEnd type="none" w="lg" len="med"/>
            <a:tailEnd type="none" w="lg" len="med"/>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5367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B2A053-1C08-433E-A1D3-E3DC96603099}"/>
              </a:ext>
            </a:extLst>
          </p:cNvPr>
          <p:cNvSpPr txBox="1"/>
          <p:nvPr/>
        </p:nvSpPr>
        <p:spPr>
          <a:xfrm>
            <a:off x="956345" y="671119"/>
            <a:ext cx="10675674" cy="830997"/>
          </a:xfrm>
          <a:prstGeom prst="rect">
            <a:avLst/>
          </a:prstGeom>
          <a:noFill/>
        </p:spPr>
        <p:txBody>
          <a:bodyPr wrap="square" rtlCol="0">
            <a:spAutoFit/>
          </a:bodyPr>
          <a:lstStyle/>
          <a:p>
            <a:r>
              <a:rPr lang="en-US" sz="4800">
                <a:latin typeface="Segoe UI Light" panose="020B0502040204020203" pitchFamily="34" charset="0"/>
                <a:cs typeface="Segoe UI Light" panose="020B0502040204020203" pitchFamily="34" charset="0"/>
              </a:rPr>
              <a:t>Tips</a:t>
            </a:r>
          </a:p>
        </p:txBody>
      </p:sp>
      <p:sp>
        <p:nvSpPr>
          <p:cNvPr id="7" name="TextBox 6">
            <a:extLst>
              <a:ext uri="{FF2B5EF4-FFF2-40B4-BE49-F238E27FC236}">
                <a16:creationId xmlns:a16="http://schemas.microsoft.com/office/drawing/2014/main" id="{40A9D838-1DBB-43C0-9F86-6BE20AB467CA}"/>
              </a:ext>
            </a:extLst>
          </p:cNvPr>
          <p:cNvSpPr txBox="1"/>
          <p:nvPr/>
        </p:nvSpPr>
        <p:spPr>
          <a:xfrm>
            <a:off x="956345" y="2942922"/>
            <a:ext cx="11065079" cy="1754326"/>
          </a:xfrm>
          <a:prstGeom prst="rect">
            <a:avLst/>
          </a:prstGeom>
          <a:noFill/>
        </p:spPr>
        <p:txBody>
          <a:bodyPr wrap="square" rtlCol="0">
            <a:spAutoFit/>
          </a:bodyPr>
          <a:lstStyle/>
          <a:p>
            <a:r>
              <a:rPr lang="en-US" sz="3600">
                <a:latin typeface="Segoe UI Light" panose="020B0502040204020203" pitchFamily="34" charset="0"/>
                <a:cs typeface="Segoe UI Light" panose="020B0502040204020203" pitchFamily="34" charset="0"/>
              </a:rPr>
              <a:t>Be concise.</a:t>
            </a:r>
          </a:p>
          <a:p>
            <a:r>
              <a:rPr lang="en-US" sz="3600">
                <a:latin typeface="Segoe UI Light" panose="020B0502040204020203" pitchFamily="34" charset="0"/>
                <a:cs typeface="Segoe UI Light" panose="020B0502040204020203" pitchFamily="34" charset="0"/>
              </a:rPr>
              <a:t>Make your presentation as simple as possible, </a:t>
            </a:r>
            <a:br>
              <a:rPr lang="en-US" sz="3600">
                <a:latin typeface="Segoe UI Light" panose="020B0502040204020203" pitchFamily="34" charset="0"/>
                <a:cs typeface="Segoe UI Light" panose="020B0502040204020203" pitchFamily="34" charset="0"/>
              </a:rPr>
            </a:br>
            <a:r>
              <a:rPr lang="en-US" sz="3600">
                <a:latin typeface="Segoe UI Light" panose="020B0502040204020203" pitchFamily="34" charset="0"/>
                <a:cs typeface="Segoe UI Light" panose="020B0502040204020203" pitchFamily="34" charset="0"/>
              </a:rPr>
              <a:t>but no simpler.</a:t>
            </a:r>
          </a:p>
        </p:txBody>
      </p:sp>
      <p:cxnSp>
        <p:nvCxnSpPr>
          <p:cNvPr id="9" name="Straight Connector 8">
            <a:extLst>
              <a:ext uri="{FF2B5EF4-FFF2-40B4-BE49-F238E27FC236}">
                <a16:creationId xmlns:a16="http://schemas.microsoft.com/office/drawing/2014/main" id="{492584D8-75EA-4366-8019-D35D3008E341}"/>
              </a:ext>
            </a:extLst>
          </p:cNvPr>
          <p:cNvCxnSpPr>
            <a:cxnSpLocks/>
          </p:cNvCxnSpPr>
          <p:nvPr/>
        </p:nvCxnSpPr>
        <p:spPr>
          <a:xfrm>
            <a:off x="583406" y="6311381"/>
            <a:ext cx="11025188" cy="0"/>
          </a:xfrm>
          <a:prstGeom prst="line">
            <a:avLst/>
          </a:prstGeom>
          <a:ln w="6350">
            <a:solidFill>
              <a:schemeClr val="bg1">
                <a:lumMod val="50000"/>
              </a:schemeClr>
            </a:solidFill>
            <a:headEnd type="none" w="lg" len="med"/>
            <a:tailEnd type="none" w="lg" len="med"/>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615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EEA6A-3E71-48D7-AFC1-89B86E284FEE}"/>
              </a:ext>
            </a:extLst>
          </p:cNvPr>
          <p:cNvSpPr>
            <a:spLocks noGrp="1"/>
          </p:cNvSpPr>
          <p:nvPr>
            <p:ph type="ctrTitle"/>
          </p:nvPr>
        </p:nvSpPr>
        <p:spPr/>
        <p:txBody>
          <a:bodyPr/>
          <a:lstStyle/>
          <a:p>
            <a:r>
              <a:rPr lang="en-US"/>
              <a:t>Project Overview</a:t>
            </a:r>
          </a:p>
        </p:txBody>
      </p:sp>
      <p:sp>
        <p:nvSpPr>
          <p:cNvPr id="3" name="Subtitle 2">
            <a:extLst>
              <a:ext uri="{FF2B5EF4-FFF2-40B4-BE49-F238E27FC236}">
                <a16:creationId xmlns:a16="http://schemas.microsoft.com/office/drawing/2014/main" id="{D63C05ED-B31C-4BA0-B8A5-B9725C6289E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28430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DD0A7770556C449A8C4286F70A5475C" ma:contentTypeVersion="15" ma:contentTypeDescription="Create a new document." ma:contentTypeScope="" ma:versionID="34b53a435efbee5eef47abf358ecc69a">
  <xsd:schema xmlns:xsd="http://www.w3.org/2001/XMLSchema" xmlns:xs="http://www.w3.org/2001/XMLSchema" xmlns:p="http://schemas.microsoft.com/office/2006/metadata/properties" xmlns:ns1="http://schemas.microsoft.com/sharepoint/v3" xmlns:ns3="0b4b3889-4250-4320-a103-ac827e2c47f8" xmlns:ns4="d1d9ea72-432b-4eae-981e-0be63d7a240d" targetNamespace="http://schemas.microsoft.com/office/2006/metadata/properties" ma:root="true" ma:fieldsID="0f492b5d01386e329e50fda8935ba5e8" ns1:_="" ns3:_="" ns4:_="">
    <xsd:import namespace="http://schemas.microsoft.com/sharepoint/v3"/>
    <xsd:import namespace="0b4b3889-4250-4320-a103-ac827e2c47f8"/>
    <xsd:import namespace="d1d9ea72-432b-4eae-981e-0be63d7a240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Location" minOccurs="0"/>
                <xsd:element ref="ns3:MediaServiceOCR" minOccurs="0"/>
                <xsd:element ref="ns1:_ip_UnifiedCompliancePolicyProperties" minOccurs="0"/>
                <xsd:element ref="ns1:_ip_UnifiedCompliancePolicyUIAc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4b3889-4250-4320-a103-ac827e2c47f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1d9ea72-432b-4eae-981e-0be63d7a240d"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element name="SharingHintHash" ma:index="2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0b4b3889-4250-4320-a103-ac827e2c47f8" xsi:nil="true"/>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3EAF1AE5-BDD1-4EE6-A9EC-746704C13E8B}">
  <ds:schemaRefs>
    <ds:schemaRef ds:uri="http://schemas.microsoft.com/sharepoint/v3/contenttype/forms"/>
  </ds:schemaRefs>
</ds:datastoreItem>
</file>

<file path=customXml/itemProps2.xml><?xml version="1.0" encoding="utf-8"?>
<ds:datastoreItem xmlns:ds="http://schemas.openxmlformats.org/officeDocument/2006/customXml" ds:itemID="{932EA657-EF95-40AE-8992-407EC75CB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b4b3889-4250-4320-a103-ac827e2c47f8"/>
    <ds:schemaRef ds:uri="d1d9ea72-432b-4eae-981e-0be63d7a24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3C855CB-D035-489C-A277-63D33D4A9540}">
  <ds:schemaRefs>
    <ds:schemaRef ds:uri="http://schemas.microsoft.com/office/2006/metadata/properties"/>
    <ds:schemaRef ds:uri="http://schemas.microsoft.com/office/infopath/2007/PartnerControls"/>
    <ds:schemaRef ds:uri="0b4b3889-4250-4320-a103-ac827e2c47f8"/>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7</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hack CX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Overview</vt:lpstr>
      <vt:lpstr>Why?</vt:lpstr>
      <vt:lpstr>Technology</vt:lpstr>
      <vt:lpstr>Flow</vt:lpstr>
      <vt:lpstr>Process Flow</vt:lpstr>
      <vt:lpstr>To do</vt:lpstr>
      <vt:lpstr>Outcomes</vt:lpstr>
      <vt:lpstr>Program Management</vt:lpstr>
      <vt:lpstr>PowerPoint Presentation</vt:lpstr>
      <vt:lpstr>Collaboration Channel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mpell@microsoft.com;v-jusaa@microsoft.com</dc:creator>
  <cp:revision>2</cp:revision>
  <dcterms:created xsi:type="dcterms:W3CDTF">2016-11-15T23:17:01Z</dcterms:created>
  <dcterms:modified xsi:type="dcterms:W3CDTF">2020-07-08T17:26:30Z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Date">
    <vt:lpwstr>2017-10-04T13:33:51.9781456-07:00</vt:lpwstr>
  </property>
  <property fmtid="{D5CDD505-2E9C-101B-9397-08002B2CF9AE}" pid="6" name="MSIP_Label_f42aa342-8706-4288-bd11-ebb85995028c_Name">
    <vt:lpwstr>General</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0x010100CDD0A7770556C449A8C4286F70A5475C</vt:lpwstr>
  </property>
</Properties>
</file>