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0"/>
  </p:notesMasterIdLst>
  <p:sldIdLst>
    <p:sldId id="501" r:id="rId5"/>
    <p:sldId id="502" r:id="rId6"/>
    <p:sldId id="481" r:id="rId7"/>
    <p:sldId id="259" r:id="rId8"/>
    <p:sldId id="50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4C9CC-0884-4EBD-B975-9CD25B8A7EEA}" type="datetimeFigureOut">
              <a:rPr lang="en-US" smtClean="0"/>
              <a:t>9/25/2021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7EB051-FECE-4C67-8C6D-0AC3D9BFD04D}" type="slidenum">
              <a:rPr lang="en-US" smtClean="0"/>
              <a:t>‹#›</a:t>
            </a:fld>
            <a:endParaRPr lang="en-US"/>
          </a:p>
        </p:txBody>
      </p:sp>
    </p:spTree>
    <p:extLst>
      <p:ext uri="{BB962C8B-B14F-4D97-AF65-F5344CB8AC3E}">
        <p14:creationId xmlns:p14="http://schemas.microsoft.com/office/powerpoint/2010/main" val="1888480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8BA1C1-0E15-470E-A89C-07B19DA36DC3}" type="slidenum">
              <a:rPr lang="en-US" smtClean="0"/>
              <a:t>3</a:t>
            </a:fld>
            <a:endParaRPr lang="en-US"/>
          </a:p>
        </p:txBody>
      </p:sp>
    </p:spTree>
    <p:extLst>
      <p:ext uri="{BB962C8B-B14F-4D97-AF65-F5344CB8AC3E}">
        <p14:creationId xmlns:p14="http://schemas.microsoft.com/office/powerpoint/2010/main" val="2179340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9/25/2021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9/25/2021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9/25/2021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9/25/2021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9/25/2021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9/25/2021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9/25/2021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9/25/2021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F9D4-CD11-4B94-92E1-CE2CF557DCDA}"/>
              </a:ext>
            </a:extLst>
          </p:cNvPr>
          <p:cNvSpPr>
            <a:spLocks noGrp="1"/>
          </p:cNvSpPr>
          <p:nvPr>
            <p:ph type="title"/>
          </p:nvPr>
        </p:nvSpPr>
        <p:spPr/>
        <p:txBody>
          <a:bodyPr/>
          <a:lstStyle/>
          <a:p>
            <a:r>
              <a:rPr lang="en-US" dirty="0"/>
              <a:t>Course Title &amp; Description</a:t>
            </a:r>
          </a:p>
        </p:txBody>
      </p:sp>
      <p:sp>
        <p:nvSpPr>
          <p:cNvPr id="3" name="Content Placeholder 2">
            <a:extLst>
              <a:ext uri="{FF2B5EF4-FFF2-40B4-BE49-F238E27FC236}">
                <a16:creationId xmlns:a16="http://schemas.microsoft.com/office/drawing/2014/main" id="{356F061F-D9E8-4540-956D-193083093676}"/>
              </a:ext>
            </a:extLst>
          </p:cNvPr>
          <p:cNvSpPr>
            <a:spLocks noGrp="1"/>
          </p:cNvSpPr>
          <p:nvPr>
            <p:ph idx="1"/>
          </p:nvPr>
        </p:nvSpPr>
        <p:spPr>
          <a:xfrm>
            <a:off x="4682837" y="803186"/>
            <a:ext cx="6717484" cy="5248622"/>
          </a:xfrm>
          <a:ln>
            <a:solidFill>
              <a:schemeClr val="tx1"/>
            </a:solidFill>
          </a:ln>
        </p:spPr>
        <p:txBody>
          <a:bodyPr>
            <a:normAutofit/>
          </a:bodyPr>
          <a:lstStyle/>
          <a:p>
            <a:r>
              <a:rPr lang="en-US" b="1" dirty="0"/>
              <a:t>MFET 25000: Smart Manufacturing Cloud Computing Applications </a:t>
            </a:r>
          </a:p>
          <a:p>
            <a:pPr lvl="1"/>
            <a:r>
              <a:rPr lang="en-US" dirty="0"/>
              <a:t>An introduction to the concepts and principles of cloud computing and the virtualization of computing resources and services for smart manufacturing applications. The fundamental topics of cloud computing will be addressed, including virtually processing, storing, modeling and analyzing manufacturing data in the cloud environment. Fundamental concepts about cloud tools, apps, and services from a production and manufacturing perspective will be presented. </a:t>
            </a:r>
          </a:p>
        </p:txBody>
      </p:sp>
    </p:spTree>
    <p:extLst>
      <p:ext uri="{BB962C8B-B14F-4D97-AF65-F5344CB8AC3E}">
        <p14:creationId xmlns:p14="http://schemas.microsoft.com/office/powerpoint/2010/main" val="1183053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752B9-C776-4E5A-8C8D-A413C8646078}"/>
              </a:ext>
            </a:extLst>
          </p:cNvPr>
          <p:cNvSpPr>
            <a:spLocks noGrp="1"/>
          </p:cNvSpPr>
          <p:nvPr>
            <p:ph type="title"/>
          </p:nvPr>
        </p:nvSpPr>
        <p:spPr/>
        <p:txBody>
          <a:bodyPr/>
          <a:lstStyle/>
          <a:p>
            <a:r>
              <a:rPr lang="en-US" dirty="0"/>
              <a:t>Course Details</a:t>
            </a:r>
          </a:p>
        </p:txBody>
      </p:sp>
      <p:sp>
        <p:nvSpPr>
          <p:cNvPr id="3" name="Content Placeholder 2">
            <a:extLst>
              <a:ext uri="{FF2B5EF4-FFF2-40B4-BE49-F238E27FC236}">
                <a16:creationId xmlns:a16="http://schemas.microsoft.com/office/drawing/2014/main" id="{70E9C493-DD54-4669-8BBC-EF7687A57987}"/>
              </a:ext>
            </a:extLst>
          </p:cNvPr>
          <p:cNvSpPr>
            <a:spLocks noGrp="1"/>
          </p:cNvSpPr>
          <p:nvPr>
            <p:ph idx="1"/>
          </p:nvPr>
        </p:nvSpPr>
        <p:spPr/>
        <p:txBody>
          <a:bodyPr/>
          <a:lstStyle/>
          <a:p>
            <a:r>
              <a:rPr lang="en-US" b="1" dirty="0"/>
              <a:t>Course Prerequisite:  </a:t>
            </a:r>
          </a:p>
          <a:p>
            <a:pPr lvl="1"/>
            <a:r>
              <a:rPr lang="en-US" dirty="0"/>
              <a:t>CNIT 15501 Intro. to Software Development Concepts</a:t>
            </a:r>
          </a:p>
          <a:p>
            <a:pPr lvl="2">
              <a:lnSpc>
                <a:spcPct val="100000"/>
              </a:lnSpc>
              <a:buClr>
                <a:srgbClr val="F3960F"/>
              </a:buClr>
            </a:pPr>
            <a:r>
              <a:rPr lang="en-US" sz="1200" i="1" dirty="0">
                <a:solidFill>
                  <a:prstClr val="black"/>
                </a:solidFill>
              </a:rPr>
              <a:t>Course introduces fundamental software development concepts common to most programming languages. Topics include problem solving and algorithm development, debugging, programming standards, variables, data types, operators, decisions, repetitive structures, modularity, arrays, user interface construction, software testing and debugging. A broad range of examples will be used throughout the course to show how each programming concept applies to real life problems. </a:t>
            </a:r>
          </a:p>
          <a:p>
            <a:r>
              <a:rPr lang="en-US" b="1" dirty="0"/>
              <a:t>Course Credits: </a:t>
            </a:r>
            <a:r>
              <a:rPr lang="en-US" dirty="0"/>
              <a:t>3 Credit Hours</a:t>
            </a:r>
          </a:p>
          <a:p>
            <a:r>
              <a:rPr lang="en-US" b="1" dirty="0"/>
              <a:t>Delivery Method:</a:t>
            </a:r>
          </a:p>
          <a:p>
            <a:pPr lvl="1"/>
            <a:r>
              <a:rPr lang="en-US" dirty="0"/>
              <a:t>a.	3 x 50 min lectures/week</a:t>
            </a:r>
          </a:p>
          <a:p>
            <a:pPr lvl="1"/>
            <a:r>
              <a:rPr lang="en-US" dirty="0"/>
              <a:t>b.	1 x 110 min lab/week</a:t>
            </a:r>
          </a:p>
          <a:p>
            <a:pPr lvl="1"/>
            <a:r>
              <a:rPr lang="en-US" dirty="0"/>
              <a:t>c.	15-weeks/semester + 1-week for finals</a:t>
            </a:r>
          </a:p>
          <a:p>
            <a:pPr lvl="1"/>
            <a:endParaRPr lang="en-US" dirty="0"/>
          </a:p>
          <a:p>
            <a:endParaRPr lang="en-US" dirty="0"/>
          </a:p>
        </p:txBody>
      </p:sp>
    </p:spTree>
    <p:extLst>
      <p:ext uri="{BB962C8B-B14F-4D97-AF65-F5344CB8AC3E}">
        <p14:creationId xmlns:p14="http://schemas.microsoft.com/office/powerpoint/2010/main" val="2454383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720FC777-33EE-44EF-BC83-B35C0A028EE8}"/>
              </a:ext>
            </a:extLst>
          </p:cNvPr>
          <p:cNvGraphicFramePr>
            <a:graphicFrameLocks/>
          </p:cNvGraphicFramePr>
          <p:nvPr>
            <p:extLst>
              <p:ext uri="{D42A27DB-BD31-4B8C-83A1-F6EECF244321}">
                <p14:modId xmlns:p14="http://schemas.microsoft.com/office/powerpoint/2010/main" val="1492503591"/>
              </p:ext>
            </p:extLst>
          </p:nvPr>
        </p:nvGraphicFramePr>
        <p:xfrm>
          <a:off x="0" y="0"/>
          <a:ext cx="12191999" cy="6407641"/>
        </p:xfrm>
        <a:graphic>
          <a:graphicData uri="http://schemas.openxmlformats.org/drawingml/2006/table">
            <a:tbl>
              <a:tblPr firstRow="1" bandRow="1">
                <a:tableStyleId>{5C22544A-7EE6-4342-B048-85BDC9FD1C3A}</a:tableStyleId>
              </a:tblPr>
              <a:tblGrid>
                <a:gridCol w="3627691">
                  <a:extLst>
                    <a:ext uri="{9D8B030D-6E8A-4147-A177-3AD203B41FA5}">
                      <a16:colId xmlns:a16="http://schemas.microsoft.com/office/drawing/2014/main" val="110147505"/>
                    </a:ext>
                  </a:extLst>
                </a:gridCol>
                <a:gridCol w="2308132">
                  <a:extLst>
                    <a:ext uri="{9D8B030D-6E8A-4147-A177-3AD203B41FA5}">
                      <a16:colId xmlns:a16="http://schemas.microsoft.com/office/drawing/2014/main" val="1301095141"/>
                    </a:ext>
                  </a:extLst>
                </a:gridCol>
                <a:gridCol w="1351500">
                  <a:extLst>
                    <a:ext uri="{9D8B030D-6E8A-4147-A177-3AD203B41FA5}">
                      <a16:colId xmlns:a16="http://schemas.microsoft.com/office/drawing/2014/main" val="1881421411"/>
                    </a:ext>
                  </a:extLst>
                </a:gridCol>
                <a:gridCol w="1973365">
                  <a:extLst>
                    <a:ext uri="{9D8B030D-6E8A-4147-A177-3AD203B41FA5}">
                      <a16:colId xmlns:a16="http://schemas.microsoft.com/office/drawing/2014/main" val="1280116346"/>
                    </a:ext>
                  </a:extLst>
                </a:gridCol>
                <a:gridCol w="2931311">
                  <a:extLst>
                    <a:ext uri="{9D8B030D-6E8A-4147-A177-3AD203B41FA5}">
                      <a16:colId xmlns:a16="http://schemas.microsoft.com/office/drawing/2014/main" val="729637084"/>
                    </a:ext>
                  </a:extLst>
                </a:gridCol>
              </a:tblGrid>
              <a:tr h="622736">
                <a:tc gridSpan="5">
                  <a:txBody>
                    <a:bodyPr/>
                    <a:lstStyle/>
                    <a:p>
                      <a:pPr algn="ctr"/>
                      <a:r>
                        <a:rPr lang="en-US" sz="1800" dirty="0"/>
                        <a:t>Course: MFET 25000: Smart Manufacturing Cloud Computing Applications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0637839"/>
                  </a:ext>
                </a:extLst>
              </a:tr>
              <a:tr h="452713">
                <a:tc>
                  <a:txBody>
                    <a:bodyPr/>
                    <a:lstStyle/>
                    <a:p>
                      <a:pPr algn="ctr"/>
                      <a:r>
                        <a:rPr lang="en-US" sz="1400" dirty="0"/>
                        <a:t>Topics/Concepts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Learning Outcomes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Level</a:t>
                      </a:r>
                      <a:r>
                        <a:rPr lang="en-US" sz="1400" baseline="30000" dirty="0"/>
                        <a: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Technology/Tools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ABET Criterion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1331262"/>
                  </a:ext>
                </a:extLst>
              </a:tr>
              <a:tr h="11268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effectLst/>
                          <a:latin typeface="+mn-lt"/>
                          <a:ea typeface="+mn-ea"/>
                          <a:cs typeface="+mn-cs"/>
                        </a:rPr>
                        <a:t>Foundations of Cloud Computing for Smart Manufacturing</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US" sz="1000" kern="1200" dirty="0">
                          <a:solidFill>
                            <a:schemeClr val="dk1"/>
                          </a:solidFill>
                          <a:effectLst/>
                          <a:latin typeface="+mn-lt"/>
                          <a:ea typeface="+mn-ea"/>
                          <a:cs typeface="+mn-cs"/>
                        </a:rPr>
                        <a:t>Principles of Cloud Computing </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US" sz="1000" kern="1200" dirty="0">
                          <a:solidFill>
                            <a:schemeClr val="dk1"/>
                          </a:solidFill>
                          <a:effectLst/>
                          <a:latin typeface="+mn-lt"/>
                          <a:ea typeface="+mn-ea"/>
                          <a:cs typeface="+mn-cs"/>
                        </a:rPr>
                        <a:t>Cloud Computing Services (IaaS, PaaS, &amp; SaaS)</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US" sz="1000" kern="1200" dirty="0">
                          <a:solidFill>
                            <a:schemeClr val="dk1"/>
                          </a:solidFill>
                          <a:effectLst/>
                          <a:latin typeface="+mn-lt"/>
                          <a:ea typeface="+mn-ea"/>
                          <a:cs typeface="+mn-cs"/>
                        </a:rPr>
                        <a:t>Cloud Computing Architectures,</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US" sz="1000" kern="1200" dirty="0">
                          <a:solidFill>
                            <a:schemeClr val="dk1"/>
                          </a:solidFill>
                          <a:effectLst/>
                          <a:latin typeface="+mn-lt"/>
                          <a:ea typeface="+mn-ea"/>
                          <a:cs typeface="+mn-cs"/>
                        </a:rPr>
                        <a:t>Advantages/Disadvantages of Cloud Paradigms</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US" sz="1000" dirty="0"/>
                        <a:t>Economic Benefits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effectLst/>
                          <a:latin typeface="+mn-lt"/>
                          <a:ea typeface="+mn-ea"/>
                          <a:cs typeface="+mn-cs"/>
                        </a:rPr>
                        <a:t>Demonstrate understanding and application of cloud computing for smart manufacturing</a:t>
                      </a:r>
                    </a:p>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Understanding</a:t>
                      </a:r>
                    </a:p>
                    <a:p>
                      <a:r>
                        <a:rPr lang="en-US" sz="1000" dirty="0"/>
                        <a:t>Applying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Microsoft Azure Cloud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mn-lt"/>
                          <a:ea typeface="Calibri" panose="020F0502020204030204" pitchFamily="34" charset="0"/>
                          <a:cs typeface="Times New Roman" panose="02020603050405020304" pitchFamily="18" charset="0"/>
                        </a:rPr>
                        <a:t>1 - an ability to apply knowledge, techniques, skills and modern tools of mathematics, science, engineering, and technology to solve broadly defined engineering problems appropriate to the discipline;</a:t>
                      </a:r>
                    </a:p>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0907080"/>
                  </a:ext>
                </a:extLst>
              </a:tr>
              <a:tr h="15716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effectLst/>
                          <a:latin typeface="+mn-lt"/>
                          <a:ea typeface="+mn-ea"/>
                          <a:cs typeface="+mn-cs"/>
                        </a:rPr>
                        <a:t>Industrial IoT (</a:t>
                      </a:r>
                      <a:r>
                        <a:rPr lang="en-US" sz="1000" kern="1200" dirty="0" err="1">
                          <a:solidFill>
                            <a:schemeClr val="dk1"/>
                          </a:solidFill>
                          <a:effectLst/>
                          <a:latin typeface="+mn-lt"/>
                          <a:ea typeface="+mn-ea"/>
                          <a:cs typeface="+mn-cs"/>
                        </a:rPr>
                        <a:t>IIoT</a:t>
                      </a:r>
                      <a:r>
                        <a:rPr lang="en-US" sz="1000" kern="1200" dirty="0">
                          <a:solidFill>
                            <a:schemeClr val="dk1"/>
                          </a:solidFill>
                          <a:effectLst/>
                          <a:latin typeface="+mn-lt"/>
                          <a:ea typeface="+mn-ea"/>
                          <a:cs typeface="+mn-cs"/>
                        </a:rPr>
                        <a:t>)</a:t>
                      </a:r>
                      <a:r>
                        <a:rPr lang="fr-FR" sz="1000" kern="1200" dirty="0">
                          <a:solidFill>
                            <a:schemeClr val="dk1"/>
                          </a:solidFill>
                          <a:effectLst/>
                          <a:latin typeface="+mn-lt"/>
                          <a:ea typeface="+mn-ea"/>
                          <a:cs typeface="+mn-cs"/>
                        </a:rPr>
                        <a:t> Cloud Infrastructure - PAAS</a:t>
                      </a:r>
                      <a:endParaRPr lang="en-US" sz="1000" kern="1200" dirty="0">
                        <a:solidFill>
                          <a:schemeClr val="dk1"/>
                        </a:solidFill>
                        <a:effectLst/>
                        <a:latin typeface="+mn-lt"/>
                        <a:ea typeface="+mn-ea"/>
                        <a:cs typeface="+mn-cs"/>
                      </a:endParaRPr>
                    </a:p>
                    <a:p>
                      <a:pPr marL="228600" indent="-228600">
                        <a:buAutoNum type="alphaLcPeriod"/>
                      </a:pPr>
                      <a:r>
                        <a:rPr lang="en-US" sz="1000" kern="1200" dirty="0">
                          <a:solidFill>
                            <a:schemeClr val="dk1"/>
                          </a:solidFill>
                          <a:effectLst/>
                          <a:latin typeface="+mn-lt"/>
                          <a:ea typeface="+mn-ea"/>
                          <a:cs typeface="+mn-cs"/>
                        </a:rPr>
                        <a:t>Principles of IoT &amp; Industrial IoT in Cloud</a:t>
                      </a:r>
                    </a:p>
                    <a:p>
                      <a:pPr marL="228600" indent="-228600">
                        <a:buAutoNum type="alphaLcPeriod"/>
                      </a:pPr>
                      <a:r>
                        <a:rPr lang="en-US" sz="1000" kern="1200" dirty="0">
                          <a:solidFill>
                            <a:schemeClr val="dk1"/>
                          </a:solidFill>
                          <a:effectLst/>
                          <a:latin typeface="+mn-lt"/>
                          <a:ea typeface="+mn-ea"/>
                          <a:cs typeface="+mn-cs"/>
                        </a:rPr>
                        <a:t>Developing Industrial IoT Applications in Hybrid (Cloud/Edge) and Cloud Development Models (DevOps), </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US" sz="1000" kern="1200" dirty="0">
                          <a:solidFill>
                            <a:schemeClr val="dk1"/>
                          </a:solidFill>
                          <a:effectLst/>
                          <a:latin typeface="+mn-lt"/>
                          <a:ea typeface="+mn-ea"/>
                          <a:cs typeface="+mn-cs"/>
                        </a:rPr>
                        <a:t>Cloud Data Storage Services</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US" sz="1000" kern="1200" dirty="0">
                          <a:solidFill>
                            <a:schemeClr val="dk1"/>
                          </a:solidFill>
                          <a:effectLst/>
                          <a:latin typeface="+mn-lt"/>
                          <a:ea typeface="+mn-ea"/>
                          <a:cs typeface="+mn-cs"/>
                        </a:rPr>
                        <a:t>Ingestion &amp; Curation of Data (Stream &amp; Batch Processing)</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US" sz="1000" kern="1200" dirty="0">
                          <a:solidFill>
                            <a:schemeClr val="dk1"/>
                          </a:solidFill>
                          <a:effectLst/>
                          <a:latin typeface="+mn-lt"/>
                          <a:ea typeface="+mn-ea"/>
                          <a:cs typeface="+mn-cs"/>
                        </a:rPr>
                        <a:t>High Availability &amp; Disaster Recovery (HA/DR)</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US" sz="1000" kern="1200" dirty="0">
                          <a:solidFill>
                            <a:schemeClr val="dk1"/>
                          </a:solidFill>
                          <a:effectLst/>
                          <a:latin typeface="+mn-lt"/>
                          <a:ea typeface="+mn-ea"/>
                          <a:cs typeface="+mn-cs"/>
                        </a:rPr>
                        <a:t>Scale, Agility, &amp; Cost Models </a:t>
                      </a:r>
                    </a:p>
                    <a:p>
                      <a:pPr marL="228600" indent="-228600">
                        <a:buAutoNum type="alphaLcPeriod"/>
                      </a:pPr>
                      <a:endParaRPr lang="en-US" sz="100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Apply the models, tools, and service types offered by the cloud platforms to build </a:t>
                      </a:r>
                      <a:r>
                        <a:rPr lang="en-US" sz="1000" dirty="0" err="1"/>
                        <a:t>IIoT</a:t>
                      </a:r>
                      <a:r>
                        <a:rPr lang="en-US" sz="1000" dirty="0"/>
                        <a:t> infrastructure for smart manufacturing</a:t>
                      </a:r>
                    </a:p>
                    <a:p>
                      <a:endParaRPr lang="en-US" sz="1000" dirty="0"/>
                    </a:p>
                    <a:p>
                      <a:r>
                        <a:rPr lang="en-US" sz="1000" dirty="0"/>
                        <a:t>Deploy physical devices, configure and maintain them by using cloud services throughout the device lifecycle.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Understanding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Applying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Microsoft Azure Cloud, </a:t>
                      </a:r>
                      <a:r>
                        <a:rPr lang="en-US" sz="1000" dirty="0">
                          <a:latin typeface="+mn-lt"/>
                        </a:rPr>
                        <a:t>Azure IoT Central, GitHub for Code Repository, Python, MATLAB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latin typeface="+mn-lt"/>
                          <a:ea typeface="Calibri" panose="020F0502020204030204" pitchFamily="34" charset="0"/>
                          <a:cs typeface="Times New Roman" panose="02020603050405020304" pitchFamily="18" charset="0"/>
                        </a:rPr>
                        <a:t>4 - an ability to conduct standard tests, measurements, and experiments and to analyze and interpret the results to improve processes</a:t>
                      </a:r>
                      <a:endParaRPr lang="en-US" sz="1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7134507"/>
                  </a:ext>
                </a:extLst>
              </a:tr>
              <a:tr h="11268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effectLst/>
                          <a:latin typeface="+mn-lt"/>
                          <a:ea typeface="+mn-ea"/>
                          <a:cs typeface="+mn-cs"/>
                        </a:rPr>
                        <a:t>Software as a Service in Cloud – SAAS</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US" sz="1000" kern="1200" dirty="0">
                          <a:solidFill>
                            <a:schemeClr val="dk1"/>
                          </a:solidFill>
                          <a:effectLst/>
                          <a:latin typeface="+mn-lt"/>
                          <a:ea typeface="+mn-ea"/>
                          <a:cs typeface="+mn-cs"/>
                        </a:rPr>
                        <a:t>Business Specific Software Applications (MES, ERP, CRM, SCM, </a:t>
                      </a:r>
                      <a:r>
                        <a:rPr lang="en-US" sz="1000" kern="1200" dirty="0" err="1">
                          <a:solidFill>
                            <a:schemeClr val="dk1"/>
                          </a:solidFill>
                          <a:effectLst/>
                          <a:latin typeface="+mn-lt"/>
                          <a:ea typeface="+mn-ea"/>
                          <a:cs typeface="+mn-cs"/>
                        </a:rPr>
                        <a:t>etc</a:t>
                      </a:r>
                      <a:r>
                        <a:rPr lang="en-US" sz="1000" kern="1200" dirty="0">
                          <a:solidFill>
                            <a:schemeClr val="dk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US" sz="1000" kern="1200" dirty="0">
                          <a:solidFill>
                            <a:schemeClr val="dk1"/>
                          </a:solidFill>
                          <a:effectLst/>
                          <a:latin typeface="+mn-lt"/>
                          <a:ea typeface="+mn-ea"/>
                          <a:cs typeface="+mn-cs"/>
                        </a:rPr>
                        <a:t>Machine &amp; Process Specific Software Applications </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US" sz="1000" kern="1200" dirty="0">
                          <a:solidFill>
                            <a:schemeClr val="dk1"/>
                          </a:solidFill>
                          <a:effectLst/>
                          <a:latin typeface="+mn-lt"/>
                          <a:ea typeface="+mn-ea"/>
                          <a:cs typeface="+mn-cs"/>
                        </a:rPr>
                        <a:t>Software Cost Models</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US" sz="1000" kern="1200" dirty="0">
                          <a:solidFill>
                            <a:schemeClr val="dk1"/>
                          </a:solidFill>
                          <a:effectLst/>
                          <a:latin typeface="+mn-lt"/>
                          <a:ea typeface="+mn-ea"/>
                          <a:cs typeface="+mn-cs"/>
                        </a:rPr>
                        <a:t>Data Compliance &amp; Sovereignty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effectLst/>
                          <a:latin typeface="+mn-lt"/>
                          <a:ea typeface="+mn-ea"/>
                          <a:cs typeface="+mn-cs"/>
                        </a:rPr>
                        <a:t>Analyze </a:t>
                      </a:r>
                      <a:r>
                        <a:rPr lang="en-US" sz="1000" kern="1200" dirty="0" err="1">
                          <a:solidFill>
                            <a:schemeClr val="dk1"/>
                          </a:solidFill>
                          <a:effectLst/>
                          <a:latin typeface="+mn-lt"/>
                          <a:ea typeface="+mn-ea"/>
                          <a:cs typeface="+mn-cs"/>
                        </a:rPr>
                        <a:t>IIoT</a:t>
                      </a:r>
                      <a:r>
                        <a:rPr lang="en-US" sz="1000" kern="1200" dirty="0">
                          <a:solidFill>
                            <a:schemeClr val="dk1"/>
                          </a:solidFill>
                          <a:effectLst/>
                          <a:latin typeface="+mn-lt"/>
                          <a:ea typeface="+mn-ea"/>
                          <a:cs typeface="+mn-cs"/>
                        </a:rPr>
                        <a:t> data with machine learning for specific machines and processes. </a:t>
                      </a:r>
                    </a:p>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Evaluating</a:t>
                      </a:r>
                    </a:p>
                    <a:p>
                      <a:r>
                        <a:rPr lang="en-US" sz="1000" dirty="0"/>
                        <a:t>Analyzing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latin typeface="+mn-lt"/>
                        </a:rPr>
                        <a:t>Business Specific Software (MES, ERP, CRM, SCM), Python, MATLAB, Azure ML,</a:t>
                      </a:r>
                    </a:p>
                    <a:p>
                      <a:r>
                        <a:rPr lang="en-US" sz="1000" dirty="0">
                          <a:latin typeface="+mn-lt"/>
                        </a:rPr>
                        <a:t>Azure IoT Central</a:t>
                      </a:r>
                    </a:p>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latin typeface="+mn-lt"/>
                        </a:rPr>
                        <a:t>4- </a:t>
                      </a:r>
                      <a:r>
                        <a:rPr lang="en-US" sz="1000" dirty="0">
                          <a:latin typeface="+mn-lt"/>
                          <a:ea typeface="Calibri" panose="020F0502020204030204" pitchFamily="34" charset="0"/>
                          <a:cs typeface="Times New Roman" panose="02020603050405020304" pitchFamily="18" charset="0"/>
                        </a:rPr>
                        <a:t>an ability to conduct standard tests, measurements, and experiments and to analyze and interpret the results to improve processes</a:t>
                      </a:r>
                      <a:endParaRPr lang="en-US" sz="1000" dirty="0">
                        <a:latin typeface="+mn-lt"/>
                      </a:endParaRPr>
                    </a:p>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657951"/>
                  </a:ext>
                </a:extLst>
              </a:tr>
              <a:tr h="682044">
                <a:tc>
                  <a:txBody>
                    <a:bodyPr/>
                    <a:lstStyle/>
                    <a:p>
                      <a:r>
                        <a:rPr lang="en-US" sz="1000" dirty="0"/>
                        <a:t>Securing Manufacturing Applications and Data in the Cloud</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US" sz="1000" kern="1200" dirty="0">
                          <a:solidFill>
                            <a:schemeClr val="dk1"/>
                          </a:solidFill>
                          <a:effectLst/>
                          <a:latin typeface="+mn-lt"/>
                          <a:ea typeface="+mn-ea"/>
                          <a:cs typeface="+mn-cs"/>
                        </a:rPr>
                        <a:t>Security in IaaS, PaaS, and SaaS services</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US" sz="1000" kern="1200" dirty="0">
                          <a:solidFill>
                            <a:schemeClr val="dk1"/>
                          </a:solidFill>
                          <a:effectLst/>
                          <a:latin typeface="+mn-lt"/>
                          <a:ea typeface="+mn-ea"/>
                          <a:cs typeface="+mn-cs"/>
                        </a:rPr>
                        <a:t>Cloud Application Security Threats</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US" sz="1000" kern="1200" dirty="0">
                          <a:solidFill>
                            <a:schemeClr val="dk1"/>
                          </a:solidFill>
                          <a:effectLst/>
                          <a:latin typeface="+mn-lt"/>
                          <a:ea typeface="+mn-ea"/>
                          <a:cs typeface="+mn-cs"/>
                        </a:rPr>
                        <a:t>Security Controls and Threat Protection, </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US" sz="1000" kern="1200" dirty="0">
                          <a:solidFill>
                            <a:schemeClr val="dk1"/>
                          </a:solidFill>
                          <a:effectLst/>
                          <a:latin typeface="+mn-lt"/>
                          <a:ea typeface="+mn-ea"/>
                          <a:cs typeface="+mn-cs"/>
                        </a:rPr>
                        <a:t>Identity and Access Management</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US" sz="1000" kern="1200" dirty="0">
                          <a:solidFill>
                            <a:schemeClr val="dk1"/>
                          </a:solidFill>
                          <a:effectLst/>
                          <a:latin typeface="+mn-lt"/>
                          <a:ea typeface="+mn-ea"/>
                          <a:cs typeface="+mn-cs"/>
                        </a:rPr>
                        <a:t>Data, Applications, and Networks Protection in Cloud and Hybrid Environments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Evaluate the security threats in cloud computing for smart manufacturing and apply measures. </a:t>
                      </a:r>
                    </a:p>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Understanding</a:t>
                      </a:r>
                    </a:p>
                    <a:p>
                      <a:r>
                        <a:rPr lang="en-US" sz="1000" dirty="0"/>
                        <a:t>Evaluating</a:t>
                      </a:r>
                    </a:p>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Cloud App Security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mn-lt"/>
                        </a:rPr>
                        <a:t>2 - </a:t>
                      </a:r>
                      <a:r>
                        <a:rPr lang="en-US" sz="1000" dirty="0">
                          <a:latin typeface="+mn-lt"/>
                          <a:ea typeface="Calibri" panose="020F0502020204030204" pitchFamily="34" charset="0"/>
                          <a:cs typeface="Times New Roman" panose="02020603050405020304" pitchFamily="18" charset="0"/>
                        </a:rPr>
                        <a:t>an ability to design systems, components, or processes meeting specified needs for broadly-defined engineering problems appropriate to the discipline;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9605665"/>
                  </a:ext>
                </a:extLst>
              </a:tr>
            </a:tbl>
          </a:graphicData>
        </a:graphic>
      </p:graphicFrame>
    </p:spTree>
    <p:extLst>
      <p:ext uri="{BB962C8B-B14F-4D97-AF65-F5344CB8AC3E}">
        <p14:creationId xmlns:p14="http://schemas.microsoft.com/office/powerpoint/2010/main" val="1281823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14CA7-E08A-7B49-8989-ACC35DE6C9FA}"/>
              </a:ext>
            </a:extLst>
          </p:cNvPr>
          <p:cNvSpPr>
            <a:spLocks noGrp="1"/>
          </p:cNvSpPr>
          <p:nvPr>
            <p:ph type="title"/>
          </p:nvPr>
        </p:nvSpPr>
        <p:spPr/>
        <p:txBody>
          <a:bodyPr>
            <a:normAutofit fontScale="90000"/>
          </a:bodyPr>
          <a:lstStyle/>
          <a:p>
            <a:r>
              <a:rPr lang="en-US" dirty="0"/>
              <a:t>Levels of learning</a:t>
            </a:r>
            <a:br>
              <a:rPr lang="en-US" dirty="0"/>
            </a:br>
            <a:br>
              <a:rPr lang="en-US" dirty="0"/>
            </a:br>
            <a:r>
              <a:rPr lang="en-US" dirty="0"/>
              <a:t>  </a:t>
            </a:r>
          </a:p>
        </p:txBody>
      </p:sp>
      <p:sp>
        <p:nvSpPr>
          <p:cNvPr id="4" name="TextBox 3">
            <a:extLst>
              <a:ext uri="{FF2B5EF4-FFF2-40B4-BE49-F238E27FC236}">
                <a16:creationId xmlns:a16="http://schemas.microsoft.com/office/drawing/2014/main" id="{4B073E7C-3494-6D46-8332-F9A598647D42}"/>
              </a:ext>
            </a:extLst>
          </p:cNvPr>
          <p:cNvSpPr txBox="1"/>
          <p:nvPr/>
        </p:nvSpPr>
        <p:spPr>
          <a:xfrm>
            <a:off x="1065228" y="5967167"/>
            <a:ext cx="8644380" cy="523220"/>
          </a:xfrm>
          <a:prstGeom prst="rect">
            <a:avLst/>
          </a:prstGeom>
          <a:noFill/>
        </p:spPr>
        <p:txBody>
          <a:bodyPr wrap="square" rtlCol="0">
            <a:spAutoFit/>
          </a:bodyPr>
          <a:lstStyle/>
          <a:p>
            <a:r>
              <a:rPr lang="en-US" sz="1400" dirty="0"/>
              <a:t>Levels of inquiry-based learning, from </a:t>
            </a:r>
            <a:r>
              <a:rPr lang="en-US" sz="1400" dirty="0" err="1"/>
              <a:t>Banchi</a:t>
            </a:r>
            <a:r>
              <a:rPr lang="en-US" sz="1400" dirty="0"/>
              <a:t> and Bell (2008)</a:t>
            </a:r>
            <a:br>
              <a:rPr lang="en-US" sz="1400" dirty="0"/>
            </a:br>
            <a:r>
              <a:rPr lang="en-US" sz="1400" dirty="0"/>
              <a:t>https://</a:t>
            </a:r>
            <a:r>
              <a:rPr lang="en-US" sz="1400" dirty="0" err="1"/>
              <a:t>www.researchgate.net</a:t>
            </a:r>
            <a:r>
              <a:rPr lang="en-US" sz="1400" dirty="0"/>
              <a:t>/publication/281990828_The_many_levels_of_inquiry</a:t>
            </a:r>
          </a:p>
        </p:txBody>
      </p:sp>
      <p:pic>
        <p:nvPicPr>
          <p:cNvPr id="5" name="Picture 4" descr="Taxonomies of Learning | Derek Bok Center, Harvard University">
            <a:extLst>
              <a:ext uri="{FF2B5EF4-FFF2-40B4-BE49-F238E27FC236}">
                <a16:creationId xmlns:a16="http://schemas.microsoft.com/office/drawing/2014/main" id="{80EFD328-4887-4AC3-B556-EBCC29D73A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0172" y="624560"/>
            <a:ext cx="5483197" cy="5342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660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F9D4-CD11-4B94-92E1-CE2CF557DCDA}"/>
              </a:ext>
            </a:extLst>
          </p:cNvPr>
          <p:cNvSpPr>
            <a:spLocks noGrp="1"/>
          </p:cNvSpPr>
          <p:nvPr>
            <p:ph type="title"/>
          </p:nvPr>
        </p:nvSpPr>
        <p:spPr/>
        <p:txBody>
          <a:bodyPr/>
          <a:lstStyle/>
          <a:p>
            <a:r>
              <a:rPr lang="en-US" b="1" dirty="0"/>
              <a:t>ABET Criterion 3</a:t>
            </a:r>
          </a:p>
        </p:txBody>
      </p:sp>
      <p:sp>
        <p:nvSpPr>
          <p:cNvPr id="3" name="Content Placeholder 2">
            <a:extLst>
              <a:ext uri="{FF2B5EF4-FFF2-40B4-BE49-F238E27FC236}">
                <a16:creationId xmlns:a16="http://schemas.microsoft.com/office/drawing/2014/main" id="{356F061F-D9E8-4540-956D-193083093676}"/>
              </a:ext>
            </a:extLst>
          </p:cNvPr>
          <p:cNvSpPr>
            <a:spLocks noGrp="1"/>
          </p:cNvSpPr>
          <p:nvPr>
            <p:ph idx="1"/>
          </p:nvPr>
        </p:nvSpPr>
        <p:spPr/>
        <p:txBody>
          <a:bodyPr>
            <a:normAutofit fontScale="92500" lnSpcReduction="10000"/>
          </a:bodyPr>
          <a:lstStyle/>
          <a:p>
            <a:pPr marL="0" marR="0" indent="0">
              <a:spcBef>
                <a:spcPts val="0"/>
              </a:spcBef>
              <a:spcAft>
                <a:spcPts val="0"/>
              </a:spcAft>
              <a:buNone/>
            </a:pPr>
            <a:r>
              <a:rPr lang="en-US" dirty="0">
                <a:latin typeface="Calibri" panose="020F0502020204030204" pitchFamily="34" charset="0"/>
                <a:ea typeface="Calibri" panose="020F0502020204030204" pitchFamily="34" charset="0"/>
                <a:cs typeface="Times New Roman" panose="02020603050405020304" pitchFamily="18" charset="0"/>
              </a:rPr>
              <a:t>For baccalaureate degree programs, these student outcomes must include, but are not limited to, the following:</a:t>
            </a:r>
          </a:p>
          <a:p>
            <a:pPr marL="342900" marR="0" lvl="0" indent="-342900">
              <a:spcBef>
                <a:spcPts val="0"/>
              </a:spcBef>
              <a:spcAft>
                <a:spcPts val="0"/>
              </a:spcAft>
              <a:buFont typeface="+mj-lt"/>
              <a:buAutoNum type="arabicParenBoth"/>
            </a:pPr>
            <a:r>
              <a:rPr lang="en-US" dirty="0">
                <a:latin typeface="Calibri" panose="020F0502020204030204" pitchFamily="34" charset="0"/>
                <a:ea typeface="Calibri" panose="020F0502020204030204" pitchFamily="34" charset="0"/>
                <a:cs typeface="Times New Roman" panose="02020603050405020304" pitchFamily="18" charset="0"/>
              </a:rPr>
              <a:t>an ability to apply knowledge, techniques, skills and modern tools of mathematics, science, engineering, and technology to solve broadly defined engineering problems appropriate to the discipline;</a:t>
            </a:r>
          </a:p>
          <a:p>
            <a:pPr marL="342900" marR="0" lvl="0" indent="-342900">
              <a:spcBef>
                <a:spcPts val="0"/>
              </a:spcBef>
              <a:spcAft>
                <a:spcPts val="0"/>
              </a:spcAft>
              <a:buFont typeface="+mj-lt"/>
              <a:buAutoNum type="arabicParenBoth"/>
            </a:pPr>
            <a:r>
              <a:rPr lang="en-US" dirty="0">
                <a:latin typeface="Calibri" panose="020F0502020204030204" pitchFamily="34" charset="0"/>
                <a:ea typeface="Calibri" panose="020F0502020204030204" pitchFamily="34" charset="0"/>
                <a:cs typeface="Times New Roman" panose="02020603050405020304" pitchFamily="18" charset="0"/>
              </a:rPr>
              <a:t>an ability to design systems, components, or processes meeting specified needs for broadly-defined engineering problems appropriate to the discipline;</a:t>
            </a:r>
          </a:p>
          <a:p>
            <a:pPr marL="342900" marR="0" lvl="0" indent="-342900">
              <a:spcBef>
                <a:spcPts val="0"/>
              </a:spcBef>
              <a:spcAft>
                <a:spcPts val="0"/>
              </a:spcAft>
              <a:buFont typeface="+mj-lt"/>
              <a:buAutoNum type="arabicParenBoth"/>
            </a:pPr>
            <a:r>
              <a:rPr lang="en-US" dirty="0">
                <a:latin typeface="Calibri" panose="020F0502020204030204" pitchFamily="34" charset="0"/>
                <a:ea typeface="Calibri" panose="020F0502020204030204" pitchFamily="34" charset="0"/>
                <a:cs typeface="Times New Roman" panose="02020603050405020304" pitchFamily="18" charset="0"/>
              </a:rPr>
              <a:t>an ability to apply written, oral, and graphical communication in broadly-defined technical and non-technical environments; and an ability to identify and use appropriate technical literature;</a:t>
            </a:r>
          </a:p>
          <a:p>
            <a:pPr marL="342900" marR="0" lvl="0" indent="-342900">
              <a:spcBef>
                <a:spcPts val="0"/>
              </a:spcBef>
              <a:spcAft>
                <a:spcPts val="0"/>
              </a:spcAft>
              <a:buFont typeface="+mj-lt"/>
              <a:buAutoNum type="arabicParenBoth"/>
            </a:pPr>
            <a:r>
              <a:rPr lang="en-US" dirty="0">
                <a:latin typeface="Calibri" panose="020F0502020204030204" pitchFamily="34" charset="0"/>
                <a:ea typeface="Calibri" panose="020F0502020204030204" pitchFamily="34" charset="0"/>
                <a:cs typeface="Times New Roman" panose="02020603050405020304" pitchFamily="18" charset="0"/>
              </a:rPr>
              <a:t>an ability to conduct standard tests, measurements, and experiments and to analyze and interpret the results to improve processes; and </a:t>
            </a:r>
          </a:p>
          <a:p>
            <a:pPr marL="342900" marR="0" lvl="0" indent="-342900">
              <a:spcBef>
                <a:spcPts val="0"/>
              </a:spcBef>
              <a:spcAft>
                <a:spcPts val="0"/>
              </a:spcAft>
              <a:buFont typeface="+mj-lt"/>
              <a:buAutoNum type="arabicParenBoth"/>
            </a:pPr>
            <a:r>
              <a:rPr lang="en-US" dirty="0">
                <a:latin typeface="Calibri" panose="020F0502020204030204" pitchFamily="34" charset="0"/>
                <a:ea typeface="Calibri" panose="020F0502020204030204" pitchFamily="34" charset="0"/>
                <a:cs typeface="Times New Roman" panose="02020603050405020304" pitchFamily="18" charset="0"/>
              </a:rPr>
              <a:t>an ability to function effectively as a member as well as a leader on technical teams.</a:t>
            </a:r>
          </a:p>
          <a:p>
            <a:endParaRPr lang="en-US" dirty="0"/>
          </a:p>
        </p:txBody>
      </p:sp>
    </p:spTree>
    <p:extLst>
      <p:ext uri="{BB962C8B-B14F-4D97-AF65-F5344CB8AC3E}">
        <p14:creationId xmlns:p14="http://schemas.microsoft.com/office/powerpoint/2010/main" val="67752941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3960F"/>
      </a:accent1>
      <a:accent2>
        <a:srgbClr val="E04116"/>
      </a:accent2>
      <a:accent3>
        <a:srgbClr val="9D4DE7"/>
      </a:accent3>
      <a:accent4>
        <a:srgbClr val="449EF3"/>
      </a:accent4>
      <a:accent5>
        <a:srgbClr val="39C6BE"/>
      </a:accent5>
      <a:accent6>
        <a:srgbClr val="88C933"/>
      </a:accent6>
      <a:hlink>
        <a:srgbClr val="EBB41F"/>
      </a:hlink>
      <a:folHlink>
        <a:srgbClr val="E1D676"/>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29B3952A-A5A2-4E72-A5C9-A88B41734E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ACFFF7D8996AB4B97D234739824B4A6" ma:contentTypeVersion="10" ma:contentTypeDescription="Create a new document." ma:contentTypeScope="" ma:versionID="08033d3b63b4cc6c2d3959a36c8a2162">
  <xsd:schema xmlns:xsd="http://www.w3.org/2001/XMLSchema" xmlns:xs="http://www.w3.org/2001/XMLSchema" xmlns:p="http://schemas.microsoft.com/office/2006/metadata/properties" xmlns:ns3="c63383a8-52ac-4d9b-8f7a-d787277c5ebe" xmlns:ns4="8b976999-fd47-4fb7-92f0-57d56a1ad01b" targetNamespace="http://schemas.microsoft.com/office/2006/metadata/properties" ma:root="true" ma:fieldsID="e964ed4a45090a0a79f1abab44e9f8f9" ns3:_="" ns4:_="">
    <xsd:import namespace="c63383a8-52ac-4d9b-8f7a-d787277c5ebe"/>
    <xsd:import namespace="8b976999-fd47-4fb7-92f0-57d56a1ad01b"/>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KeyPoints" minOccurs="0"/>
                <xsd:element ref="ns3:MediaServiceKeyPoints" minOccurs="0"/>
                <xsd:element ref="ns3:MediaServiceAutoTags"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3383a8-52ac-4d9b-8f7a-d787277c5e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b976999-fd47-4fb7-92f0-57d56a1ad01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0B549E-A4EB-42F9-8E20-E14459ECF7BF}">
  <ds:schemaRefs>
    <ds:schemaRef ds:uri="http://www.w3.org/XML/1998/namespace"/>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8b976999-fd47-4fb7-92f0-57d56a1ad01b"/>
    <ds:schemaRef ds:uri="c63383a8-52ac-4d9b-8f7a-d787277c5ebe"/>
    <ds:schemaRef ds:uri="http://schemas.microsoft.com/office/infopath/2007/PartnerControls"/>
    <ds:schemaRef ds:uri="http://purl.org/dc/dcmitype/"/>
    <ds:schemaRef ds:uri="http://purl.org/dc/terms/"/>
  </ds:schemaRefs>
</ds:datastoreItem>
</file>

<file path=customXml/itemProps2.xml><?xml version="1.0" encoding="utf-8"?>
<ds:datastoreItem xmlns:ds="http://schemas.openxmlformats.org/officeDocument/2006/customXml" ds:itemID="{C53C00F6-4C2C-4772-806D-4784964463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3383a8-52ac-4d9b-8f7a-d787277c5ebe"/>
    <ds:schemaRef ds:uri="8b976999-fd47-4fb7-92f0-57d56a1ad0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90F2CCD-4EC3-432C-9872-66F9DC2DBB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TM16401371[[fn=Atlas]]</Template>
  <TotalTime>13241</TotalTime>
  <Words>825</Words>
  <Application>Microsoft Office PowerPoint</Application>
  <PresentationFormat>Widescreen</PresentationFormat>
  <Paragraphs>75</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Calibri Light</vt:lpstr>
      <vt:lpstr>Rockwell</vt:lpstr>
      <vt:lpstr>Times New Roman</vt:lpstr>
      <vt:lpstr>Wingdings</vt:lpstr>
      <vt:lpstr>Atlas</vt:lpstr>
      <vt:lpstr>Course Title &amp; Description</vt:lpstr>
      <vt:lpstr>Course Details</vt:lpstr>
      <vt:lpstr>PowerPoint Presentation</vt:lpstr>
      <vt:lpstr>Levels of learning    </vt:lpstr>
      <vt:lpstr>ABET Criterion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&amp; Physical Products and Systems</dc:title>
  <dc:creator>Cox, Jordan</dc:creator>
  <cp:lastModifiedBy>Athinarayanan, Ragu</cp:lastModifiedBy>
  <cp:revision>263</cp:revision>
  <dcterms:created xsi:type="dcterms:W3CDTF">2019-12-03T11:18:33Z</dcterms:created>
  <dcterms:modified xsi:type="dcterms:W3CDTF">2021-09-25T16:31:34Z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0x0101001ACFFF7D8996AB4B97D234739824B4A6</vt:lpwstr>
  </property>
</Properties>
</file>