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8" r:id="rId3"/>
    <p:sldId id="264" r:id="rId4"/>
    <p:sldId id="262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9FF8A3-79E2-4ADC-B107-302B4FCA5B2E}" v="3" dt="2021-06-30T14:01:39.926"/>
    <p1510:client id="{704612D5-222E-4D83-91DC-1923B793668B}" v="1" dt="2021-06-30T11:10:09.868"/>
    <p1510:client id="{7AA3253E-368A-9425-1B40-4C462FC732F3}" v="324" dt="2021-06-30T15:36:25.135"/>
    <p1510:client id="{80791120-11AA-3F12-9287-8C162E31FC28}" v="3" dt="2021-06-30T15:51:59.682"/>
    <p1510:client id="{9863334B-467B-82D3-FBF2-625DFAB9E18F}" v="208" dt="2021-06-30T16:05:04.806"/>
    <p1510:client id="{C4164149-73FD-8B4D-8072-D8188AF93B89}" v="145" dt="2021-06-30T18:09:30.828"/>
    <p1510:client id="{D474D69E-8AF7-4701-9FCA-8263F4F4AA29}" v="123" dt="2021-06-30T18:43:04.825"/>
    <p1510:client id="{E80C1DBD-4BF6-45ED-C2BF-9CE69E4F5A6B}" v="7" dt="2021-06-30T14:29:53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935E-F28B-43B1-8DF1-60F2FB423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CD4C2-C00A-40D6-B796-F41AA87FB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6273C-92AF-48CA-80ED-7915C315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DD6C-A4F3-4327-80B1-68E375614D8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E1373-934F-433D-893B-DDFEE8B8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F0D3-A24F-4BC6-8B29-D24EE208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F838-4140-47C0-92D3-FB9A7DD88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1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1331-F30D-4F2D-A2A2-F1432FAF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B42E5-62B0-4CC5-B662-7FA125302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5C33F-986D-49A7-8637-ED873B85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DD6C-A4F3-4327-80B1-68E375614D8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50E68-6FF4-4B13-B761-B5BBEC8C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0CA95-51DA-4D6E-8FA7-4AF85FCD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F838-4140-47C0-92D3-FB9A7DD88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4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0C61F4-A9C0-492A-AADC-5DADB05AE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CC5FA-E3E3-4943-A9E2-0988625E4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BA73B-20C1-4A5B-8226-818E1AC2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DD6C-A4F3-4327-80B1-68E375614D8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2E24E-57F2-423E-8251-C823D876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6952B-1428-48DE-A1EF-69161562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F838-4140-47C0-92D3-FB9A7DD88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3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0A22-66ED-4D89-B820-AFEEDEC65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3901C-A8FB-4E6A-987D-D60A96003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C5B0A-0358-4F43-874B-1372CA03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DD6C-A4F3-4327-80B1-68E375614D8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73B13-633F-4362-A536-736C4F88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EA93F-26E7-48F9-81AC-2595EDED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F838-4140-47C0-92D3-FB9A7DD88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1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8670-7794-4F57-BF7B-37A58959E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40689-174B-47AB-8C03-3BC354106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E3226-623F-43A2-B125-8207183C5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DD6C-A4F3-4327-80B1-68E375614D8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5E8C3-57DE-4C63-8926-B4A82F98E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BACCC-267A-4F83-BA56-E076D649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F838-4140-47C0-92D3-FB9A7DD88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7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4C2F-549F-4DA5-B25D-5840B0F2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E1AC6-97F0-45F7-9B2B-B2A154A79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E4925-0875-41D9-81D0-38801E93F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9FC9A-5212-48A5-B64E-646F8B0D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DD6C-A4F3-4327-80B1-68E375614D8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FE03D-CB72-4440-86AD-CA925F23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1C897-1EBC-4BCA-B12B-9724DF3A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F838-4140-47C0-92D3-FB9A7DD88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7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237A7-023A-46AD-A7DA-A5B957A01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37374-08BC-4F85-AE09-E1C5E4719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BF1D1-3185-474D-A7BF-64BAC4C2E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40E3EC-56DC-4823-A7F8-1D33EE149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FB7C89-AA88-41B9-A564-D2C046120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6F787C-256A-4666-B135-6FEC7BA6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DD6C-A4F3-4327-80B1-68E375614D8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4D13B-AE54-4924-87CE-49A4E611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23583-2391-419B-9E65-097D52D9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F838-4140-47C0-92D3-FB9A7DD88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9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9FA2-ED00-4593-A27C-607557FE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1D14AB-2336-418A-B29D-1093257E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DD6C-A4F3-4327-80B1-68E375614D8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9CE68-47C0-49B1-84CC-7701448F1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104AC-2250-4477-BFBC-A462E6B9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F838-4140-47C0-92D3-FB9A7DD88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9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6F0717-EB9F-4822-97C9-7D7424911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DD6C-A4F3-4327-80B1-68E375614D8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15728-3832-4B3A-BDC5-1900A16B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35EFF-8C4E-4A0C-8C5F-0718F301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F838-4140-47C0-92D3-FB9A7DD88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9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D231-2A67-4F3E-AE51-D31400182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055D2-31CD-4044-8053-218B14B0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5C0B0-5810-4664-8F2F-59FC45D3B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27304-6384-4D4E-8608-B834872E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DD6C-A4F3-4327-80B1-68E375614D8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74551-5457-4136-8C1A-058C3BB7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315D0-93F7-4E43-AE7E-1EAF02DE2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F838-4140-47C0-92D3-FB9A7DD88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1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76FD-9631-4EE6-84DF-97616EB69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C0621-91DF-4323-AB00-711FDE899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EF6C5-C6F7-4A56-AA5E-04998F18B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9F673-C187-4E81-B28C-42E25A4B4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DD6C-A4F3-4327-80B1-68E375614D8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2D791-42C5-4658-A4F9-FE7E6A95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C4D0C-C125-40C2-8449-1A1186DE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F838-4140-47C0-92D3-FB9A7DD88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BBB48-1956-4DE4-B381-EE4BBC300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35157-252E-4326-9DF6-3AAB6F180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C7F16-A030-40BA-9817-ADF14149A5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5DD6C-A4F3-4327-80B1-68E375614D8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1A5E7-62E7-42E5-AD20-1F6244EF1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83376-E4A1-4F09-8390-AFA0BE63C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0F838-4140-47C0-92D3-FB9A7DD88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4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1-IT-OT-Convergence_fig3_31194824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github.com/microsoft/iot-curriculum/tree/main/car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9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svg"/><Relationship Id="rId5" Type="http://schemas.microsoft.com/office/2007/relationships/hdphoto" Target="../media/hdphoto2.wdp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babal@microsoft.com" TargetMode="External"/><Relationship Id="rId2" Type="http://schemas.openxmlformats.org/officeDocument/2006/relationships/hyperlink" Target="mailto:grichard@purdue.ed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pzink@ptc.com" TargetMode="External"/><Relationship Id="rId4" Type="http://schemas.openxmlformats.org/officeDocument/2006/relationships/hyperlink" Target="mailto:jmzaccaria@ra.rockwel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675C5-DD28-405B-93BF-6C80DCB00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623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/>
              <a:t>A collaboratively developed platform to introduce fundamentals of IoT and </a:t>
            </a:r>
            <a:r>
              <a:rPr lang="en-US" b="1" err="1"/>
              <a:t>IIoT</a:t>
            </a:r>
            <a:r>
              <a:rPr lang="en-US" b="1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AE8B4-A190-480A-B74A-896A09F55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0940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/>
              <a:t>Grant </a:t>
            </a:r>
            <a:r>
              <a:rPr lang="en-US" sz="2000" err="1"/>
              <a:t>Richards</a:t>
            </a:r>
            <a:r>
              <a:rPr lang="en-US" sz="2000" baseline="30000" err="1"/>
              <a:t>a</a:t>
            </a:r>
            <a:r>
              <a:rPr lang="en-US" sz="2000"/>
              <a:t>, Balamurugan </a:t>
            </a:r>
            <a:r>
              <a:rPr lang="en-US" sz="2000" err="1"/>
              <a:t>Balakreshnan</a:t>
            </a:r>
            <a:r>
              <a:rPr lang="en-US" sz="2000" baseline="30000" err="1"/>
              <a:t>b</a:t>
            </a:r>
            <a:r>
              <a:rPr lang="en-US" sz="2000"/>
              <a:t>, Jim </a:t>
            </a:r>
            <a:r>
              <a:rPr lang="en-US" sz="2000" err="1"/>
              <a:t>Bennett</a:t>
            </a:r>
            <a:r>
              <a:rPr lang="en-US" sz="2000" baseline="30000" err="1"/>
              <a:t>b</a:t>
            </a:r>
            <a:r>
              <a:rPr lang="en-US" sz="2000"/>
              <a:t>, Ragu </a:t>
            </a:r>
            <a:r>
              <a:rPr lang="en-US" sz="2000" err="1"/>
              <a:t>Athinarayanan</a:t>
            </a:r>
            <a:r>
              <a:rPr lang="en-US" sz="2000" baseline="30000" err="1"/>
              <a:t>a</a:t>
            </a:r>
            <a:r>
              <a:rPr lang="en-US" sz="2000"/>
              <a:t>, Joseph </a:t>
            </a:r>
            <a:r>
              <a:rPr lang="en-US" sz="2000" err="1"/>
              <a:t>Zaccaria</a:t>
            </a:r>
            <a:r>
              <a:rPr lang="en-US" sz="2000" baseline="30000" err="1"/>
              <a:t>c</a:t>
            </a:r>
            <a:r>
              <a:rPr lang="en-US" sz="2000"/>
              <a:t>, Peter </a:t>
            </a:r>
            <a:r>
              <a:rPr lang="en-US" sz="2000" err="1"/>
              <a:t>Zink</a:t>
            </a:r>
            <a:r>
              <a:rPr lang="en-US" sz="2000" baseline="30000" err="1"/>
              <a:t>d</a:t>
            </a:r>
            <a:r>
              <a:rPr lang="en-US" sz="2000"/>
              <a:t>, Andrea </a:t>
            </a:r>
            <a:r>
              <a:rPr lang="en-US" sz="2000" err="1"/>
              <a:t>Weatherly</a:t>
            </a:r>
            <a:r>
              <a:rPr lang="en-US" sz="2000" baseline="30000" err="1"/>
              <a:t>b</a:t>
            </a:r>
            <a:r>
              <a:rPr lang="en-US" sz="2000"/>
              <a:t>, Jun </a:t>
            </a:r>
            <a:r>
              <a:rPr lang="en-US" sz="2000" err="1"/>
              <a:t>Yamasaki</a:t>
            </a:r>
            <a:r>
              <a:rPr lang="en-US" sz="2000" baseline="30000" err="1"/>
              <a:t>b</a:t>
            </a:r>
            <a:r>
              <a:rPr lang="en-US" sz="2000"/>
              <a:t>, Brittany </a:t>
            </a:r>
            <a:r>
              <a:rPr lang="en-US" sz="2000" err="1"/>
              <a:t>Newell</a:t>
            </a:r>
            <a:r>
              <a:rPr lang="en-US" sz="2000" baseline="30000" err="1"/>
              <a:t>a</a:t>
            </a:r>
            <a:r>
              <a:rPr lang="en-US" sz="2000"/>
              <a:t>, Gaurav </a:t>
            </a:r>
            <a:r>
              <a:rPr lang="en-US" sz="2000" err="1"/>
              <a:t>Nanda</a:t>
            </a:r>
            <a:r>
              <a:rPr lang="en-US" sz="2000" baseline="30000" err="1"/>
              <a:t>a</a:t>
            </a:r>
            <a:r>
              <a:rPr lang="en-US" sz="2000"/>
              <a:t>, </a:t>
            </a:r>
            <a:r>
              <a:rPr lang="en-US" sz="2000" err="1"/>
              <a:t>Huachao</a:t>
            </a:r>
            <a:r>
              <a:rPr lang="en-US" sz="2000"/>
              <a:t> </a:t>
            </a:r>
            <a:r>
              <a:rPr lang="en-US" sz="2000" err="1"/>
              <a:t>Mao</a:t>
            </a:r>
            <a:r>
              <a:rPr lang="en-US" sz="2000" baseline="30000" err="1"/>
              <a:t>a</a:t>
            </a:r>
            <a:endParaRPr lang="en-US" sz="2000" baseline="30000"/>
          </a:p>
          <a:p>
            <a:endParaRPr lang="en-US" sz="2000" baseline="30000"/>
          </a:p>
          <a:p>
            <a:r>
              <a:rPr lang="en-US" sz="2000" baseline="30000" err="1"/>
              <a:t>a</a:t>
            </a:r>
            <a:r>
              <a:rPr lang="en-US" sz="2000" err="1"/>
              <a:t>Purdue</a:t>
            </a:r>
            <a:r>
              <a:rPr lang="en-US" sz="2000"/>
              <a:t> University, </a:t>
            </a:r>
            <a:r>
              <a:rPr lang="en-US" sz="2000" baseline="30000" err="1"/>
              <a:t>b</a:t>
            </a:r>
            <a:r>
              <a:rPr lang="en-US" sz="2000" err="1"/>
              <a:t>Microsoft</a:t>
            </a:r>
            <a:r>
              <a:rPr lang="en-US" sz="2000"/>
              <a:t>, </a:t>
            </a:r>
            <a:r>
              <a:rPr lang="en-US" sz="2000" baseline="30000" err="1"/>
              <a:t>c</a:t>
            </a:r>
            <a:r>
              <a:rPr lang="en-US" sz="2000" err="1"/>
              <a:t>Rockwell</a:t>
            </a:r>
            <a:r>
              <a:rPr lang="en-US" sz="2000"/>
              <a:t> Automation, </a:t>
            </a:r>
            <a:r>
              <a:rPr lang="en-US" sz="2000" baseline="30000" err="1"/>
              <a:t>d</a:t>
            </a:r>
            <a:r>
              <a:rPr lang="en-US" sz="2000" err="1"/>
              <a:t>PTC</a:t>
            </a:r>
            <a:endParaRPr lang="en-US" sz="20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97B14F-A232-6745-A45B-8B571063901A}"/>
              </a:ext>
            </a:extLst>
          </p:cNvPr>
          <p:cNvCxnSpPr>
            <a:cxnSpLocks/>
          </p:cNvCxnSpPr>
          <p:nvPr/>
        </p:nvCxnSpPr>
        <p:spPr>
          <a:xfrm>
            <a:off x="1008990" y="3528127"/>
            <a:ext cx="10058400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1C0C14-00FB-1A46-8BEB-50F46392D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596" y="5779338"/>
            <a:ext cx="1175369" cy="65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n on Home room design">
            <a:extLst>
              <a:ext uri="{FF2B5EF4-FFF2-40B4-BE49-F238E27FC236}">
                <a16:creationId xmlns:a16="http://schemas.microsoft.com/office/drawing/2014/main" id="{60695C12-354E-6C4E-9623-1BF3309E6E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18" b="32100"/>
          <a:stretch/>
        </p:blipFill>
        <p:spPr bwMode="auto">
          <a:xfrm>
            <a:off x="6810700" y="5779338"/>
            <a:ext cx="1929953" cy="65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icrosoft Logo Png - Free Transparent PNG Logos">
            <a:extLst>
              <a:ext uri="{FF2B5EF4-FFF2-40B4-BE49-F238E27FC236}">
                <a16:creationId xmlns:a16="http://schemas.microsoft.com/office/drawing/2014/main" id="{05351B54-F874-7345-AC7E-1C096ACFC8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36"/>
          <a:stretch/>
        </p:blipFill>
        <p:spPr bwMode="auto">
          <a:xfrm>
            <a:off x="3836273" y="5782829"/>
            <a:ext cx="2247302" cy="65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urdue University - Top 50 Most Affordable Executive MBA Online Programs  2019 - Best Colleges Online">
            <a:extLst>
              <a:ext uri="{FF2B5EF4-FFF2-40B4-BE49-F238E27FC236}">
                <a16:creationId xmlns:a16="http://schemas.microsoft.com/office/drawing/2014/main" id="{12BE0720-B26B-EF40-94EE-2369B2637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77" y="5728370"/>
            <a:ext cx="1647711" cy="74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63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E14A13-5C2C-A448-A098-1CFE084E9906}"/>
              </a:ext>
            </a:extLst>
          </p:cNvPr>
          <p:cNvCxnSpPr/>
          <p:nvPr/>
        </p:nvCxnSpPr>
        <p:spPr>
          <a:xfrm>
            <a:off x="377687" y="3379304"/>
            <a:ext cx="11280913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rd 10">
            <a:extLst>
              <a:ext uri="{FF2B5EF4-FFF2-40B4-BE49-F238E27FC236}">
                <a16:creationId xmlns:a16="http://schemas.microsoft.com/office/drawing/2014/main" id="{07758A37-E232-3D4B-95FE-FF6D82AAC45B}"/>
              </a:ext>
            </a:extLst>
          </p:cNvPr>
          <p:cNvSpPr/>
          <p:nvPr/>
        </p:nvSpPr>
        <p:spPr>
          <a:xfrm>
            <a:off x="457201" y="4049986"/>
            <a:ext cx="2390359" cy="897699"/>
          </a:xfrm>
          <a:prstGeom prst="flowChartPunchedCar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rd 12">
            <a:extLst>
              <a:ext uri="{FF2B5EF4-FFF2-40B4-BE49-F238E27FC236}">
                <a16:creationId xmlns:a16="http://schemas.microsoft.com/office/drawing/2014/main" id="{E2CCB378-3551-6B4B-BD84-728D8071C399}"/>
              </a:ext>
            </a:extLst>
          </p:cNvPr>
          <p:cNvSpPr/>
          <p:nvPr/>
        </p:nvSpPr>
        <p:spPr>
          <a:xfrm>
            <a:off x="3303105" y="4049986"/>
            <a:ext cx="2390359" cy="897699"/>
          </a:xfrm>
          <a:prstGeom prst="flowChartPunchedCar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rd 13">
            <a:extLst>
              <a:ext uri="{FF2B5EF4-FFF2-40B4-BE49-F238E27FC236}">
                <a16:creationId xmlns:a16="http://schemas.microsoft.com/office/drawing/2014/main" id="{C985C531-98FD-1D4A-8123-2E9F06F67BCF}"/>
              </a:ext>
            </a:extLst>
          </p:cNvPr>
          <p:cNvSpPr/>
          <p:nvPr/>
        </p:nvSpPr>
        <p:spPr>
          <a:xfrm>
            <a:off x="6149009" y="4040047"/>
            <a:ext cx="2390359" cy="897699"/>
          </a:xfrm>
          <a:prstGeom prst="flowChartPunchedCar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rd 14">
            <a:extLst>
              <a:ext uri="{FF2B5EF4-FFF2-40B4-BE49-F238E27FC236}">
                <a16:creationId xmlns:a16="http://schemas.microsoft.com/office/drawing/2014/main" id="{4B2ECD47-1F0B-A940-B5E9-9BC3858ACC20}"/>
              </a:ext>
            </a:extLst>
          </p:cNvPr>
          <p:cNvSpPr/>
          <p:nvPr/>
        </p:nvSpPr>
        <p:spPr>
          <a:xfrm>
            <a:off x="8994913" y="4040047"/>
            <a:ext cx="2390359" cy="897699"/>
          </a:xfrm>
          <a:prstGeom prst="flowChartPunchedCar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rd 15">
            <a:extLst>
              <a:ext uri="{FF2B5EF4-FFF2-40B4-BE49-F238E27FC236}">
                <a16:creationId xmlns:a16="http://schemas.microsoft.com/office/drawing/2014/main" id="{4E9D58E8-37E7-194E-8661-37EE84E68BC5}"/>
              </a:ext>
            </a:extLst>
          </p:cNvPr>
          <p:cNvSpPr/>
          <p:nvPr/>
        </p:nvSpPr>
        <p:spPr>
          <a:xfrm>
            <a:off x="1888436" y="5133746"/>
            <a:ext cx="2390359" cy="897699"/>
          </a:xfrm>
          <a:prstGeom prst="flowChartPunchedCar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rd 16">
            <a:extLst>
              <a:ext uri="{FF2B5EF4-FFF2-40B4-BE49-F238E27FC236}">
                <a16:creationId xmlns:a16="http://schemas.microsoft.com/office/drawing/2014/main" id="{9F6EC177-F4B1-6043-ADA2-2DE92F6D832A}"/>
              </a:ext>
            </a:extLst>
          </p:cNvPr>
          <p:cNvSpPr/>
          <p:nvPr/>
        </p:nvSpPr>
        <p:spPr>
          <a:xfrm>
            <a:off x="4734340" y="5133746"/>
            <a:ext cx="2390359" cy="897699"/>
          </a:xfrm>
          <a:prstGeom prst="flowChartPunchedCar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rd 17">
            <a:extLst>
              <a:ext uri="{FF2B5EF4-FFF2-40B4-BE49-F238E27FC236}">
                <a16:creationId xmlns:a16="http://schemas.microsoft.com/office/drawing/2014/main" id="{6D97DD38-9293-8942-9BEB-9AF791838CC3}"/>
              </a:ext>
            </a:extLst>
          </p:cNvPr>
          <p:cNvSpPr/>
          <p:nvPr/>
        </p:nvSpPr>
        <p:spPr>
          <a:xfrm>
            <a:off x="7580244" y="5123807"/>
            <a:ext cx="2390359" cy="897699"/>
          </a:xfrm>
          <a:prstGeom prst="flowChartPunchedCar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B5E238-29ED-724C-A761-DD47788EBD9D}"/>
              </a:ext>
            </a:extLst>
          </p:cNvPr>
          <p:cNvSpPr txBox="1"/>
          <p:nvPr/>
        </p:nvSpPr>
        <p:spPr>
          <a:xfrm>
            <a:off x="720589" y="4136264"/>
            <a:ext cx="19679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Developed in collaboration with industry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8F3E8A-2BD3-4144-ADBD-5E719CF66160}"/>
              </a:ext>
            </a:extLst>
          </p:cNvPr>
          <p:cNvSpPr txBox="1"/>
          <p:nvPr/>
        </p:nvSpPr>
        <p:spPr>
          <a:xfrm>
            <a:off x="3566493" y="4243986"/>
            <a:ext cx="19679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Designed for Engineering students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41C16B-1380-B448-8658-5E91712C0E62}"/>
              </a:ext>
            </a:extLst>
          </p:cNvPr>
          <p:cNvSpPr txBox="1"/>
          <p:nvPr/>
        </p:nvSpPr>
        <p:spPr>
          <a:xfrm>
            <a:off x="6406719" y="4243986"/>
            <a:ext cx="19679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Minimal prerequisite knowledge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6242AE-56E9-2E4E-A536-5102B85A5DEE}"/>
              </a:ext>
            </a:extLst>
          </p:cNvPr>
          <p:cNvSpPr txBox="1"/>
          <p:nvPr/>
        </p:nvSpPr>
        <p:spPr>
          <a:xfrm>
            <a:off x="9252623" y="4340977"/>
            <a:ext cx="196794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Capable of virtualization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C1F7BA-D8BE-7A47-A54E-2C7E1A4122EC}"/>
              </a:ext>
            </a:extLst>
          </p:cNvPr>
          <p:cNvSpPr txBox="1"/>
          <p:nvPr/>
        </p:nvSpPr>
        <p:spPr>
          <a:xfrm>
            <a:off x="2221397" y="5258989"/>
            <a:ext cx="19679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Develop core skills prior to engaging with live systems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1AD6C0-570B-CE42-9051-A246C9F40E0E}"/>
              </a:ext>
            </a:extLst>
          </p:cNvPr>
          <p:cNvSpPr txBox="1"/>
          <p:nvPr/>
        </p:nvSpPr>
        <p:spPr>
          <a:xfrm>
            <a:off x="5067301" y="5249050"/>
            <a:ext cx="19679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Demonstrate flow of data in on-premises and cloud systems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D0210F-0905-4247-A01B-D5B9C2540834}"/>
              </a:ext>
            </a:extLst>
          </p:cNvPr>
          <p:cNvSpPr txBox="1"/>
          <p:nvPr/>
        </p:nvSpPr>
        <p:spPr>
          <a:xfrm>
            <a:off x="7907527" y="5351802"/>
            <a:ext cx="19679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Demonstrate concepts of cyber security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08C736-46E5-2345-A31C-69D435C2DCB1}"/>
              </a:ext>
            </a:extLst>
          </p:cNvPr>
          <p:cNvSpPr txBox="1"/>
          <p:nvPr/>
        </p:nvSpPr>
        <p:spPr>
          <a:xfrm>
            <a:off x="2634047" y="3504548"/>
            <a:ext cx="683445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/>
              <a:t>SCALABLE INSTRUCTIONAL PLATFORM</a:t>
            </a:r>
          </a:p>
        </p:txBody>
      </p:sp>
      <p:sp>
        <p:nvSpPr>
          <p:cNvPr id="30" name="Pentagon 29">
            <a:extLst>
              <a:ext uri="{FF2B5EF4-FFF2-40B4-BE49-F238E27FC236}">
                <a16:creationId xmlns:a16="http://schemas.microsoft.com/office/drawing/2014/main" id="{33EC53D6-CEB9-A946-BF77-0C7DC8D312EC}"/>
              </a:ext>
            </a:extLst>
          </p:cNvPr>
          <p:cNvSpPr/>
          <p:nvPr/>
        </p:nvSpPr>
        <p:spPr>
          <a:xfrm>
            <a:off x="6049618" y="6294437"/>
            <a:ext cx="5890589" cy="384659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entagon 30">
            <a:extLst>
              <a:ext uri="{FF2B5EF4-FFF2-40B4-BE49-F238E27FC236}">
                <a16:creationId xmlns:a16="http://schemas.microsoft.com/office/drawing/2014/main" id="{3D21D65B-D398-CC40-9B21-083E6ABA39BF}"/>
              </a:ext>
            </a:extLst>
          </p:cNvPr>
          <p:cNvSpPr/>
          <p:nvPr/>
        </p:nvSpPr>
        <p:spPr>
          <a:xfrm rot="10800000">
            <a:off x="251792" y="6294436"/>
            <a:ext cx="5890589" cy="384659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0BA01F-8087-CC45-9016-B8AD98EB2679}"/>
              </a:ext>
            </a:extLst>
          </p:cNvPr>
          <p:cNvSpPr txBox="1"/>
          <p:nvPr/>
        </p:nvSpPr>
        <p:spPr>
          <a:xfrm>
            <a:off x="1388163" y="6332877"/>
            <a:ext cx="361784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Low-cost base platform capable of expansion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998ACB-A6C8-9C40-B1A9-E1EAC1BA7515}"/>
              </a:ext>
            </a:extLst>
          </p:cNvPr>
          <p:cNvSpPr txBox="1"/>
          <p:nvPr/>
        </p:nvSpPr>
        <p:spPr>
          <a:xfrm>
            <a:off x="7082578" y="6339329"/>
            <a:ext cx="361784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Open resources - </a:t>
            </a:r>
            <a:r>
              <a:rPr lang="en-US" sz="1400" err="1">
                <a:solidFill>
                  <a:schemeClr val="bg1"/>
                </a:solidFill>
              </a:rPr>
              <a:t>Github</a:t>
            </a:r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5F0766-FB7D-8741-AC4D-C4A02E4C8721}"/>
              </a:ext>
            </a:extLst>
          </p:cNvPr>
          <p:cNvCxnSpPr/>
          <p:nvPr/>
        </p:nvCxnSpPr>
        <p:spPr>
          <a:xfrm>
            <a:off x="6059558" y="6382572"/>
            <a:ext cx="0" cy="1828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AFC961B3-6824-A046-A9DD-D30017F83CF5}"/>
              </a:ext>
            </a:extLst>
          </p:cNvPr>
          <p:cNvSpPr txBox="1">
            <a:spLocks/>
          </p:cNvSpPr>
          <p:nvPr/>
        </p:nvSpPr>
        <p:spPr>
          <a:xfrm>
            <a:off x="838200" y="486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Overview</a:t>
            </a:r>
          </a:p>
        </p:txBody>
      </p:sp>
      <p:pic>
        <p:nvPicPr>
          <p:cNvPr id="3" name="Picture 2" descr="Chart, funnel chart&#10;&#10;Description automatically generated">
            <a:extLst>
              <a:ext uri="{FF2B5EF4-FFF2-40B4-BE49-F238E27FC236}">
                <a16:creationId xmlns:a16="http://schemas.microsoft.com/office/drawing/2014/main" id="{E311B65A-1F58-E743-9A39-C57162D45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704" y="548298"/>
            <a:ext cx="3248151" cy="27055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9B8AF4-18D8-4648-B409-AB0A1CC1AA5D}"/>
              </a:ext>
            </a:extLst>
          </p:cNvPr>
          <p:cNvSpPr txBox="1"/>
          <p:nvPr/>
        </p:nvSpPr>
        <p:spPr>
          <a:xfrm>
            <a:off x="9396403" y="2618975"/>
            <a:ext cx="2608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/>
              <a:t>Graphic from Martin &amp; Schrecker, et al. </a:t>
            </a:r>
            <a:r>
              <a:rPr lang="en-US" sz="1200" i="1">
                <a:hlinkClick r:id="rId3"/>
              </a:rPr>
              <a:t>https://www.researchgate.net/figure/1-IT-OT-Convergence_fig3_311948248</a:t>
            </a:r>
            <a:r>
              <a:rPr lang="en-US" sz="1200" i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595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662F-3BFC-4567-BA7E-87E09F9F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117"/>
            <a:ext cx="10515600" cy="1325563"/>
          </a:xfrm>
        </p:spPr>
        <p:txBody>
          <a:bodyPr/>
          <a:lstStyle/>
          <a:p>
            <a:r>
              <a:rPr lang="en-US" b="1"/>
              <a:t>IoT Capabilities and Experiences</a:t>
            </a:r>
          </a:p>
        </p:txBody>
      </p:sp>
      <p:pic>
        <p:nvPicPr>
          <p:cNvPr id="5" name="Picture 4" descr="A picture containing text, cluttered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750FF51A-E268-4F8F-A8CE-F74B6B67E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013" y="1627680"/>
            <a:ext cx="6065710" cy="454928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FE2C98-0FC2-A34B-A2A3-D782E61B285B}"/>
              </a:ext>
            </a:extLst>
          </p:cNvPr>
          <p:cNvCxnSpPr>
            <a:cxnSpLocks/>
            <a:stCxn id="9" idx="0"/>
          </p:cNvCxnSpPr>
          <p:nvPr/>
        </p:nvCxnSpPr>
        <p:spPr>
          <a:xfrm flipH="1">
            <a:off x="837365" y="1497302"/>
            <a:ext cx="1" cy="469861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998C0A66-4300-5E41-A190-333437BE33FC}"/>
              </a:ext>
            </a:extLst>
          </p:cNvPr>
          <p:cNvSpPr/>
          <p:nvPr/>
        </p:nvSpPr>
        <p:spPr>
          <a:xfrm>
            <a:off x="706988" y="1497302"/>
            <a:ext cx="260755" cy="26075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65EEF968-2EF6-1D49-9E45-388C518FE6DB}"/>
              </a:ext>
            </a:extLst>
          </p:cNvPr>
          <p:cNvSpPr/>
          <p:nvPr/>
        </p:nvSpPr>
        <p:spPr>
          <a:xfrm>
            <a:off x="706988" y="6046585"/>
            <a:ext cx="260755" cy="26075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3B11771E-A65A-EF4E-9418-E403B400F514}"/>
              </a:ext>
            </a:extLst>
          </p:cNvPr>
          <p:cNvSpPr/>
          <p:nvPr/>
        </p:nvSpPr>
        <p:spPr>
          <a:xfrm>
            <a:off x="706988" y="3771944"/>
            <a:ext cx="260755" cy="26075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146205B7-7150-8B47-AF9C-88C585090AA3}"/>
              </a:ext>
            </a:extLst>
          </p:cNvPr>
          <p:cNvSpPr/>
          <p:nvPr/>
        </p:nvSpPr>
        <p:spPr>
          <a:xfrm>
            <a:off x="706988" y="2255516"/>
            <a:ext cx="260755" cy="26075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229698B9-E4B7-AF45-AA82-AFE032708342}"/>
              </a:ext>
            </a:extLst>
          </p:cNvPr>
          <p:cNvSpPr/>
          <p:nvPr/>
        </p:nvSpPr>
        <p:spPr>
          <a:xfrm>
            <a:off x="706988" y="3013730"/>
            <a:ext cx="260755" cy="26075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BA5E376C-FF31-BE4B-B557-57D339171024}"/>
              </a:ext>
            </a:extLst>
          </p:cNvPr>
          <p:cNvSpPr/>
          <p:nvPr/>
        </p:nvSpPr>
        <p:spPr>
          <a:xfrm>
            <a:off x="706988" y="4530158"/>
            <a:ext cx="260755" cy="26075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5E18C543-0C3D-D845-B3A4-C4C1AABB2786}"/>
              </a:ext>
            </a:extLst>
          </p:cNvPr>
          <p:cNvSpPr/>
          <p:nvPr/>
        </p:nvSpPr>
        <p:spPr>
          <a:xfrm>
            <a:off x="706988" y="5288372"/>
            <a:ext cx="260755" cy="26075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F1D6B0-A3CE-584F-9D3C-7DE8D8D200F5}"/>
              </a:ext>
            </a:extLst>
          </p:cNvPr>
          <p:cNvSpPr txBox="1"/>
          <p:nvPr/>
        </p:nvSpPr>
        <p:spPr>
          <a:xfrm>
            <a:off x="990458" y="1462839"/>
            <a:ext cx="2470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Introduction to IoT Systems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0B03F8-3002-DB47-8D37-4CE66DADE978}"/>
              </a:ext>
            </a:extLst>
          </p:cNvPr>
          <p:cNvSpPr txBox="1"/>
          <p:nvPr/>
        </p:nvSpPr>
        <p:spPr>
          <a:xfrm>
            <a:off x="967743" y="2021837"/>
            <a:ext cx="4302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Enable students to get hands on real sensors and minicomputer (Raspberry Pi), AI computers (Jetson)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460221-88A8-0545-81AB-DB34F161E9E6}"/>
              </a:ext>
            </a:extLst>
          </p:cNvPr>
          <p:cNvSpPr txBox="1"/>
          <p:nvPr/>
        </p:nvSpPr>
        <p:spPr>
          <a:xfrm>
            <a:off x="967743" y="2973835"/>
            <a:ext cx="4302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Build hands-on to work with industrial system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E21BC5-DDD1-984A-B81A-1745DCD68D29}"/>
              </a:ext>
            </a:extLst>
          </p:cNvPr>
          <p:cNvSpPr txBox="1"/>
          <p:nvPr/>
        </p:nvSpPr>
        <p:spPr>
          <a:xfrm>
            <a:off x="967743" y="3628886"/>
            <a:ext cx="4302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Design and crate new industrial system with IoT and AI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47308A-2CE1-AC47-B0E8-0F4CC62D0214}"/>
              </a:ext>
            </a:extLst>
          </p:cNvPr>
          <p:cNvSpPr txBox="1"/>
          <p:nvPr/>
        </p:nvSpPr>
        <p:spPr>
          <a:xfrm>
            <a:off x="967743" y="4403229"/>
            <a:ext cx="4302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Work with AI minicomputer to create vision and audio-based systems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A493C2-D531-EA4A-952E-5F804D026F3B}"/>
              </a:ext>
            </a:extLst>
          </p:cNvPr>
          <p:cNvSpPr txBox="1"/>
          <p:nvPr/>
        </p:nvSpPr>
        <p:spPr>
          <a:xfrm>
            <a:off x="967743" y="5153377"/>
            <a:ext cx="4302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Bridge IT and OT data to enable data-driven decisions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357DB4-6ADB-3F4E-93D7-BE86A78BAC85}"/>
              </a:ext>
            </a:extLst>
          </p:cNvPr>
          <p:cNvSpPr txBox="1"/>
          <p:nvPr/>
        </p:nvSpPr>
        <p:spPr>
          <a:xfrm>
            <a:off x="967743" y="5903525"/>
            <a:ext cx="4302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Build predictive maintenance-based solutions for learning factory</a:t>
            </a:r>
          </a:p>
        </p:txBody>
      </p:sp>
    </p:spTree>
    <p:extLst>
      <p:ext uri="{BB962C8B-B14F-4D97-AF65-F5344CB8AC3E}">
        <p14:creationId xmlns:p14="http://schemas.microsoft.com/office/powerpoint/2010/main" val="333150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5602B7D2-2715-4E2A-9270-EF8C81193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728" y="832950"/>
            <a:ext cx="4580350" cy="35804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808A03-3741-41D6-8A9A-64C680842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673"/>
            <a:ext cx="10515600" cy="511372"/>
          </a:xfrm>
          <a:noFill/>
        </p:spPr>
        <p:txBody>
          <a:bodyPr>
            <a:normAutofit fontScale="90000"/>
          </a:bodyPr>
          <a:lstStyle/>
          <a:p>
            <a:r>
              <a:rPr lang="en-US" b="1" err="1">
                <a:ea typeface="+mj-lt"/>
                <a:cs typeface="+mj-lt"/>
              </a:rPr>
              <a:t>IIoT</a:t>
            </a:r>
            <a:r>
              <a:rPr lang="en-US" b="1">
                <a:ea typeface="+mj-lt"/>
                <a:cs typeface="+mj-lt"/>
              </a:rPr>
              <a:t> Implementation Framework </a:t>
            </a:r>
          </a:p>
        </p:txBody>
      </p:sp>
      <p:pic>
        <p:nvPicPr>
          <p:cNvPr id="6" name="Picture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0EF2BA93-CBF1-46E5-AB17-F2C16FD9DE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327458" y="3032801"/>
            <a:ext cx="6822807" cy="382532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EF264-B90C-4EB8-A0C5-E74332EFA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3182" y="1180833"/>
            <a:ext cx="8062586" cy="322960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>
                <a:cs typeface="Calibri"/>
              </a:rPr>
              <a:t>Fundamentals of </a:t>
            </a:r>
            <a:r>
              <a:rPr lang="en-US" u="sng" err="1">
                <a:cs typeface="Calibri"/>
              </a:rPr>
              <a:t>IIoT</a:t>
            </a:r>
            <a:r>
              <a:rPr lang="en-US" u="sng">
                <a:cs typeface="Calibri"/>
              </a:rPr>
              <a:t> Application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First Exposure to System Creation</a:t>
            </a:r>
          </a:p>
          <a:p>
            <a:r>
              <a:rPr lang="en-US">
                <a:cs typeface="Calibri"/>
              </a:rPr>
              <a:t>Introduction to Business interests</a:t>
            </a:r>
          </a:p>
          <a:p>
            <a:r>
              <a:rPr lang="en-US" err="1">
                <a:ea typeface="+mn-lt"/>
                <a:cs typeface="+mn-lt"/>
              </a:rPr>
              <a:t>IIoT</a:t>
            </a:r>
            <a:r>
              <a:rPr lang="en-US">
                <a:ea typeface="+mn-lt"/>
                <a:cs typeface="+mn-lt"/>
              </a:rPr>
              <a:t> in Plant Floor System Design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Introduction to Gateways</a:t>
            </a:r>
          </a:p>
          <a:p>
            <a:r>
              <a:rPr lang="en-US">
                <a:cs typeface="Calibri"/>
              </a:rPr>
              <a:t>Fundamental IT/OT Networking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84EDFD-D61A-4787-BBC1-0E6C9A52E981}"/>
              </a:ext>
            </a:extLst>
          </p:cNvPr>
          <p:cNvSpPr/>
          <p:nvPr/>
        </p:nvSpPr>
        <p:spPr>
          <a:xfrm>
            <a:off x="5485487" y="3928736"/>
            <a:ext cx="6496702" cy="10709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1B88F-8991-4676-8921-7BD5CFE37454}"/>
              </a:ext>
            </a:extLst>
          </p:cNvPr>
          <p:cNvSpPr/>
          <p:nvPr/>
        </p:nvSpPr>
        <p:spPr>
          <a:xfrm>
            <a:off x="417011" y="4754148"/>
            <a:ext cx="4299689" cy="775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Measurement to Connectivity Basics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29137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6CB4C9C8-6B43-5A4C-B4C0-960A37E223FC}"/>
              </a:ext>
            </a:extLst>
          </p:cNvPr>
          <p:cNvSpPr/>
          <p:nvPr/>
        </p:nvSpPr>
        <p:spPr>
          <a:xfrm>
            <a:off x="828323" y="1413950"/>
            <a:ext cx="2862804" cy="93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6C97D-6FE1-4705-9E78-F9A743487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505" y="443792"/>
            <a:ext cx="10515600" cy="927769"/>
          </a:xfrm>
        </p:spPr>
        <p:txBody>
          <a:bodyPr/>
          <a:lstStyle/>
          <a:p>
            <a:r>
              <a:rPr lang="en-US" b="1"/>
              <a:t>Continuous Closed Loop </a:t>
            </a:r>
            <a:r>
              <a:rPr lang="en-US" b="1" err="1"/>
              <a:t>IIoT</a:t>
            </a:r>
            <a:r>
              <a:rPr lang="en-US" b="1"/>
              <a:t> Problem Solving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DB6789-BCC6-4B41-BCD5-76E70B35958F}"/>
              </a:ext>
            </a:extLst>
          </p:cNvPr>
          <p:cNvGrpSpPr/>
          <p:nvPr/>
        </p:nvGrpSpPr>
        <p:grpSpPr>
          <a:xfrm>
            <a:off x="1143000" y="1413950"/>
            <a:ext cx="9398605" cy="5090209"/>
            <a:chOff x="468912" y="470197"/>
            <a:chExt cx="11364780" cy="608106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56D5FC8-6B52-AB42-BF77-6DCAC3EF7A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53907" y="5188878"/>
              <a:ext cx="1576140" cy="8057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or: Elbow 50">
              <a:extLst>
                <a:ext uri="{FF2B5EF4-FFF2-40B4-BE49-F238E27FC236}">
                  <a16:creationId xmlns:a16="http://schemas.microsoft.com/office/drawing/2014/main" id="{DF866BEB-B903-1746-AD59-50B8FD4599C0}"/>
                </a:ext>
              </a:extLst>
            </p:cNvPr>
            <p:cNvCxnSpPr>
              <a:cxnSpLocks/>
            </p:cNvCxnSpPr>
            <p:nvPr/>
          </p:nvCxnSpPr>
          <p:spPr>
            <a:xfrm>
              <a:off x="7400645" y="3352784"/>
              <a:ext cx="1447929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87">
              <a:extLst>
                <a:ext uri="{FF2B5EF4-FFF2-40B4-BE49-F238E27FC236}">
                  <a16:creationId xmlns:a16="http://schemas.microsoft.com/office/drawing/2014/main" id="{835FA5E4-8A3F-1641-8155-A6882AD4FE9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63101" y="5503701"/>
              <a:ext cx="2698138" cy="1714"/>
            </a:xfrm>
            <a:prstGeom prst="bentConnector3">
              <a:avLst>
                <a:gd name="adj1" fmla="val 50000"/>
              </a:avLst>
            </a:prstGeom>
            <a:ln w="22225" cap="rnd">
              <a:solidFill>
                <a:schemeClr val="tx2"/>
              </a:solidFill>
              <a:prstDash val="lgDash"/>
              <a:headEnd w="lg" len="lg"/>
              <a:tailEnd type="triangle" w="lg" len="lg"/>
            </a:ln>
            <a:effectLst>
              <a:outerShdw blurRad="38100" dist="25400" dir="5400000" algn="ctr" rotWithShape="0">
                <a:srgbClr val="000000">
                  <a:alpha val="21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B223B0-6FD1-344B-8991-D12C3D14A8CF}"/>
                </a:ext>
              </a:extLst>
            </p:cNvPr>
            <p:cNvSpPr/>
            <p:nvPr/>
          </p:nvSpPr>
          <p:spPr>
            <a:xfrm>
              <a:off x="4515671" y="814005"/>
              <a:ext cx="2762458" cy="166093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  <a:effectLst>
              <a:outerShdw blurRad="63500" sx="102000" sy="102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250C0A-1143-4742-9805-E080189E32C8}"/>
                </a:ext>
              </a:extLst>
            </p:cNvPr>
            <p:cNvSpPr/>
            <p:nvPr/>
          </p:nvSpPr>
          <p:spPr>
            <a:xfrm>
              <a:off x="4515671" y="812139"/>
              <a:ext cx="2762458" cy="47140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573DAD5A-66B0-CF4C-A358-3F7DD576D7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3803" y="2208133"/>
              <a:ext cx="1778104" cy="632331"/>
            </a:xfrm>
            <a:prstGeom prst="bentConnector3">
              <a:avLst>
                <a:gd name="adj1" fmla="val 54"/>
              </a:avLst>
            </a:prstGeom>
            <a:ln w="22225" cap="rnd">
              <a:solidFill>
                <a:schemeClr val="tx2"/>
              </a:solidFill>
              <a:prstDash val="lgDash"/>
              <a:headEnd w="lg" len="lg"/>
              <a:tailEnd type="triangle" w="lg" len="lg"/>
            </a:ln>
            <a:effectLst>
              <a:outerShdw blurRad="38100" dist="25400" dir="5400000" algn="ctr" rotWithShape="0">
                <a:srgbClr val="000000">
                  <a:alpha val="21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B6FF827E-7A6A-2E4F-818D-BDA0BC3B0E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364" y="2208133"/>
              <a:ext cx="1589875" cy="1714"/>
            </a:xfrm>
            <a:prstGeom prst="bentConnector3">
              <a:avLst>
                <a:gd name="adj1" fmla="val 50000"/>
              </a:avLst>
            </a:prstGeom>
            <a:ln w="22225" cap="rnd">
              <a:solidFill>
                <a:schemeClr val="tx2"/>
              </a:solidFill>
              <a:prstDash val="lgDash"/>
              <a:headEnd w="lg" len="lg"/>
              <a:tailEnd type="triangle" w="lg" len="lg"/>
            </a:ln>
            <a:effectLst>
              <a:outerShdw blurRad="38100" dist="25400" dir="5400000" algn="ctr" rotWithShape="0">
                <a:srgbClr val="000000">
                  <a:alpha val="21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BDC7C93C-4557-764F-AB14-D23DDAD44B5D}"/>
                </a:ext>
              </a:extLst>
            </p:cNvPr>
            <p:cNvCxnSpPr>
              <a:cxnSpLocks/>
            </p:cNvCxnSpPr>
            <p:nvPr/>
          </p:nvCxnSpPr>
          <p:spPr>
            <a:xfrm>
              <a:off x="2732357" y="4646374"/>
              <a:ext cx="1802815" cy="859042"/>
            </a:xfrm>
            <a:prstGeom prst="bentConnector3">
              <a:avLst>
                <a:gd name="adj1" fmla="val -203"/>
              </a:avLst>
            </a:prstGeom>
            <a:ln w="22225" cap="rnd">
              <a:solidFill>
                <a:schemeClr val="tx2"/>
              </a:solidFill>
              <a:prstDash val="lgDash"/>
              <a:headEnd type="triangle" w="lg" len="lg"/>
              <a:tailEnd type="none" w="med" len="lg"/>
            </a:ln>
            <a:effectLst>
              <a:outerShdw blurRad="38100" dist="25400" dir="5400000" algn="ctr" rotWithShape="0">
                <a:srgbClr val="000000">
                  <a:alpha val="21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A8382FB8-075E-0245-BBFD-49175B8FC0E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1279152" y="3755712"/>
              <a:ext cx="598305" cy="2028"/>
            </a:xfrm>
            <a:prstGeom prst="bentConnector3">
              <a:avLst>
                <a:gd name="adj1" fmla="val 50000"/>
              </a:avLst>
            </a:prstGeom>
            <a:ln w="22225" cap="rnd">
              <a:solidFill>
                <a:schemeClr val="tx2"/>
              </a:solidFill>
              <a:prstDash val="lgDash"/>
              <a:headEnd w="lg" len="lg"/>
              <a:tailEnd type="triangle" w="lg" len="lg"/>
            </a:ln>
            <a:effectLst>
              <a:outerShdw blurRad="38100" dist="25400" dir="5400000" algn="ctr" rotWithShape="0">
                <a:srgbClr val="000000">
                  <a:alpha val="21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20D933-F463-1C4A-A31A-46F3F4F70849}"/>
                </a:ext>
              </a:extLst>
            </p:cNvPr>
            <p:cNvSpPr/>
            <p:nvPr/>
          </p:nvSpPr>
          <p:spPr>
            <a:xfrm>
              <a:off x="8849059" y="4066727"/>
              <a:ext cx="2762458" cy="47140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ED87BD-6834-554D-9156-B6AB8FE5ACFC}"/>
                </a:ext>
              </a:extLst>
            </p:cNvPr>
            <p:cNvSpPr/>
            <p:nvPr/>
          </p:nvSpPr>
          <p:spPr>
            <a:xfrm>
              <a:off x="8848574" y="1814277"/>
              <a:ext cx="2762458" cy="47140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7CB40D-BDDF-4A45-810E-BB106CD1D00E}"/>
                </a:ext>
              </a:extLst>
            </p:cNvPr>
            <p:cNvSpPr txBox="1"/>
            <p:nvPr/>
          </p:nvSpPr>
          <p:spPr>
            <a:xfrm>
              <a:off x="9268660" y="4137431"/>
              <a:ext cx="1867824" cy="3416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all" spc="0" normalizeH="0" baseline="0" noProof="0">
                  <a:ln>
                    <a:noFill/>
                  </a:ln>
                  <a:solidFill>
                    <a:prstClr val="black">
                      <a:lumMod val="60000"/>
                      <a:lumOff val="4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LOSS PARETO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0000"/>
                    <a:lumOff val="4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25606A-FB74-4E42-83E3-6995C88A37FA}"/>
                </a:ext>
              </a:extLst>
            </p:cNvPr>
            <p:cNvSpPr txBox="1"/>
            <p:nvPr/>
          </p:nvSpPr>
          <p:spPr>
            <a:xfrm>
              <a:off x="9391656" y="1895408"/>
              <a:ext cx="1867824" cy="3416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all" spc="0" normalizeH="0" baseline="0" noProof="0">
                  <a:ln>
                    <a:noFill/>
                  </a:ln>
                  <a:solidFill>
                    <a:prstClr val="black">
                      <a:lumMod val="60000"/>
                      <a:lumOff val="4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WATERFALL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0000"/>
                    <a:lumOff val="4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4D9F90-1F35-F147-9C41-6D5E0A49CC7F}"/>
                </a:ext>
              </a:extLst>
            </p:cNvPr>
            <p:cNvSpPr txBox="1"/>
            <p:nvPr/>
          </p:nvSpPr>
          <p:spPr>
            <a:xfrm>
              <a:off x="5057721" y="882502"/>
              <a:ext cx="2087581" cy="3416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all" spc="0" normalizeH="0" baseline="0" noProof="0">
                  <a:ln>
                    <a:noFill/>
                  </a:ln>
                  <a:solidFill>
                    <a:prstClr val="black">
                      <a:lumMod val="60000"/>
                      <a:lumOff val="4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BOTTLENECK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0000"/>
                    <a:lumOff val="4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9" name="Picture 18" descr="A picture containing plate, clock&#10;&#10;Description automatically generated">
              <a:extLst>
                <a:ext uri="{FF2B5EF4-FFF2-40B4-BE49-F238E27FC236}">
                  <a16:creationId xmlns:a16="http://schemas.microsoft.com/office/drawing/2014/main" id="{06A22B1E-B702-0A4D-9628-944E6E1ED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30"/>
                      </a14:imgEffect>
                      <a14:imgEffect>
                        <a14:saturation sat="250000"/>
                      </a14:imgEffect>
                      <a14:imgEffect>
                        <a14:brightnessContrast bright="-11000" contrast="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8239" y="1787927"/>
              <a:ext cx="568356" cy="536975"/>
            </a:xfrm>
            <a:prstGeom prst="rect">
              <a:avLst/>
            </a:prstGeom>
          </p:spPr>
        </p:pic>
        <p:pic>
          <p:nvPicPr>
            <p:cNvPr id="20" name="Picture 19" descr="A picture containing computer&#10;&#10;Description automatically generated">
              <a:extLst>
                <a:ext uri="{FF2B5EF4-FFF2-40B4-BE49-F238E27FC236}">
                  <a16:creationId xmlns:a16="http://schemas.microsoft.com/office/drawing/2014/main" id="{6B12BBFE-7390-2C4F-8884-5E8A67809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3730"/>
                      </a14:imgEffect>
                      <a14:imgEffect>
                        <a14:saturation sat="250000"/>
                      </a14:imgEffect>
                      <a14:imgEffect>
                        <a14:brightnessContrast bright="-11000" contrast="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4496" y="4039759"/>
              <a:ext cx="568356" cy="536975"/>
            </a:xfrm>
            <a:prstGeom prst="rect">
              <a:avLst/>
            </a:prstGeom>
          </p:spPr>
        </p:pic>
        <p:pic>
          <p:nvPicPr>
            <p:cNvPr id="21" name="Picture 20" descr="A picture containing plate&#10;&#10;Description automatically generated">
              <a:extLst>
                <a:ext uri="{FF2B5EF4-FFF2-40B4-BE49-F238E27FC236}">
                  <a16:creationId xmlns:a16="http://schemas.microsoft.com/office/drawing/2014/main" id="{22149CDA-2F10-0046-BD9B-5DB140DC6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3730"/>
                      </a14:imgEffect>
                      <a14:imgEffect>
                        <a14:saturation sat="250000"/>
                      </a14:imgEffect>
                      <a14:imgEffect>
                        <a14:brightnessContrast bright="-11000" contrast="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2161" y="782156"/>
              <a:ext cx="568356" cy="53697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65029B1-7FB5-3F4B-8BDB-6CEE18FBA93E}"/>
                </a:ext>
              </a:extLst>
            </p:cNvPr>
            <p:cNvSpPr txBox="1"/>
            <p:nvPr/>
          </p:nvSpPr>
          <p:spPr>
            <a:xfrm>
              <a:off x="5040518" y="4836532"/>
              <a:ext cx="2143912" cy="3416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all" spc="0" normalizeH="0" baseline="0" noProof="0">
                  <a:ln>
                    <a:noFill/>
                  </a:ln>
                  <a:solidFill>
                    <a:prstClr val="black">
                      <a:lumMod val="60000"/>
                      <a:lumOff val="4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ACTION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0000"/>
                      <a:lumOff val="4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all" spc="0" normalizeH="0" baseline="0" noProof="0">
                  <a:ln>
                    <a:noFill/>
                  </a:ln>
                  <a:solidFill>
                    <a:prstClr val="black">
                      <a:lumMod val="60000"/>
                      <a:lumOff val="4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TRACKER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F24D6A9-6490-EB44-99E7-7070F79A3608}"/>
                </a:ext>
              </a:extLst>
            </p:cNvPr>
            <p:cNvSpPr/>
            <p:nvPr/>
          </p:nvSpPr>
          <p:spPr>
            <a:xfrm>
              <a:off x="4548946" y="1476275"/>
              <a:ext cx="2716578" cy="900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0000"/>
                      <a:lumOff val="4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Using a standardized metric, hours lost, dynamically identify where bottlenecks are to identify the highest-impact improvement opportunities in your process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42DD34B-5683-5748-A6C8-7A1D2D1C6DE9}"/>
                </a:ext>
              </a:extLst>
            </p:cNvPr>
            <p:cNvSpPr/>
            <p:nvPr/>
          </p:nvSpPr>
          <p:spPr>
            <a:xfrm>
              <a:off x="8892094" y="2344505"/>
              <a:ext cx="2714799" cy="577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0000"/>
                      <a:lumOff val="4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 workers with a complete picture of performance, broken down by top time-loss categories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6824D0F-C5AD-4944-99FD-53E6FC6DBB0B}"/>
                </a:ext>
              </a:extLst>
            </p:cNvPr>
            <p:cNvSpPr/>
            <p:nvPr/>
          </p:nvSpPr>
          <p:spPr>
            <a:xfrm>
              <a:off x="8848574" y="4603702"/>
              <a:ext cx="271479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0000"/>
                      <a:lumOff val="4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Drill down into detailed loss reasons to prioritize the high impact initiatives and deliver 20%+ improvement in OEE in weeks. 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D19AC97-8A07-AF46-8BB8-AC528E78E386}"/>
                </a:ext>
              </a:extLst>
            </p:cNvPr>
            <p:cNvSpPr/>
            <p:nvPr/>
          </p:nvSpPr>
          <p:spPr>
            <a:xfrm>
              <a:off x="4519129" y="5189858"/>
              <a:ext cx="2773864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0000"/>
                      <a:lumOff val="4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 transparency and alignment on initiatives to improve operations using a data driven tracking tool that visualizes the impact of your efforts in real time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3CC323C-89D1-F84B-89D4-68331E70F146}"/>
                </a:ext>
              </a:extLst>
            </p:cNvPr>
            <p:cNvSpPr/>
            <p:nvPr/>
          </p:nvSpPr>
          <p:spPr>
            <a:xfrm>
              <a:off x="719218" y="3420378"/>
              <a:ext cx="2770048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0000"/>
                      <a:lumOff val="4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Leverage a balanced and standardized scorecard to continuously monitor and improve performance from the enterprise down to the line</a:t>
              </a:r>
            </a:p>
          </p:txBody>
        </p:sp>
        <p:pic>
          <p:nvPicPr>
            <p:cNvPr id="28" name="Graphic 27" descr="Office worker">
              <a:extLst>
                <a:ext uri="{FF2B5EF4-FFF2-40B4-BE49-F238E27FC236}">
                  <a16:creationId xmlns:a16="http://schemas.microsoft.com/office/drawing/2014/main" id="{024F7DAC-5251-DC4A-9CDD-BDBA5BDA6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780930" y="1780777"/>
              <a:ext cx="403754" cy="403754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FF368D1-AF05-094D-B135-95AD82778546}"/>
                </a:ext>
              </a:extLst>
            </p:cNvPr>
            <p:cNvSpPr/>
            <p:nvPr/>
          </p:nvSpPr>
          <p:spPr>
            <a:xfrm>
              <a:off x="3132482" y="1888715"/>
              <a:ext cx="277004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Management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5A1D49-9C11-FA43-BDAF-A16E4C1459A2}"/>
                </a:ext>
              </a:extLst>
            </p:cNvPr>
            <p:cNvSpPr txBox="1"/>
            <p:nvPr/>
          </p:nvSpPr>
          <p:spPr>
            <a:xfrm>
              <a:off x="11318805" y="3207912"/>
              <a:ext cx="341760" cy="397032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8F9D9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7123C0B-6F51-0242-BA8A-E4FBD7680BA6}"/>
                </a:ext>
              </a:extLst>
            </p:cNvPr>
            <p:cNvSpPr txBox="1"/>
            <p:nvPr/>
          </p:nvSpPr>
          <p:spPr>
            <a:xfrm>
              <a:off x="11265133" y="5476727"/>
              <a:ext cx="341760" cy="397032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8F9D9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8AF7AE-A8D1-5643-8BA0-789DCBBD392E}"/>
                </a:ext>
              </a:extLst>
            </p:cNvPr>
            <p:cNvSpPr txBox="1"/>
            <p:nvPr/>
          </p:nvSpPr>
          <p:spPr>
            <a:xfrm>
              <a:off x="6991608" y="6029276"/>
              <a:ext cx="341760" cy="397032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8F9D9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BD6B61-C2AE-F744-A69A-F0FE4D1EEE4B}"/>
                </a:ext>
              </a:extLst>
            </p:cNvPr>
            <p:cNvSpPr txBox="1"/>
            <p:nvPr/>
          </p:nvSpPr>
          <p:spPr>
            <a:xfrm>
              <a:off x="6961136" y="2113813"/>
              <a:ext cx="341760" cy="397032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34" name="Connector: Elbow 52">
              <a:extLst>
                <a:ext uri="{FF2B5EF4-FFF2-40B4-BE49-F238E27FC236}">
                  <a16:creationId xmlns:a16="http://schemas.microsoft.com/office/drawing/2014/main" id="{2E485FCE-9EA2-204D-A177-A354D376F9E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98159" y="3749689"/>
              <a:ext cx="634073" cy="3"/>
            </a:xfrm>
            <a:prstGeom prst="bentConnector3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Graphic 34" descr="Construction worker">
              <a:extLst>
                <a:ext uri="{FF2B5EF4-FFF2-40B4-BE49-F238E27FC236}">
                  <a16:creationId xmlns:a16="http://schemas.microsoft.com/office/drawing/2014/main" id="{A7008E98-5608-F74B-B852-6FE7D6009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22615" y="3409673"/>
              <a:ext cx="365597" cy="365597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0386B8E-5768-3E44-9418-4C42E935E23F}"/>
                </a:ext>
              </a:extLst>
            </p:cNvPr>
            <p:cNvSpPr/>
            <p:nvPr/>
          </p:nvSpPr>
          <p:spPr>
            <a:xfrm>
              <a:off x="7724825" y="3507095"/>
              <a:ext cx="277004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0000"/>
                      <a:lumOff val="4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Frontline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CC54221-BF5E-B841-9DF5-61362E110F66}"/>
                </a:ext>
              </a:extLst>
            </p:cNvPr>
            <p:cNvCxnSpPr>
              <a:cxnSpLocks/>
            </p:cNvCxnSpPr>
            <p:nvPr/>
          </p:nvCxnSpPr>
          <p:spPr>
            <a:xfrm>
              <a:off x="3374630" y="3337010"/>
              <a:ext cx="1097277" cy="23065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9">
              <a:extLst>
                <a:ext uri="{FF2B5EF4-FFF2-40B4-BE49-F238E27FC236}">
                  <a16:creationId xmlns:a16="http://schemas.microsoft.com/office/drawing/2014/main" id="{81CF3DBE-06E1-154C-9C0D-BDF5BC9E83BB}"/>
                </a:ext>
              </a:extLst>
            </p:cNvPr>
            <p:cNvCxnSpPr/>
            <p:nvPr/>
          </p:nvCxnSpPr>
          <p:spPr>
            <a:xfrm rot="10800000">
              <a:off x="3200160" y="4646374"/>
              <a:ext cx="1374455" cy="559891"/>
            </a:xfrm>
            <a:prstGeom prst="bentConnector2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117">
              <a:extLst>
                <a:ext uri="{FF2B5EF4-FFF2-40B4-BE49-F238E27FC236}">
                  <a16:creationId xmlns:a16="http://schemas.microsoft.com/office/drawing/2014/main" id="{A9B65040-E64B-1741-8771-17DBE1CE491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81299" y="2649262"/>
              <a:ext cx="362379" cy="12700"/>
            </a:xfrm>
            <a:prstGeom prst="bentConnector3">
              <a:avLst>
                <a:gd name="adj1" fmla="val 50000"/>
              </a:avLst>
            </a:prstGeom>
            <a:ln w="22225" cap="rnd">
              <a:solidFill>
                <a:schemeClr val="tx2"/>
              </a:solidFill>
              <a:prstDash val="lgDash"/>
              <a:headEnd type="triangle" w="lg" len="lg"/>
              <a:tailEnd type="triangle" w="lg" len="lg"/>
            </a:ln>
            <a:effectLst>
              <a:outerShdw blurRad="38100" dist="25400" dir="5400000" algn="ctr" rotWithShape="0">
                <a:srgbClr val="000000">
                  <a:alpha val="21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F312EAF-1E4B-6F42-AEDC-DE75603581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-423" r="1" b="19138"/>
            <a:stretch/>
          </p:blipFill>
          <p:spPr>
            <a:xfrm>
              <a:off x="4498797" y="793278"/>
              <a:ext cx="2901848" cy="165460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6CC638F1-2A68-E244-B6A5-E76A8ACC0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848574" y="1853112"/>
              <a:ext cx="2966066" cy="167762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B7D91BF-B310-D04E-9056-A8996D48C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867626" y="4066727"/>
              <a:ext cx="2966066" cy="166396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8067567-E0C1-AF4B-A869-7DE91508A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511216" y="2814070"/>
              <a:ext cx="2877010" cy="172247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6244DBD-17CE-A943-9EEB-AC6D723CE6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1" t="4901" r="2542" b="5776"/>
            <a:stretch/>
          </p:blipFill>
          <p:spPr>
            <a:xfrm>
              <a:off x="4523288" y="4890326"/>
              <a:ext cx="2852867" cy="166093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DDFDF912-21D7-1E44-8D62-3D574C0A2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47014" y="2914035"/>
              <a:ext cx="2942252" cy="1722470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38E2846-DFC8-7545-B97E-00F03780C140}"/>
                </a:ext>
              </a:extLst>
            </p:cNvPr>
            <p:cNvSpPr/>
            <p:nvPr/>
          </p:nvSpPr>
          <p:spPr>
            <a:xfrm>
              <a:off x="4508081" y="470197"/>
              <a:ext cx="27700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BOTTLENECK ANALYSIS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5F5D687-8E99-C244-8B3B-788844BE6F08}"/>
                </a:ext>
              </a:extLst>
            </p:cNvPr>
            <p:cNvSpPr/>
            <p:nvPr/>
          </p:nvSpPr>
          <p:spPr>
            <a:xfrm>
              <a:off x="8738203" y="1434921"/>
              <a:ext cx="27700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TIME LOSS WATERFALL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F44CC4A-3679-8846-A9A1-D4E7366EB13C}"/>
                </a:ext>
              </a:extLst>
            </p:cNvPr>
            <p:cNvSpPr/>
            <p:nvPr/>
          </p:nvSpPr>
          <p:spPr>
            <a:xfrm>
              <a:off x="8749828" y="3720321"/>
              <a:ext cx="27700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LOSS REASON PARETO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DF60764-15F7-7041-9E48-97F3E6BAF671}"/>
                </a:ext>
              </a:extLst>
            </p:cNvPr>
            <p:cNvSpPr/>
            <p:nvPr/>
          </p:nvSpPr>
          <p:spPr>
            <a:xfrm>
              <a:off x="4471907" y="2535574"/>
              <a:ext cx="27700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PRODUCTION DASHBOARD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216A25E-FD04-1041-B232-BBDF25695639}"/>
                </a:ext>
              </a:extLst>
            </p:cNvPr>
            <p:cNvSpPr/>
            <p:nvPr/>
          </p:nvSpPr>
          <p:spPr>
            <a:xfrm>
              <a:off x="4525987" y="4605265"/>
              <a:ext cx="27700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ACTION TRACKER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5C55497-BA6E-C24D-A0D2-F818C483CCD3}"/>
                </a:ext>
              </a:extLst>
            </p:cNvPr>
            <p:cNvSpPr/>
            <p:nvPr/>
          </p:nvSpPr>
          <p:spPr>
            <a:xfrm>
              <a:off x="468912" y="2585703"/>
              <a:ext cx="27700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SCORECARD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7D2C355-D832-7C4D-8B2D-FBEEDA274E6E}"/>
              </a:ext>
            </a:extLst>
          </p:cNvPr>
          <p:cNvSpPr txBox="1"/>
          <p:nvPr/>
        </p:nvSpPr>
        <p:spPr>
          <a:xfrm>
            <a:off x="982547" y="1481552"/>
            <a:ext cx="255435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Digital Performance Management</a:t>
            </a:r>
          </a:p>
        </p:txBody>
      </p:sp>
    </p:spTree>
    <p:extLst>
      <p:ext uri="{BB962C8B-B14F-4D97-AF65-F5344CB8AC3E}">
        <p14:creationId xmlns:p14="http://schemas.microsoft.com/office/powerpoint/2010/main" val="226606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843E7-DECF-4D79-B295-35B3B975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IoT and </a:t>
            </a:r>
            <a:r>
              <a:rPr lang="en-US" b="1" err="1"/>
              <a:t>IIoT</a:t>
            </a:r>
            <a:r>
              <a:rPr lang="en-US" b="1"/>
              <a:t> in Curriculum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14969-98F4-456D-AF1C-E4E6A5BAA1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US">
                <a:solidFill>
                  <a:schemeClr val="accent1"/>
                </a:solidFill>
              </a:rPr>
              <a:t>Industrial </a:t>
            </a:r>
            <a:r>
              <a:rPr lang="en-US" err="1">
                <a:solidFill>
                  <a:schemeClr val="accent1"/>
                </a:solidFill>
              </a:rPr>
              <a:t>IIoT</a:t>
            </a:r>
            <a:r>
              <a:rPr lang="en-US">
                <a:solidFill>
                  <a:schemeClr val="accent1"/>
                </a:solidFill>
              </a:rPr>
              <a:t> Networks and Systems I &amp; 2</a:t>
            </a:r>
          </a:p>
          <a:p>
            <a:pPr lvl="2"/>
            <a:r>
              <a:rPr lang="en-US"/>
              <a:t>2 courses in 2</a:t>
            </a:r>
            <a:r>
              <a:rPr lang="en-US" baseline="30000"/>
              <a:t>nd</a:t>
            </a:r>
            <a:r>
              <a:rPr lang="en-US"/>
              <a:t> UG year</a:t>
            </a:r>
            <a:endParaRPr lang="en-US">
              <a:cs typeface="Calibri"/>
            </a:endParaRPr>
          </a:p>
          <a:p>
            <a:pPr lvl="2"/>
            <a:r>
              <a:rPr lang="en-US"/>
              <a:t>Connectivity, Reliability, Security </a:t>
            </a:r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solidFill>
                  <a:schemeClr val="accent1"/>
                </a:solidFill>
              </a:rPr>
              <a:t>Minimal prerequisites</a:t>
            </a:r>
            <a:endParaRPr lang="en-US">
              <a:solidFill>
                <a:schemeClr val="accent1"/>
              </a:solidFill>
              <a:cs typeface="Calibri"/>
            </a:endParaRPr>
          </a:p>
          <a:p>
            <a:pPr lvl="2"/>
            <a:r>
              <a:rPr lang="en-US"/>
              <a:t>Programming and Circuits</a:t>
            </a:r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solidFill>
                  <a:schemeClr val="accent1"/>
                </a:solidFill>
              </a:rPr>
              <a:t>First exposure to learning factory systems</a:t>
            </a:r>
            <a:endParaRPr lang="en-US">
              <a:solidFill>
                <a:schemeClr val="accent1"/>
              </a:solidFill>
              <a:cs typeface="Calibri"/>
            </a:endParaRPr>
          </a:p>
          <a:p>
            <a:pPr lvl="2"/>
            <a:r>
              <a:rPr lang="en-US" err="1"/>
              <a:t>Control,Data,Computational</a:t>
            </a:r>
            <a:r>
              <a:rPr lang="en-US"/>
              <a:t>, and Safety Systems</a:t>
            </a:r>
          </a:p>
          <a:p>
            <a:pPr lvl="2"/>
            <a:endParaRPr lang="en-US"/>
          </a:p>
          <a:p>
            <a:pPr lvl="1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9532D3-DAF1-4AEF-8125-D66DEB50D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9638" y="1825625"/>
            <a:ext cx="500269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accent1"/>
                </a:solidFill>
              </a:rPr>
              <a:t>Delivered prior to engagement with live production systems</a:t>
            </a:r>
          </a:p>
          <a:p>
            <a:pPr lvl="1"/>
            <a:r>
              <a:rPr lang="en-US" sz="2000"/>
              <a:t>11 additional I4.0 focused courses </a:t>
            </a:r>
            <a:endParaRPr lang="en-US" sz="2000">
              <a:cs typeface="Calibri"/>
            </a:endParaRPr>
          </a:p>
          <a:p>
            <a:pPr lvl="1"/>
            <a:r>
              <a:rPr lang="en-US" sz="2000" err="1"/>
              <a:t>Horiz</a:t>
            </a:r>
            <a:r>
              <a:rPr lang="en-US" sz="2000"/>
              <a:t>/</a:t>
            </a:r>
            <a:r>
              <a:rPr lang="en-US" sz="2000" err="1"/>
              <a:t>Verticallly</a:t>
            </a:r>
            <a:r>
              <a:rPr lang="en-US" sz="2000"/>
              <a:t> Integrated Manufacturing Ecosystem</a:t>
            </a:r>
            <a:endParaRPr lang="en-US" sz="2000">
              <a:cs typeface="Calibri"/>
            </a:endParaRPr>
          </a:p>
          <a:p>
            <a:pPr lvl="1"/>
            <a:r>
              <a:rPr lang="en-US" sz="2000"/>
              <a:t>Four live facilities</a:t>
            </a:r>
            <a:endParaRPr lang="en-US" sz="2000">
              <a:cs typeface="Calibri"/>
            </a:endParaRPr>
          </a:p>
          <a:p>
            <a:pPr lvl="2"/>
            <a:r>
              <a:rPr lang="en-US" sz="1800"/>
              <a:t>Industrial IoT Laboratory</a:t>
            </a:r>
            <a:endParaRPr lang="en-US" sz="1800">
              <a:cs typeface="Calibri"/>
            </a:endParaRPr>
          </a:p>
          <a:p>
            <a:pPr lvl="2"/>
            <a:r>
              <a:rPr lang="en-US" sz="1800"/>
              <a:t>Smart Foundry</a:t>
            </a:r>
            <a:endParaRPr lang="en-US" sz="1800">
              <a:cs typeface="Calibri"/>
            </a:endParaRPr>
          </a:p>
          <a:p>
            <a:pPr lvl="2"/>
            <a:r>
              <a:rPr lang="en-US" sz="1800"/>
              <a:t>Intelligent Process Laboratory</a:t>
            </a:r>
            <a:endParaRPr lang="en-US" sz="1800">
              <a:cs typeface="Calibri"/>
            </a:endParaRPr>
          </a:p>
          <a:p>
            <a:pPr lvl="2"/>
            <a:r>
              <a:rPr lang="en-US" sz="1800">
                <a:cs typeface="Calibri"/>
              </a:rPr>
              <a:t>Smart Learning Factory</a:t>
            </a:r>
          </a:p>
          <a:p>
            <a:endParaRPr lang="en-US" sz="2400">
              <a:cs typeface="Calibri"/>
            </a:endParaRPr>
          </a:p>
          <a:p>
            <a:pPr lvl="1"/>
            <a:endParaRPr lang="en-US" sz="2000">
              <a:cs typeface="Calibri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5BA6F6-52C2-A24B-A609-C98311884207}"/>
              </a:ext>
            </a:extLst>
          </p:cNvPr>
          <p:cNvCxnSpPr>
            <a:cxnSpLocks/>
          </p:cNvCxnSpPr>
          <p:nvPr/>
        </p:nvCxnSpPr>
        <p:spPr>
          <a:xfrm flipH="1">
            <a:off x="956635" y="1651989"/>
            <a:ext cx="1" cy="469861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C02E81-F88E-AE41-AC75-778A086DAEC9}"/>
              </a:ext>
            </a:extLst>
          </p:cNvPr>
          <p:cNvCxnSpPr>
            <a:cxnSpLocks/>
          </p:cNvCxnSpPr>
          <p:nvPr/>
        </p:nvCxnSpPr>
        <p:spPr>
          <a:xfrm flipH="1">
            <a:off x="6258336" y="1651989"/>
            <a:ext cx="1" cy="469861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72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35A4-D11F-4A88-9C7B-45DCBF5BF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Thank You!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C8CF5C-5F7C-9548-8AB6-9D7EF01FC895}"/>
              </a:ext>
            </a:extLst>
          </p:cNvPr>
          <p:cNvSpPr/>
          <p:nvPr/>
        </p:nvSpPr>
        <p:spPr>
          <a:xfrm>
            <a:off x="838200" y="1876908"/>
            <a:ext cx="9697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/>
              <a:t>Grant Richards</a:t>
            </a:r>
            <a:r>
              <a:rPr lang="en-US" sz="2400"/>
              <a:t>, Purdue University		</a:t>
            </a:r>
            <a:r>
              <a:rPr lang="en-US" sz="2400" i="1">
                <a:hlinkClick r:id="rId2"/>
              </a:rPr>
              <a:t>grichard@purdue.edu</a:t>
            </a:r>
            <a:r>
              <a:rPr lang="en-US" sz="2400" i="1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D830D3-53B7-0C40-9535-7BCD7918F54B}"/>
              </a:ext>
            </a:extLst>
          </p:cNvPr>
          <p:cNvSpPr/>
          <p:nvPr/>
        </p:nvSpPr>
        <p:spPr>
          <a:xfrm>
            <a:off x="838200" y="2830331"/>
            <a:ext cx="9521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/>
              <a:t>Balamurugan </a:t>
            </a:r>
            <a:r>
              <a:rPr lang="en-US" sz="2400" b="1" err="1"/>
              <a:t>Balakreshnan</a:t>
            </a:r>
            <a:r>
              <a:rPr lang="en-US" sz="2400"/>
              <a:t>, Microsoft	</a:t>
            </a:r>
            <a:r>
              <a:rPr lang="en-US" sz="2400" i="1">
                <a:hlinkClick r:id="rId3"/>
              </a:rPr>
              <a:t>babal@microsoft.com</a:t>
            </a:r>
            <a:r>
              <a:rPr lang="en-US" sz="2400" i="1"/>
              <a:t> </a:t>
            </a:r>
            <a:endParaRPr lang="en-US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80CFFC-14A5-024C-8E5F-20E3CC92095C}"/>
              </a:ext>
            </a:extLst>
          </p:cNvPr>
          <p:cNvSpPr/>
          <p:nvPr/>
        </p:nvSpPr>
        <p:spPr>
          <a:xfrm>
            <a:off x="838200" y="3783754"/>
            <a:ext cx="106812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/>
              <a:t>Joseph </a:t>
            </a:r>
            <a:r>
              <a:rPr lang="en-US" sz="2400" b="1" err="1"/>
              <a:t>Zaccaria</a:t>
            </a:r>
            <a:r>
              <a:rPr lang="en-US" sz="2400"/>
              <a:t>, Rockwell Automation	</a:t>
            </a:r>
            <a:r>
              <a:rPr lang="en-US" sz="2400" i="1">
                <a:hlinkClick r:id="rId4"/>
              </a:rPr>
              <a:t>jmzaccaria@ra.rockwell.com</a:t>
            </a:r>
            <a:r>
              <a:rPr lang="en-US" sz="2400" i="1"/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711DD7-9D92-6642-BF8D-B96E4471DA0C}"/>
              </a:ext>
            </a:extLst>
          </p:cNvPr>
          <p:cNvSpPr/>
          <p:nvPr/>
        </p:nvSpPr>
        <p:spPr>
          <a:xfrm>
            <a:off x="838200" y="4737177"/>
            <a:ext cx="97767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/>
              <a:t>Peter Zink</a:t>
            </a:r>
            <a:r>
              <a:rPr lang="en-US" sz="2400"/>
              <a:t>, PTC				</a:t>
            </a:r>
            <a:r>
              <a:rPr lang="en-US" sz="2400" i="1">
                <a:hlinkClick r:id="rId5"/>
              </a:rPr>
              <a:t>pzink@ptc.com</a:t>
            </a:r>
            <a:r>
              <a:rPr lang="en-US" sz="2400" i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7100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{F5DC611C-34D8-F548-A945-93BCE0624EBE}tf10001063</Template>
  <TotalTime>0</TotalTime>
  <Words>495</Words>
  <Application>Microsoft Office PowerPoint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 collaboratively developed platform to introduce fundamentals of IoT and IIoT </vt:lpstr>
      <vt:lpstr>PowerPoint Presentation</vt:lpstr>
      <vt:lpstr>IoT Capabilities and Experiences</vt:lpstr>
      <vt:lpstr>IIoT Implementation Framework </vt:lpstr>
      <vt:lpstr>Continuous Closed Loop IIoT Problem Solving</vt:lpstr>
      <vt:lpstr>IoT and IIoT in Curriculum 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Richards, Grant P</dc:creator>
  <cp:lastModifiedBy>Balamurugan Balakreshnan</cp:lastModifiedBy>
  <cp:revision>1</cp:revision>
  <dcterms:created xsi:type="dcterms:W3CDTF">2021-06-28T22:18:18Z</dcterms:created>
  <dcterms:modified xsi:type="dcterms:W3CDTF">2021-07-01T11:34:00Z</dcterms:modified>
</cp:coreProperties>
</file>