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7"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28"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0"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1"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32"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33"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6" name="PlaceHolder 3"/>
          <p:cNvSpPr>
            <a:spLocks noGrp="1"/>
          </p:cNvSpPr>
          <p:nvPr>
            <p:ph type="body"/>
          </p:nvPr>
        </p:nvSpPr>
        <p:spPr>
          <a:xfrm>
            <a:off x="4673520" y="1600200"/>
            <a:ext cx="4015440" cy="215820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3"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5"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7"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48"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2"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53"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54"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6"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57"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58"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0"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61"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2"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4"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65"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7"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68"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9"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70"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72"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73" name="PlaceHolder 3"/>
          <p:cNvSpPr>
            <a:spLocks noGrp="1"/>
          </p:cNvSpPr>
          <p:nvPr>
            <p:ph type="body"/>
          </p:nvPr>
        </p:nvSpPr>
        <p:spPr>
          <a:xfrm>
            <a:off x="4673520" y="1600200"/>
            <a:ext cx="4015440" cy="215820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8"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0"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11"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6"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17"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9"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20"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1"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3"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24"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5"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1" name="PlaceHolder 2"/>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alibri"/>
              </a:rPr>
              <a:t>8/24/13</a:t>
            </a:r>
            <a:endParaRPr/>
          </a:p>
        </p:txBody>
      </p:sp>
      <p:sp>
        <p:nvSpPr>
          <p:cNvPr id="2" name="PlaceHolder 3"/>
          <p:cNvSpPr>
            <a:spLocks noGrp="1"/>
          </p:cNvSpPr>
          <p:nvPr>
            <p:ph type="ftr"/>
          </p:nvPr>
        </p:nvSpPr>
        <p:spPr>
          <a:xfrm>
            <a:off x="0" y="0"/>
            <a:ext cx="-11796840" cy="-11796840"/>
          </a:xfrm>
          <a:prstGeom prst="rect">
            <a:avLst/>
          </a:prstGeom>
        </p:spPr>
        <p:txBody>
          <a:bodyPr bIns="45000" lIns="90000" rIns="90000" tIns="45000"/>
          <a:p>
            <a:endParaRPr/>
          </a:p>
        </p:txBody>
      </p:sp>
      <p:sp>
        <p:nvSpPr>
          <p:cNvPr id="3" name="PlaceHolder 4"/>
          <p:cNvSpPr>
            <a:spLocks noGrp="1"/>
          </p:cNvSpPr>
          <p:nvPr>
            <p:ph type="sldNum"/>
          </p:nvPr>
        </p:nvSpPr>
        <p:spPr>
          <a:xfrm>
            <a:off x="0" y="0"/>
            <a:ext cx="-11796840" cy="-11796840"/>
          </a:xfrm>
          <a:prstGeom prst="rect">
            <a:avLst/>
          </a:prstGeom>
        </p:spPr>
        <p:txBody>
          <a:bodyPr bIns="45000" lIns="90000" rIns="90000" tIns="45000"/>
          <a:p>
            <a:pPr>
              <a:lnSpc>
                <a:spcPct val="100000"/>
              </a:lnSpc>
            </a:pPr>
            <a:fld id="{A9496C71-E883-4ED1-906F-7CBCD011D879}" type="slidenum">
              <a:rPr lang="en-US">
                <a:solidFill>
                  <a:srgbClr val="000000"/>
                </a:solidFill>
                <a:latin typeface="Calibri"/>
              </a:rPr>
              <a:t>&lt;number&gt;</a:t>
            </a:fld>
            <a:endParaRPr/>
          </a:p>
        </p:txBody>
      </p:sp>
      <p:sp>
        <p:nvSpPr>
          <p:cNvPr id="4" name="PlaceHolder 5"/>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38"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39" name="PlaceHolder 3"/>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alibri"/>
              </a:rPr>
              <a:t>8/24/13</a:t>
            </a:r>
            <a:endParaRPr/>
          </a:p>
        </p:txBody>
      </p:sp>
      <p:sp>
        <p:nvSpPr>
          <p:cNvPr id="40" name="PlaceHolder 4"/>
          <p:cNvSpPr>
            <a:spLocks noGrp="1"/>
          </p:cNvSpPr>
          <p:nvPr>
            <p:ph type="ftr"/>
          </p:nvPr>
        </p:nvSpPr>
        <p:spPr>
          <a:xfrm>
            <a:off x="0" y="0"/>
            <a:ext cx="-11796840" cy="-11796840"/>
          </a:xfrm>
          <a:prstGeom prst="rect">
            <a:avLst/>
          </a:prstGeom>
        </p:spPr>
        <p:txBody>
          <a:bodyPr bIns="45000" lIns="90000" rIns="90000" tIns="45000"/>
          <a:p>
            <a:endParaRPr/>
          </a:p>
        </p:txBody>
      </p:sp>
      <p:sp>
        <p:nvSpPr>
          <p:cNvPr id="41" name="PlaceHolder 5"/>
          <p:cNvSpPr>
            <a:spLocks noGrp="1"/>
          </p:cNvSpPr>
          <p:nvPr>
            <p:ph type="sldNum"/>
          </p:nvPr>
        </p:nvSpPr>
        <p:spPr>
          <a:xfrm>
            <a:off x="0" y="0"/>
            <a:ext cx="-11796840" cy="-11796840"/>
          </a:xfrm>
          <a:prstGeom prst="rect">
            <a:avLst/>
          </a:prstGeom>
        </p:spPr>
        <p:txBody>
          <a:bodyPr bIns="45000" lIns="90000" rIns="90000" tIns="45000"/>
          <a:p>
            <a:pPr>
              <a:lnSpc>
                <a:spcPct val="100000"/>
              </a:lnSpc>
            </a:pPr>
            <a:fld id="{4C40BAEB-546B-41AE-96F2-3D6DAA997106}" type="slidenum">
              <a:rPr lang="en-US">
                <a:solidFill>
                  <a:srgbClr val="000000"/>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4" name="Table 1"/>
          <p:cNvGraphicFramePr/>
          <p:nvPr/>
        </p:nvGraphicFramePr>
        <p:xfrm>
          <a:off x="152280" y="152280"/>
          <a:ext cx="8838720" cy="6552720"/>
        </p:xfrm>
        <a:graphic>
          <a:graphicData uri="http://schemas.openxmlformats.org/drawingml/2006/table">
            <a:tbl>
              <a:tblPr/>
              <a:tblGrid>
                <a:gridCol w="2590560"/>
                <a:gridCol w="6248160"/>
              </a:tblGrid>
              <a:tr h="1116000">
                <a:tc>
                  <a:txBody>
                    <a:bodyPr wrap="none"/>
                    <a:p>
                      <a:pPr>
                        <a:lnSpc>
                          <a:spcPct val="100000"/>
                        </a:lnSpc>
                      </a:pPr>
                      <a:r>
                        <a:rPr b="1" lang="en-US">
                          <a:solidFill>
                            <a:srgbClr val="ffffff"/>
                          </a:solidFill>
                          <a:latin typeface="Calibri"/>
                        </a:rPr>
                        <a:t>Team name</a:t>
                      </a:r>
                      <a:endParaRPr/>
                    </a:p>
                  </a:txBody>
                  <a:tcPr/>
                </a:tc>
                <a:tc>
                  <a:txBody>
                    <a:bodyPr wrap="none"/>
                    <a:p>
                      <a:r>
                        <a:rPr lang="en-US"/>
                        <a:t>E.T.</a:t>
                      </a:r>
                      <a:endParaRPr/>
                    </a:p>
                  </a:txBody>
                  <a:tcPr/>
                </a:tc>
              </a:tr>
              <a:tr h="1116000">
                <a:tc>
                  <a:txBody>
                    <a:bodyPr wrap="none"/>
                    <a:p>
                      <a:pPr>
                        <a:lnSpc>
                          <a:spcPct val="100000"/>
                        </a:lnSpc>
                      </a:pPr>
                      <a:r>
                        <a:rPr lang="en-US">
                          <a:solidFill>
                            <a:srgbClr val="000000"/>
                          </a:solidFill>
                          <a:latin typeface="Calibri"/>
                        </a:rPr>
                        <a:t>Team leader name</a:t>
                      </a:r>
                      <a:endParaRPr/>
                    </a:p>
                  </a:txBody>
                  <a:tcPr/>
                </a:tc>
                <a:tc>
                  <a:txBody>
                    <a:bodyPr wrap="none"/>
                    <a:p>
                      <a:r>
                        <a:rPr lang="en-US"/>
                        <a:t>Thierry Silbermann</a:t>
                      </a:r>
                      <a:endParaRPr/>
                    </a:p>
                  </a:txBody>
                  <a:tcPr/>
                </a:tc>
              </a:tr>
              <a:tr h="1261440">
                <a:tc>
                  <a:txBody>
                    <a:bodyPr wrap="none"/>
                    <a:p>
                      <a:pPr>
                        <a:lnSpc>
                          <a:spcPct val="100000"/>
                        </a:lnSpc>
                      </a:pPr>
                      <a:r>
                        <a:rPr lang="en-US">
                          <a:solidFill>
                            <a:srgbClr val="000000"/>
                          </a:solidFill>
                          <a:latin typeface="Calibri"/>
                        </a:rPr>
                        <a:t>Team leader address, phone number and email</a:t>
                      </a:r>
                      <a:endParaRPr/>
                    </a:p>
                  </a:txBody>
                  <a:tcPr/>
                </a:tc>
                <a:tc>
                  <a:tcPr/>
                </a:tc>
              </a:tr>
              <a:tr h="1942920">
                <a:tc>
                  <a:txBody>
                    <a:bodyPr wrap="none"/>
                    <a:p>
                      <a:pPr>
                        <a:lnSpc>
                          <a:spcPct val="100000"/>
                        </a:lnSpc>
                      </a:pPr>
                      <a:r>
                        <a:rPr lang="en-US">
                          <a:solidFill>
                            <a:srgbClr val="000000"/>
                          </a:solidFill>
                          <a:latin typeface="Calibri"/>
                        </a:rPr>
                        <a:t>Rest of team members</a:t>
                      </a:r>
                      <a:endParaRPr/>
                    </a:p>
                  </a:txBody>
                  <a:tcPr/>
                </a:tc>
                <a:tc>
                  <a:txBody>
                    <a:bodyPr wrap="none"/>
                    <a:p>
                      <a:pPr>
                        <a:lnSpc>
                          <a:spcPct val="100000"/>
                        </a:lnSpc>
                      </a:pPr>
                      <a:endParaRPr/>
                    </a:p>
                    <a:p>
                      <a:pPr>
                        <a:lnSpc>
                          <a:spcPct val="100000"/>
                        </a:lnSpc>
                      </a:pPr>
                      <a:r>
                        <a:rPr lang="en-US">
                          <a:solidFill>
                            <a:srgbClr val="000000"/>
                          </a:solidFill>
                          <a:latin typeface="Calibri"/>
                        </a:rPr>
                        <a:t>Immanuel Bayer</a:t>
                      </a:r>
                      <a:endParaRPr/>
                    </a:p>
                    <a:p>
                      <a:pPr>
                        <a:lnSpc>
                          <a:spcPct val="100000"/>
                        </a:lnSpc>
                      </a:pPr>
                      <a:endParaRPr/>
                    </a:p>
                    <a:p>
                      <a:pPr>
                        <a:lnSpc>
                          <a:spcPct val="100000"/>
                        </a:lnSpc>
                      </a:pPr>
                      <a:endParaRPr/>
                    </a:p>
                    <a:p>
                      <a:pPr>
                        <a:lnSpc>
                          <a:spcPct val="100000"/>
                        </a:lnSpc>
                      </a:pPr>
                      <a:endParaRPr/>
                    </a:p>
                    <a:p>
                      <a:pPr>
                        <a:lnSpc>
                          <a:spcPct val="100000"/>
                        </a:lnSpc>
                      </a:pPr>
                      <a:endParaRPr/>
                    </a:p>
                  </a:txBody>
                  <a:tcPr/>
                </a:tc>
              </a:tr>
              <a:tr h="1116360">
                <a:tc>
                  <a:txBody>
                    <a:bodyPr wrap="none"/>
                    <a:p>
                      <a:pPr>
                        <a:lnSpc>
                          <a:spcPct val="100000"/>
                        </a:lnSpc>
                      </a:pPr>
                      <a:r>
                        <a:rPr lang="en-US">
                          <a:solidFill>
                            <a:srgbClr val="000000"/>
                          </a:solidFill>
                          <a:latin typeface="Calibri"/>
                        </a:rPr>
                        <a:t>Team website URL (if any)</a:t>
                      </a:r>
                      <a:endParaRPr/>
                    </a:p>
                  </a:txBody>
                  <a:tcPr/>
                </a:tc>
                <a:tc>
                  <a:tcPr/>
                </a:tc>
              </a:tr>
            </a:tbl>
          </a:graphicData>
        </a:graphic>
      </p:graphicFrame>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5" name="Table 1"/>
          <p:cNvGraphicFramePr/>
          <p:nvPr/>
        </p:nvGraphicFramePr>
        <p:xfrm>
          <a:off x="152280" y="152280"/>
          <a:ext cx="8838720" cy="6552720"/>
        </p:xfrm>
        <a:graphic>
          <a:graphicData uri="http://schemas.openxmlformats.org/drawingml/2006/table">
            <a:tbl>
              <a:tblPr/>
              <a:tblGrid>
                <a:gridCol w="2609640"/>
                <a:gridCol w="6229080"/>
              </a:tblGrid>
              <a:tr h="942120">
                <a:tc>
                  <a:txBody>
                    <a:bodyPr wrap="none"/>
                    <a:p>
                      <a:pPr>
                        <a:lnSpc>
                          <a:spcPct val="100000"/>
                        </a:lnSpc>
                      </a:pPr>
                      <a:r>
                        <a:rPr b="1" lang="en-US">
                          <a:solidFill>
                            <a:srgbClr val="ffffff"/>
                          </a:solidFill>
                          <a:latin typeface="Calibri"/>
                        </a:rPr>
                        <a:t>Title of the contribution</a:t>
                      </a:r>
                      <a:endParaRPr/>
                    </a:p>
                  </a:txBody>
                  <a:tcPr/>
                </a:tc>
                <a:tc>
                  <a:txBody>
                    <a:bodyPr wrap="none"/>
                    <a:p>
                      <a:r>
                        <a:rPr lang="en-US"/>
                        <a:t>?</a:t>
                      </a:r>
                      <a:endParaRPr/>
                    </a:p>
                  </a:txBody>
                  <a:tcPr/>
                </a:tc>
              </a:tr>
              <a:tr h="3455280">
                <a:tc>
                  <a:txBody>
                    <a:bodyPr wrap="none"/>
                    <a:p>
                      <a:pPr>
                        <a:lnSpc>
                          <a:spcPct val="100000"/>
                        </a:lnSpc>
                      </a:pPr>
                      <a:r>
                        <a:rPr lang="en-US">
                          <a:solidFill>
                            <a:srgbClr val="000000"/>
                          </a:solidFill>
                          <a:latin typeface="Calibri"/>
                        </a:rPr>
                        <a:t>General method description</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txBody>
                  <a:tcPr/>
                </a:tc>
                <a:tc>
                  <a:txBody>
                    <a:bodyPr wrap="none"/>
                    <a:p>
                      <a:r>
                        <a:rPr lang="en-US"/>
                        <a:t>We use two different approaches, the first finds gesture intervals (unsupervised) using the audio files and extracts features from this intervals. The second approach uses summary statistics (median, var, min, max) on the first 40 frames for each gesture to construct training samples. The prediction phase uses a sliding window. We create a weighted average of the output of the two models.</a:t>
                      </a:r>
                      <a:endParaRPr/>
                    </a:p>
                  </a:txBody>
                  <a:tcPr/>
                </a:tc>
              </a:tr>
              <a:tr h="2155320">
                <a:tc>
                  <a:txBody>
                    <a:bodyPr wrap="none"/>
                    <a:p>
                      <a:pPr>
                        <a:lnSpc>
                          <a:spcPct val="100000"/>
                        </a:lnSpc>
                      </a:pPr>
                      <a:r>
                        <a:rPr lang="en-US">
                          <a:solidFill>
                            <a:srgbClr val="000000"/>
                          </a:solidFill>
                          <a:latin typeface="Calibri"/>
                        </a:rPr>
                        <a:t>References</a:t>
                      </a:r>
                      <a:endParaRPr/>
                    </a:p>
                  </a:txBody>
                  <a:tcPr/>
                </a:tc>
                <a:tc>
                  <a:tcPr/>
                </a:tc>
              </a:tr>
            </a:tbl>
          </a:graphicData>
        </a:graphic>
      </p:graphicFrame>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6" name="Table 1"/>
          <p:cNvGraphicFramePr/>
          <p:nvPr/>
        </p:nvGraphicFramePr>
        <p:xfrm>
          <a:off x="152280" y="152280"/>
          <a:ext cx="8838720" cy="6552720"/>
        </p:xfrm>
        <a:graphic>
          <a:graphicData uri="http://schemas.openxmlformats.org/drawingml/2006/table">
            <a:tbl>
              <a:tblPr/>
              <a:tblGrid>
                <a:gridCol w="2609640"/>
                <a:gridCol w="6229080"/>
              </a:tblGrid>
              <a:tr h="1261800">
                <a:tc>
                  <a:txBody>
                    <a:bodyPr wrap="none"/>
                    <a:p>
                      <a:pPr>
                        <a:lnSpc>
                          <a:spcPct val="100000"/>
                        </a:lnSpc>
                      </a:pPr>
                      <a:r>
                        <a:rPr b="1" lang="en-US">
                          <a:solidFill>
                            <a:srgbClr val="ffffff"/>
                          </a:solidFill>
                          <a:latin typeface="Calibri"/>
                        </a:rPr>
                        <a:t>Describe data preprocessing techniques applied (if any)</a:t>
                      </a:r>
                      <a:endParaRPr/>
                    </a:p>
                  </a:txBody>
                  <a:tcPr/>
                </a:tc>
                <a:tc>
                  <a:tcPr/>
                </a:tc>
              </a:tr>
              <a:tr h="1262880">
                <a:tc>
                  <a:txBody>
                    <a:bodyPr wrap="none"/>
                    <a:p>
                      <a:pPr>
                        <a:lnSpc>
                          <a:spcPct val="100000"/>
                        </a:lnSpc>
                      </a:pPr>
                      <a:r>
                        <a:rPr lang="en-US">
                          <a:solidFill>
                            <a:srgbClr val="000000"/>
                          </a:solidFill>
                          <a:latin typeface="Calibri"/>
                        </a:rPr>
                        <a:t>Describe features used (if any)</a:t>
                      </a:r>
                      <a:endParaRPr/>
                    </a:p>
                  </a:txBody>
                  <a:tcPr/>
                </a:tc>
                <a:tc>
                  <a:tcPr/>
                </a:tc>
              </a:tr>
              <a:tr h="1091520">
                <a:tc>
                  <a:txBody>
                    <a:bodyPr wrap="none"/>
                    <a:p>
                      <a:pPr>
                        <a:lnSpc>
                          <a:spcPct val="100000"/>
                        </a:lnSpc>
                      </a:pPr>
                      <a:r>
                        <a:rPr lang="en-US">
                          <a:solidFill>
                            <a:srgbClr val="000000"/>
                          </a:solidFill>
                          <a:latin typeface="Calibri"/>
                        </a:rPr>
                        <a:t>Data modalities used</a:t>
                      </a:r>
                      <a:endParaRPr/>
                    </a:p>
                  </a:txBody>
                  <a:tcPr/>
                </a:tc>
                <a:tc>
                  <a:txBody>
                    <a:bodyPr wrap="none"/>
                    <a:p>
                      <a:r>
                        <a:rPr lang="en-US"/>
                        <a:t>Skeleton, audio</a:t>
                      </a:r>
                      <a:endParaRPr/>
                    </a:p>
                  </a:txBody>
                  <a:tcPr/>
                </a:tc>
              </a:tr>
              <a:tr h="1398960">
                <a:tc>
                  <a:txBody>
                    <a:bodyPr wrap="none"/>
                    <a:p>
                      <a:pPr>
                        <a:lnSpc>
                          <a:spcPct val="100000"/>
                        </a:lnSpc>
                      </a:pPr>
                      <a:r>
                        <a:rPr lang="en-US">
                          <a:solidFill>
                            <a:srgbClr val="000000"/>
                          </a:solidFill>
                          <a:latin typeface="Calibri"/>
                        </a:rPr>
                        <a:t>Fusion strategy applied (if any)</a:t>
                      </a:r>
                      <a:endParaRPr/>
                    </a:p>
                  </a:txBody>
                  <a:tcPr/>
                </a:tc>
                <a:tc>
                  <a:txBody>
                    <a:bodyPr wrap="none"/>
                    <a:p>
                      <a:r>
                        <a:rPr lang="en-US"/>
                        <a:t>Weighted average of class probabilities, on audio intervals together with a probability threshold</a:t>
                      </a:r>
                      <a:endParaRPr/>
                    </a:p>
                  </a:txBody>
                  <a:tcPr/>
                </a:tc>
              </a:tr>
              <a:tr h="1537560">
                <a:tc>
                  <a:txBody>
                    <a:bodyPr wrap="none"/>
                    <a:p>
                      <a:pPr>
                        <a:lnSpc>
                          <a:spcPct val="100000"/>
                        </a:lnSpc>
                      </a:pPr>
                      <a:r>
                        <a:rPr lang="en-US">
                          <a:solidFill>
                            <a:srgbClr val="000000"/>
                          </a:solidFill>
                          <a:latin typeface="Calibri"/>
                        </a:rPr>
                        <a:t>Dimensionality reduction technique applied (if any)</a:t>
                      </a:r>
                      <a:endParaRPr/>
                    </a:p>
                  </a:txBody>
                  <a:tcPr/>
                </a:tc>
                <a:tc>
                  <a:txBody>
                    <a:bodyPr wrap="none"/>
                    <a:p>
                      <a:r>
                        <a:rPr lang="en-US"/>
                        <a:t>Aggregation over time</a:t>
                      </a:r>
                      <a:endParaRPr/>
                    </a:p>
                  </a:txBody>
                  <a:tcPr/>
                </a:tc>
              </a:tr>
            </a:tbl>
          </a:graphicData>
        </a:graphic>
      </p:graphicFrame>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7" name="Table 1"/>
          <p:cNvGraphicFramePr/>
          <p:nvPr/>
        </p:nvGraphicFramePr>
        <p:xfrm>
          <a:off x="152280" y="152280"/>
          <a:ext cx="8838720" cy="6552720"/>
        </p:xfrm>
        <a:graphic>
          <a:graphicData uri="http://schemas.openxmlformats.org/drawingml/2006/table">
            <a:tbl>
              <a:tblPr/>
              <a:tblGrid>
                <a:gridCol w="2609640"/>
                <a:gridCol w="6229080"/>
              </a:tblGrid>
              <a:tr h="1159200">
                <a:tc>
                  <a:txBody>
                    <a:bodyPr wrap="none"/>
                    <a:p>
                      <a:pPr>
                        <a:lnSpc>
                          <a:spcPct val="100000"/>
                        </a:lnSpc>
                      </a:pPr>
                      <a:r>
                        <a:rPr b="1" lang="en-US">
                          <a:solidFill>
                            <a:srgbClr val="ffffff"/>
                          </a:solidFill>
                          <a:latin typeface="Calibri"/>
                        </a:rPr>
                        <a:t>Temporal clustering approach (if any)</a:t>
                      </a:r>
                      <a:endParaRPr/>
                    </a:p>
                  </a:txBody>
                  <a:tcPr/>
                </a:tc>
                <a:tc>
                  <a:tcPr/>
                </a:tc>
              </a:tr>
              <a:tr h="1304280">
                <a:tc>
                  <a:txBody>
                    <a:bodyPr wrap="none"/>
                    <a:p>
                      <a:pPr>
                        <a:lnSpc>
                          <a:spcPct val="100000"/>
                        </a:lnSpc>
                      </a:pPr>
                      <a:r>
                        <a:rPr lang="en-US">
                          <a:solidFill>
                            <a:srgbClr val="000000"/>
                          </a:solidFill>
                          <a:latin typeface="Calibri"/>
                        </a:rPr>
                        <a:t>Temporal segmentation approach (if any)</a:t>
                      </a:r>
                      <a:endParaRPr/>
                    </a:p>
                  </a:txBody>
                  <a:tcPr/>
                </a:tc>
                <a:tc>
                  <a:tcPr/>
                </a:tc>
              </a:tr>
              <a:tr h="1014120">
                <a:tc>
                  <a:txBody>
                    <a:bodyPr wrap="none"/>
                    <a:p>
                      <a:pPr>
                        <a:lnSpc>
                          <a:spcPct val="100000"/>
                        </a:lnSpc>
                      </a:pPr>
                      <a:r>
                        <a:rPr lang="en-US">
                          <a:solidFill>
                            <a:srgbClr val="000000"/>
                          </a:solidFill>
                          <a:latin typeface="Calibri"/>
                        </a:rPr>
                        <a:t>Gesture representation approach (if any)</a:t>
                      </a:r>
                      <a:endParaRPr/>
                    </a:p>
                  </a:txBody>
                  <a:tcPr/>
                </a:tc>
                <a:tc>
                  <a:tcPr/>
                </a:tc>
              </a:tr>
              <a:tr h="1231560">
                <a:tc>
                  <a:txBody>
                    <a:bodyPr wrap="none"/>
                    <a:p>
                      <a:pPr>
                        <a:lnSpc>
                          <a:spcPct val="100000"/>
                        </a:lnSpc>
                      </a:pPr>
                      <a:r>
                        <a:rPr lang="en-US">
                          <a:solidFill>
                            <a:srgbClr val="000000"/>
                          </a:solidFill>
                          <a:latin typeface="Calibri"/>
                        </a:rPr>
                        <a:t>Classifier used (if any)</a:t>
                      </a:r>
                      <a:endParaRPr/>
                    </a:p>
                  </a:txBody>
                  <a:tcPr/>
                </a:tc>
                <a:tc>
                  <a:txBody>
                    <a:bodyPr wrap="none"/>
                    <a:p>
                      <a:r>
                        <a:rPr lang="en-US"/>
                        <a:t>ExtraTreesClassifier, RandomForest, GradientBoostingTrees</a:t>
                      </a:r>
                      <a:endParaRPr/>
                    </a:p>
                  </a:txBody>
                  <a:tcPr/>
                </a:tc>
              </a:tr>
              <a:tr h="1843560">
                <a:tc>
                  <a:txBody>
                    <a:bodyPr wrap="none"/>
                    <a:p>
                      <a:pPr>
                        <a:lnSpc>
                          <a:spcPct val="100000"/>
                        </a:lnSpc>
                      </a:pPr>
                      <a:r>
                        <a:rPr lang="en-US">
                          <a:solidFill>
                            <a:srgbClr val="000000"/>
                          </a:solidFill>
                          <a:latin typeface="Calibri"/>
                        </a:rPr>
                        <a:t>Large scale strategy (if any)</a:t>
                      </a:r>
                      <a:endParaRPr/>
                    </a:p>
                  </a:txBody>
                  <a:tcPr/>
                </a:tc>
                <a:tc>
                  <a:tcPr/>
                </a:tc>
              </a:tr>
            </a:tbl>
          </a:graphicData>
        </a:graphic>
      </p:graphicFrame>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8" name="Table 1"/>
          <p:cNvGraphicFramePr/>
          <p:nvPr/>
        </p:nvGraphicFramePr>
        <p:xfrm>
          <a:off x="152280" y="152280"/>
          <a:ext cx="8838720" cy="6552720"/>
        </p:xfrm>
        <a:graphic>
          <a:graphicData uri="http://schemas.openxmlformats.org/drawingml/2006/table">
            <a:tbl>
              <a:tblPr/>
              <a:tblGrid>
                <a:gridCol w="2609640"/>
                <a:gridCol w="6229080"/>
              </a:tblGrid>
              <a:tr h="2184120">
                <a:tc>
                  <a:txBody>
                    <a:bodyPr wrap="none"/>
                    <a:p>
                      <a:pPr>
                        <a:lnSpc>
                          <a:spcPct val="100000"/>
                        </a:lnSpc>
                      </a:pPr>
                      <a:r>
                        <a:rPr b="1" lang="en-US">
                          <a:solidFill>
                            <a:srgbClr val="ffffff"/>
                          </a:solidFill>
                          <a:latin typeface="Calibri"/>
                        </a:rPr>
                        <a:t>Transfer learning strategy (if any)</a:t>
                      </a:r>
                      <a:endParaRPr/>
                    </a:p>
                  </a:txBody>
                  <a:tcPr/>
                </a:tc>
                <a:tc>
                  <a:txBody>
                    <a:bodyPr wrap="none"/>
                    <a:p>
                      <a:r>
                        <a:rPr lang="en-US"/>
                        <a:t>ensemble</a:t>
                      </a:r>
                      <a:endParaRPr/>
                    </a:p>
                  </a:txBody>
                  <a:tcPr/>
                </a:tc>
              </a:tr>
              <a:tr h="2184120">
                <a:tc>
                  <a:txBody>
                    <a:bodyPr wrap="none"/>
                    <a:p>
                      <a:pPr>
                        <a:lnSpc>
                          <a:spcPct val="100000"/>
                        </a:lnSpc>
                      </a:pPr>
                      <a:r>
                        <a:rPr lang="en-US">
                          <a:solidFill>
                            <a:srgbClr val="000000"/>
                          </a:solidFill>
                          <a:latin typeface="Calibri"/>
                        </a:rPr>
                        <a:t>Other technique/strategy used not included in previous items (if any)</a:t>
                      </a:r>
                      <a:endParaRPr/>
                    </a:p>
                  </a:txBody>
                  <a:tcPr/>
                </a:tc>
                <a:tc>
                  <a:tcPr/>
                </a:tc>
              </a:tr>
              <a:tr h="2184480">
                <a:tc>
                  <a:txBody>
                    <a:bodyPr wrap="none"/>
                    <a:p>
                      <a:pPr>
                        <a:lnSpc>
                          <a:spcPct val="100000"/>
                        </a:lnSpc>
                      </a:pPr>
                      <a:r>
                        <a:rPr lang="en-US">
                          <a:solidFill>
                            <a:srgbClr val="000000"/>
                          </a:solidFill>
                          <a:latin typeface="Calibri"/>
                        </a:rPr>
                        <a:t>Method complexity </a:t>
                      </a:r>
                      <a:endParaRPr/>
                    </a:p>
                    <a:p>
                      <a:pPr>
                        <a:lnSpc>
                          <a:spcPct val="100000"/>
                        </a:lnSpc>
                      </a:pPr>
                      <a:r>
                        <a:rPr lang="en-US">
                          <a:solidFill>
                            <a:srgbClr val="000000"/>
                          </a:solidFill>
                          <a:latin typeface="Calibri"/>
                        </a:rPr>
                        <a:t>(Can be expresed as ellapsed time for training and evaluation given a certaing hardware) </a:t>
                      </a:r>
                      <a:endParaRPr/>
                    </a:p>
                  </a:txBody>
                  <a:tcPr/>
                </a:tc>
                <a:tc>
                  <a:txBody>
                    <a:bodyPr wrap="none"/>
                    <a:p>
                      <a:r>
                        <a:rPr lang="en-US"/>
                        <a:t>10h, 4 core, ~ 3.6 GHz</a:t>
                      </a:r>
                      <a:endParaRPr/>
                    </a:p>
                  </a:txBody>
                  <a:tcPr/>
                </a:tc>
              </a:tr>
            </a:tbl>
          </a:graphicData>
        </a:graphic>
      </p:graphicFrame>
    </p:spTree>
  </p:cSld>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79" name="Table 1"/>
          <p:cNvGraphicFramePr/>
          <p:nvPr/>
        </p:nvGraphicFramePr>
        <p:xfrm>
          <a:off x="152280" y="152280"/>
          <a:ext cx="8838720" cy="6552720"/>
        </p:xfrm>
        <a:graphic>
          <a:graphicData uri="http://schemas.openxmlformats.org/drawingml/2006/table">
            <a:tbl>
              <a:tblPr/>
              <a:tblGrid>
                <a:gridCol w="2609640"/>
                <a:gridCol w="6229080"/>
              </a:tblGrid>
              <a:tr h="2184120">
                <a:tc>
                  <a:txBody>
                    <a:bodyPr wrap="none"/>
                    <a:p>
                      <a:pPr>
                        <a:lnSpc>
                          <a:spcPct val="100000"/>
                        </a:lnSpc>
                      </a:pPr>
                      <a:r>
                        <a:rPr b="1" lang="en-US">
                          <a:solidFill>
                            <a:srgbClr val="ffffff"/>
                          </a:solidFill>
                          <a:latin typeface="Calibri"/>
                        </a:rPr>
                        <a:t>Qualitative advantages of the proposed solution</a:t>
                      </a:r>
                      <a:endParaRPr/>
                    </a:p>
                  </a:txBody>
                  <a:tcPr/>
                </a:tc>
                <a:tc>
                  <a:txBody>
                    <a:bodyPr wrap="none"/>
                    <a:p>
                      <a:r>
                        <a:rPr lang="en-US"/>
                        <a:t>Intuitive and fast to implement</a:t>
                      </a:r>
                      <a:endParaRPr/>
                    </a:p>
                  </a:txBody>
                  <a:tcPr/>
                </a:tc>
              </a:tr>
              <a:tr h="2184120">
                <a:tc>
                  <a:txBody>
                    <a:bodyPr wrap="none"/>
                    <a:p>
                      <a:pPr>
                        <a:lnSpc>
                          <a:spcPct val="100000"/>
                        </a:lnSpc>
                      </a:pPr>
                      <a:r>
                        <a:rPr lang="en-US">
                          <a:solidFill>
                            <a:srgbClr val="000000"/>
                          </a:solidFill>
                          <a:latin typeface="Calibri"/>
                        </a:rPr>
                        <a:t>Results of the comparison to other approaches (if any)</a:t>
                      </a:r>
                      <a:endParaRPr/>
                    </a:p>
                  </a:txBody>
                  <a:tcPr/>
                </a:tc>
                <a:tc>
                  <a:tcPr/>
                </a:tc>
              </a:tr>
              <a:tr h="2184480">
                <a:tc>
                  <a:txBody>
                    <a:bodyPr wrap="none"/>
                    <a:p>
                      <a:pPr>
                        <a:lnSpc>
                          <a:spcPct val="100000"/>
                        </a:lnSpc>
                      </a:pPr>
                      <a:r>
                        <a:rPr lang="en-US">
                          <a:solidFill>
                            <a:srgbClr val="000000"/>
                          </a:solidFill>
                          <a:latin typeface="Calibri"/>
                        </a:rPr>
                        <a:t>Novelty degree of the solution and if is has been previously published</a:t>
                      </a:r>
                      <a:endParaRPr/>
                    </a:p>
                  </a:txBody>
                  <a:tcPr/>
                </a:tc>
                <a:tc>
                  <a:txBody>
                    <a:bodyPr wrap="none"/>
                    <a:p>
                      <a:r>
                        <a:rPr lang="en-US"/>
                        <a:t>High, we are not aware that blending of audio intervals and sliding window prediction has been used in the multi modal gesture recognition domain before.</a:t>
                      </a:r>
                      <a:endParaRPr/>
                    </a:p>
                  </a:txBody>
                  <a:tcPr/>
                </a:tc>
              </a:tr>
            </a:tbl>
          </a:graphicData>
        </a:graphic>
      </p:graphicFrame>
    </p:spTree>
  </p:cSld>
  <p:timing>
    <p:tnLst>
      <p:par>
        <p:cTn dur="indefinite" id="11" nodeType="tmRoot" restart="never">
          <p:childTnLst>
            <p:seq>
              <p:cTn id="12"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80" name="Table 1"/>
          <p:cNvGraphicFramePr/>
          <p:nvPr/>
        </p:nvGraphicFramePr>
        <p:xfrm>
          <a:off x="152280" y="152280"/>
          <a:ext cx="8838720" cy="6552720"/>
        </p:xfrm>
        <a:graphic>
          <a:graphicData uri="http://schemas.openxmlformats.org/drawingml/2006/table">
            <a:tbl>
              <a:tblPr/>
              <a:tblGrid>
                <a:gridCol w="2609640"/>
                <a:gridCol w="6229080"/>
              </a:tblGrid>
              <a:tr h="1748520">
                <a:tc>
                  <a:txBody>
                    <a:bodyPr wrap="none"/>
                    <a:p>
                      <a:pPr>
                        <a:lnSpc>
                          <a:spcPct val="100000"/>
                        </a:lnSpc>
                      </a:pPr>
                      <a:r>
                        <a:rPr b="1" lang="en-US">
                          <a:solidFill>
                            <a:srgbClr val="ffffff"/>
                          </a:solidFill>
                          <a:latin typeface="Calibri"/>
                        </a:rPr>
                        <a:t>Language and  implementation details (including platform, memory, parallelization requirements)</a:t>
                      </a:r>
                      <a:endParaRPr/>
                    </a:p>
                  </a:txBody>
                  <a:tcPr/>
                </a:tc>
                <a:tc>
                  <a:txBody>
                    <a:bodyPr wrap="none"/>
                    <a:p>
                      <a:r>
                        <a:rPr lang="en-US"/>
                        <a:t>Python 2.7, Ram 16 GB, parallelization on single machine.</a:t>
                      </a:r>
                      <a:endParaRPr/>
                    </a:p>
                  </a:txBody>
                  <a:tcPr/>
                </a:tc>
              </a:tr>
              <a:tr h="1549080">
                <a:tc>
                  <a:txBody>
                    <a:bodyPr wrap="none"/>
                    <a:p>
                      <a:pPr>
                        <a:lnSpc>
                          <a:spcPct val="100000"/>
                        </a:lnSpc>
                      </a:pPr>
                      <a:r>
                        <a:rPr lang="en-US">
                          <a:solidFill>
                            <a:srgbClr val="000000"/>
                          </a:solidFill>
                          <a:latin typeface="Calibri"/>
                        </a:rPr>
                        <a:t>Human effort required for implementation, training and validation?</a:t>
                      </a:r>
                      <a:endParaRPr/>
                    </a:p>
                  </a:txBody>
                  <a:tcPr/>
                </a:tc>
                <a:tc>
                  <a:txBody>
                    <a:bodyPr wrap="none"/>
                    <a:p>
                      <a:r>
                        <a:rPr lang="en-US"/>
                        <a:t>Depends of level of expertise</a:t>
                      </a:r>
                      <a:endParaRPr/>
                    </a:p>
                  </a:txBody>
                  <a:tcPr/>
                </a:tc>
              </a:tr>
              <a:tr h="1303920">
                <a:tc>
                  <a:txBody>
                    <a:bodyPr wrap="none"/>
                    <a:p>
                      <a:pPr>
                        <a:lnSpc>
                          <a:spcPct val="100000"/>
                        </a:lnSpc>
                      </a:pPr>
                      <a:r>
                        <a:rPr lang="en-US">
                          <a:solidFill>
                            <a:srgbClr val="000000"/>
                          </a:solidFill>
                          <a:latin typeface="Calibri"/>
                        </a:rPr>
                        <a:t>Training/testing expended time?</a:t>
                      </a:r>
                      <a:endParaRPr/>
                    </a:p>
                  </a:txBody>
                  <a:tcPr/>
                </a:tc>
                <a:tc>
                  <a:txBody>
                    <a:bodyPr wrap="none"/>
                    <a:p>
                      <a:r>
                        <a:rPr lang="en-US"/>
                        <a:t>10H</a:t>
                      </a:r>
                      <a:endParaRPr/>
                    </a:p>
                  </a:txBody>
                  <a:tcPr/>
                </a:tc>
              </a:tr>
              <a:tr h="1951200">
                <a:tc>
                  <a:txBody>
                    <a:bodyPr wrap="none"/>
                    <a:p>
                      <a:pPr>
                        <a:lnSpc>
                          <a:spcPct val="100000"/>
                        </a:lnSpc>
                      </a:pPr>
                      <a:r>
                        <a:rPr lang="en-US">
                          <a:solidFill>
                            <a:srgbClr val="000000"/>
                          </a:solidFill>
                          <a:latin typeface="Calibri"/>
                        </a:rPr>
                        <a:t>General comments and impressions of the challenge</a:t>
                      </a:r>
                      <a:endParaRPr/>
                    </a:p>
                  </a:txBody>
                  <a:tcPr/>
                </a:tc>
                <a:tc>
                  <a:tcPr/>
                </a:tc>
              </a:tr>
            </a:tbl>
          </a:graphicData>
        </a:graphic>
      </p:graphicFrame>
    </p:spTree>
  </p:cSld>
  <p:timing>
    <p:tnLst>
      <p:par>
        <p:cTn dur="indefinite" id="13" nodeType="tmRoot" restart="never">
          <p:childTnLst>
            <p:seq>
              <p:cTn id="14"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