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2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42"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7"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48"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2"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56"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59"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2"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3"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64"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7"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800"/>
          </a:xfrm>
          <a:prstGeom prst="rect">
            <a:avLst/>
          </a:prstGeom>
        </p:spPr>
        <p:txBody>
          <a:bodyPr anchor="ctr" bIns="0" lIns="0" rIns="0" tIns="0" wrap="none"/>
          <a:p>
            <a:r>
              <a:rPr lang="en-US"/>
              <a:t>Click to edit the title text format</a:t>
            </a:r>
            <a:endParaRPr/>
          </a:p>
        </p:txBody>
      </p:sp>
      <p:sp>
        <p:nvSpPr>
          <p:cNvPr id="1" name="PlaceHolder 2"/>
          <p:cNvSpPr>
            <a:spLocks noGrp="1"/>
          </p:cNvSpPr>
          <p:nvPr>
            <p:ph type="body"/>
          </p:nvPr>
        </p:nvSpPr>
        <p:spPr>
          <a:xfrm>
            <a:off x="457200" y="1604520"/>
            <a:ext cx="8228880" cy="397692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5"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68" name="Table 1"/>
          <p:cNvGraphicFramePr/>
          <p:nvPr/>
        </p:nvGraphicFramePr>
        <p:xfrm>
          <a:off x="152280" y="152280"/>
          <a:ext cx="8838000" cy="6552000"/>
        </p:xfrm>
        <a:graphic>
          <a:graphicData uri="http://schemas.openxmlformats.org/drawingml/2006/table">
            <a:tbl>
              <a:tblPr/>
              <a:tblGrid>
                <a:gridCol w="2590560"/>
                <a:gridCol w="6247440"/>
              </a:tblGrid>
              <a:tr h="1116000">
                <a:tc>
                  <a:txBody>
                    <a:bodyPr wrap="none"/>
                    <a:p>
                      <a:pPr>
                        <a:lnSpc>
                          <a:spcPct val="100000"/>
                        </a:lnSpc>
                      </a:pPr>
                      <a:r>
                        <a:rPr b="1" lang="en-US">
                          <a:solidFill>
                            <a:srgbClr val="ffffff"/>
                          </a:solidFill>
                          <a:latin typeface="Calibri"/>
                        </a:rPr>
                        <a:t>Team name</a:t>
                      </a:r>
                      <a:endParaRPr/>
                    </a:p>
                  </a:txBody>
                  <a:tcPr/>
                </a:tc>
                <a:tc>
                  <a:txBody>
                    <a:bodyPr wrap="none"/>
                    <a:p>
                      <a:r>
                        <a:rPr lang="en-US"/>
                        <a:t>E.T.</a:t>
                      </a:r>
                      <a:endParaRPr/>
                    </a:p>
                  </a:txBody>
                  <a:tcPr/>
                </a:tc>
              </a:tr>
              <a:tr h="1116000">
                <a:tc>
                  <a:txBody>
                    <a:bodyPr wrap="none"/>
                    <a:p>
                      <a:pPr>
                        <a:lnSpc>
                          <a:spcPct val="100000"/>
                        </a:lnSpc>
                      </a:pPr>
                      <a:r>
                        <a:rPr lang="en-US">
                          <a:solidFill>
                            <a:srgbClr val="000000"/>
                          </a:solidFill>
                          <a:latin typeface="Calibri"/>
                        </a:rPr>
                        <a:t>Team leader name</a:t>
                      </a:r>
                      <a:endParaRPr/>
                    </a:p>
                  </a:txBody>
                  <a:tcPr/>
                </a:tc>
                <a:tc>
                  <a:txBody>
                    <a:bodyPr wrap="none"/>
                    <a:p>
                      <a:r>
                        <a:rPr lang="en-US"/>
                        <a:t>ThierryS (Thierry Silbermann)</a:t>
                      </a:r>
                      <a:endParaRPr/>
                    </a:p>
                  </a:txBody>
                  <a:tcPr/>
                </a:tc>
              </a:tr>
              <a:tr h="1261440">
                <a:tc>
                  <a:txBody>
                    <a:bodyPr wrap="none"/>
                    <a:p>
                      <a:pPr>
                        <a:lnSpc>
                          <a:spcPct val="100000"/>
                        </a:lnSpc>
                      </a:pPr>
                      <a:r>
                        <a:rPr lang="en-US">
                          <a:solidFill>
                            <a:srgbClr val="000000"/>
                          </a:solidFill>
                          <a:latin typeface="Calibri"/>
                        </a:rPr>
                        <a:t>Team leader address, phone number and email</a:t>
                      </a:r>
                      <a:endParaRPr/>
                    </a:p>
                  </a:txBody>
                  <a:tcPr/>
                </a:tc>
                <a:tc>
                  <a:txBody>
                    <a:bodyPr wrap="none"/>
                    <a:p>
                      <a:r>
                        <a:rPr lang="en-US"/>
                        <a:t>Gabelsbergerstr. 11, Konstanz, 78467, Germany</a:t>
                      </a:r>
                      <a:endParaRPr/>
                    </a:p>
                    <a:p>
                      <a:r>
                        <a:rPr lang="en-US"/>
                        <a:t>+49 15224095798</a:t>
                      </a:r>
                      <a:endParaRPr/>
                    </a:p>
                  </a:txBody>
                  <a:tcPr/>
                </a:tc>
              </a:tr>
              <a:tr h="1942920">
                <a:tc>
                  <a:txBody>
                    <a:bodyPr wrap="none"/>
                    <a:p>
                      <a:pPr>
                        <a:lnSpc>
                          <a:spcPct val="100000"/>
                        </a:lnSpc>
                      </a:pPr>
                      <a:r>
                        <a:rPr lang="en-US">
                          <a:solidFill>
                            <a:srgbClr val="000000"/>
                          </a:solidFill>
                          <a:latin typeface="Calibri"/>
                        </a:rPr>
                        <a:t>Rest of team members</a:t>
                      </a:r>
                      <a:endParaRPr/>
                    </a:p>
                  </a:txBody>
                  <a:tcPr/>
                </a:tc>
                <a:tc>
                  <a:txBody>
                    <a:bodyPr wrap="none"/>
                    <a:p>
                      <a:pPr>
                        <a:lnSpc>
                          <a:spcPct val="100000"/>
                        </a:lnSpc>
                      </a:pPr>
                      <a:r>
                        <a:rPr lang="en-US">
                          <a:solidFill>
                            <a:srgbClr val="000000"/>
                          </a:solidFill>
                          <a:latin typeface="Calibri"/>
                        </a:rPr>
                        <a:t>ibayer (Immanuel Bayer)</a:t>
                      </a:r>
                      <a:endParaRPr/>
                    </a:p>
                    <a:p>
                      <a:pPr>
                        <a:lnSpc>
                          <a:spcPct val="100000"/>
                        </a:lnSpc>
                      </a:pPr>
                      <a:endParaRPr/>
                    </a:p>
                    <a:p>
                      <a:pPr>
                        <a:lnSpc>
                          <a:spcPct val="100000"/>
                        </a:lnSpc>
                      </a:pPr>
                      <a:endParaRPr/>
                    </a:p>
                    <a:p>
                      <a:pPr>
                        <a:lnSpc>
                          <a:spcPct val="100000"/>
                        </a:lnSpc>
                      </a:pPr>
                      <a:endParaRPr/>
                    </a:p>
                    <a:p>
                      <a:pPr>
                        <a:lnSpc>
                          <a:spcPct val="100000"/>
                        </a:lnSpc>
                      </a:pPr>
                      <a:endParaRPr/>
                    </a:p>
                  </a:txBody>
                  <a:tcPr/>
                </a:tc>
              </a:tr>
              <a:tr h="1115640">
                <a:tc>
                  <a:txBody>
                    <a:bodyPr wrap="none"/>
                    <a:p>
                      <a:pPr>
                        <a:lnSpc>
                          <a:spcPct val="100000"/>
                        </a:lnSpc>
                      </a:pPr>
                      <a:r>
                        <a:rPr lang="en-US">
                          <a:solidFill>
                            <a:srgbClr val="000000"/>
                          </a:solidFill>
                          <a:latin typeface="Calibri"/>
                        </a:rPr>
                        <a:t>Team website URL (if any)</a:t>
                      </a:r>
                      <a:endParaRPr/>
                    </a:p>
                  </a:txBody>
                  <a:tcPr/>
                </a:tc>
                <a:tc>
                  <a:tcPr/>
                </a:tc>
              </a:tr>
            </a:tbl>
          </a:graphicData>
        </a:graphic>
      </p:graphicFrame>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69" name="Table 1"/>
          <p:cNvGraphicFramePr/>
          <p:nvPr/>
        </p:nvGraphicFramePr>
        <p:xfrm>
          <a:off x="152280" y="152280"/>
          <a:ext cx="8838000" cy="6552000"/>
        </p:xfrm>
        <a:graphic>
          <a:graphicData uri="http://schemas.openxmlformats.org/drawingml/2006/table">
            <a:tbl>
              <a:tblPr/>
              <a:tblGrid>
                <a:gridCol w="2609640"/>
                <a:gridCol w="6228360"/>
              </a:tblGrid>
              <a:tr h="942120">
                <a:tc>
                  <a:txBody>
                    <a:bodyPr wrap="none"/>
                    <a:p>
                      <a:pPr>
                        <a:lnSpc>
                          <a:spcPct val="100000"/>
                        </a:lnSpc>
                      </a:pPr>
                      <a:r>
                        <a:rPr b="1" lang="en-US">
                          <a:solidFill>
                            <a:srgbClr val="ffffff"/>
                          </a:solidFill>
                          <a:latin typeface="Calibri"/>
                        </a:rPr>
                        <a:t>Title of the contribution</a:t>
                      </a:r>
                      <a:endParaRPr/>
                    </a:p>
                  </a:txBody>
                  <a:tcPr/>
                </a:tc>
                <a:tc>
                  <a:txBody>
                    <a:bodyPr wrap="none"/>
                    <a:p>
                      <a:r>
                        <a:rPr lang="en-US"/>
                        <a:t>Sound interval detection for word recognition coupled with window frame movement detection </a:t>
                      </a:r>
                      <a:endParaRPr/>
                    </a:p>
                  </a:txBody>
                  <a:tcPr/>
                </a:tc>
              </a:tr>
              <a:tr h="3455280">
                <a:tc>
                  <a:txBody>
                    <a:bodyPr wrap="none"/>
                    <a:p>
                      <a:pPr>
                        <a:lnSpc>
                          <a:spcPct val="100000"/>
                        </a:lnSpc>
                      </a:pPr>
                      <a:r>
                        <a:rPr lang="en-US">
                          <a:solidFill>
                            <a:srgbClr val="000000"/>
                          </a:solidFill>
                          <a:latin typeface="Calibri"/>
                        </a:rPr>
                        <a:t>General method description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txBody>
                  <a:tcPr/>
                </a:tc>
                <a:tc>
                  <a:txBody>
                    <a:bodyPr wrap="none"/>
                    <a:p>
                      <a:r>
                        <a:rPr lang="en-US" sz="1600"/>
                        <a:t>We use two different approaches, the first finds gesture intervals (unsupervised) using the audio files and extracts features from this intervals (MFCC). Using these features, we train a random forest and gradient boosting classifier. The second approach uses summary statistics (median, var, min, max) on the first 40 frames for each gesture to construct training samples. The prediction phase uses a sliding window. We create a weighted average of the output of the two models.</a:t>
                      </a:r>
                      <a:endParaRPr/>
                    </a:p>
                  </a:txBody>
                  <a:tcPr/>
                </a:tc>
              </a:tr>
              <a:tr h="2154600">
                <a:tc>
                  <a:txBody>
                    <a:bodyPr wrap="none"/>
                    <a:p>
                      <a:pPr>
                        <a:lnSpc>
                          <a:spcPct val="100000"/>
                        </a:lnSpc>
                      </a:pPr>
                      <a:r>
                        <a:rPr lang="en-US">
                          <a:solidFill>
                            <a:srgbClr val="000000"/>
                          </a:solidFill>
                          <a:latin typeface="Calibri"/>
                        </a:rPr>
                        <a:t>References</a:t>
                      </a:r>
                      <a:endParaRPr/>
                    </a:p>
                  </a:txBody>
                  <a:tcPr/>
                </a:tc>
                <a:tc>
                  <a:txBody>
                    <a:bodyPr wrap="none"/>
                    <a:p>
                      <a:r>
                        <a:rPr lang="en-US" sz="1400"/>
                        <a:t>Davis, S. Mermelstein, P. (1980) Comparison of Parametric Representations for Monosyllabic Word Recognition in Continuously Spoken Sentences. In IEEE Transactions on Acoustics, Speech, and Signal Processing, Vol. 28 No. 4, pp. 357-366</a:t>
                      </a:r>
                      <a:endParaRPr/>
                    </a:p>
                    <a:p>
                      <a:endParaRPr/>
                    </a:p>
                    <a:p>
                      <a:r>
                        <a:rPr lang="en-US" sz="1400"/>
                        <a:t>X. Huang, A. Acero, and H. Hon. Spoken Language Processing: A guide to theory, algorithm, and system development. Prentice Hall, 2001.</a:t>
                      </a:r>
                      <a:endParaRPr/>
                    </a:p>
                    <a:p>
                      <a:endParaRPr/>
                    </a:p>
                    <a:p>
                      <a:r>
                        <a:rPr lang="en-US" sz="1400"/>
                        <a:t>Scikit-learn: Machine Learning in Python, Pedregosa et al., JMLR 12, pp. 2825-2830, 2011.</a:t>
                      </a:r>
                      <a:endParaRPr/>
                    </a:p>
                  </a:txBody>
                  <a:tcPr/>
                </a:tc>
              </a:tr>
            </a:tbl>
          </a:graphicData>
        </a:graphic>
      </p:graphicFrame>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0" name="Table 1"/>
          <p:cNvGraphicFramePr/>
          <p:nvPr/>
        </p:nvGraphicFramePr>
        <p:xfrm>
          <a:off x="152280" y="152280"/>
          <a:ext cx="8838000" cy="6552000"/>
        </p:xfrm>
        <a:graphic>
          <a:graphicData uri="http://schemas.openxmlformats.org/drawingml/2006/table">
            <a:tbl>
              <a:tblPr/>
              <a:tblGrid>
                <a:gridCol w="2609640"/>
                <a:gridCol w="6228360"/>
              </a:tblGrid>
              <a:tr h="1261800">
                <a:tc>
                  <a:txBody>
                    <a:bodyPr wrap="none"/>
                    <a:p>
                      <a:pPr>
                        <a:lnSpc>
                          <a:spcPct val="100000"/>
                        </a:lnSpc>
                      </a:pPr>
                      <a:r>
                        <a:rPr b="1" lang="en-US">
                          <a:solidFill>
                            <a:srgbClr val="ffffff"/>
                          </a:solidFill>
                          <a:latin typeface="Calibri"/>
                        </a:rPr>
                        <a:t>Describe data preprocessing techniques applied (if any)</a:t>
                      </a:r>
                      <a:endParaRPr/>
                    </a:p>
                  </a:txBody>
                  <a:tcPr/>
                </a:tc>
                <a:tc>
                  <a:tcPr/>
                </a:tc>
              </a:tr>
              <a:tr h="1262880">
                <a:tc>
                  <a:txBody>
                    <a:bodyPr wrap="none"/>
                    <a:p>
                      <a:pPr>
                        <a:lnSpc>
                          <a:spcPct val="100000"/>
                        </a:lnSpc>
                      </a:pPr>
                      <a:r>
                        <a:rPr lang="en-US">
                          <a:solidFill>
                            <a:srgbClr val="000000"/>
                          </a:solidFill>
                          <a:latin typeface="Calibri"/>
                        </a:rPr>
                        <a:t>Describe features used (if any)</a:t>
                      </a:r>
                      <a:endParaRPr/>
                    </a:p>
                  </a:txBody>
                  <a:tcPr/>
                </a:tc>
                <a:tc>
                  <a:txBody>
                    <a:bodyPr wrap="none"/>
                    <a:p>
                      <a:r>
                        <a:rPr lang="en-US"/>
                        <a:t>The first 13 Mel Frequency Cepstral Coefficients on sound data for each interval.</a:t>
                      </a:r>
                      <a:endParaRPr/>
                    </a:p>
                    <a:p>
                      <a:r>
                        <a:rPr lang="en-US" sz="1600"/>
                        <a:t>(median, var, min, max) on the first 40 frames for each gesture</a:t>
                      </a:r>
                      <a:endParaRPr/>
                    </a:p>
                  </a:txBody>
                  <a:tcPr/>
                </a:tc>
              </a:tr>
              <a:tr h="1091520">
                <a:tc>
                  <a:txBody>
                    <a:bodyPr wrap="none"/>
                    <a:p>
                      <a:pPr>
                        <a:lnSpc>
                          <a:spcPct val="100000"/>
                        </a:lnSpc>
                      </a:pPr>
                      <a:r>
                        <a:rPr lang="en-US">
                          <a:solidFill>
                            <a:srgbClr val="000000"/>
                          </a:solidFill>
                          <a:latin typeface="Calibri"/>
                        </a:rPr>
                        <a:t>Data modalities used</a:t>
                      </a:r>
                      <a:endParaRPr/>
                    </a:p>
                  </a:txBody>
                  <a:tcPr/>
                </a:tc>
                <a:tc>
                  <a:txBody>
                    <a:bodyPr wrap="none"/>
                    <a:p>
                      <a:r>
                        <a:rPr lang="en-US"/>
                        <a:t>Skeleton, audio</a:t>
                      </a:r>
                      <a:endParaRPr/>
                    </a:p>
                  </a:txBody>
                  <a:tcPr/>
                </a:tc>
              </a:tr>
              <a:tr h="1398960">
                <a:tc>
                  <a:txBody>
                    <a:bodyPr wrap="none"/>
                    <a:p>
                      <a:pPr>
                        <a:lnSpc>
                          <a:spcPct val="100000"/>
                        </a:lnSpc>
                      </a:pPr>
                      <a:r>
                        <a:rPr lang="en-US">
                          <a:solidFill>
                            <a:srgbClr val="000000"/>
                          </a:solidFill>
                          <a:latin typeface="Calibri"/>
                        </a:rPr>
                        <a:t>Fusion strategy applied (if any)</a:t>
                      </a:r>
                      <a:endParaRPr/>
                    </a:p>
                  </a:txBody>
                  <a:tcPr/>
                </a:tc>
                <a:tc>
                  <a:txBody>
                    <a:bodyPr wrap="none"/>
                    <a:p>
                      <a:r>
                        <a:rPr lang="en-US"/>
                        <a:t>Weighted average of class probabilities, on audio intervals together with a probability threshold</a:t>
                      </a:r>
                      <a:endParaRPr/>
                    </a:p>
                  </a:txBody>
                  <a:tcPr/>
                </a:tc>
              </a:tr>
              <a:tr h="1536840">
                <a:tc>
                  <a:txBody>
                    <a:bodyPr wrap="none"/>
                    <a:p>
                      <a:pPr>
                        <a:lnSpc>
                          <a:spcPct val="100000"/>
                        </a:lnSpc>
                      </a:pPr>
                      <a:r>
                        <a:rPr lang="en-US">
                          <a:solidFill>
                            <a:srgbClr val="000000"/>
                          </a:solidFill>
                          <a:latin typeface="Calibri"/>
                        </a:rPr>
                        <a:t>Dimensionality reduction technique applied (if any)</a:t>
                      </a:r>
                      <a:endParaRPr/>
                    </a:p>
                  </a:txBody>
                  <a:tcPr/>
                </a:tc>
                <a:tc>
                  <a:txBody>
                    <a:bodyPr wrap="none"/>
                    <a:p>
                      <a:r>
                        <a:rPr lang="en-US"/>
                        <a:t>Aggregation over time</a:t>
                      </a:r>
                      <a:endParaRPr/>
                    </a:p>
                  </a:txBody>
                  <a:tcPr/>
                </a:tc>
              </a:tr>
            </a:tbl>
          </a:graphicData>
        </a:graphic>
      </p:graphicFrame>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1" name="Table 1"/>
          <p:cNvGraphicFramePr/>
          <p:nvPr/>
        </p:nvGraphicFramePr>
        <p:xfrm>
          <a:off x="152280" y="152280"/>
          <a:ext cx="8838000" cy="6552000"/>
        </p:xfrm>
        <a:graphic>
          <a:graphicData uri="http://schemas.openxmlformats.org/drawingml/2006/table">
            <a:tbl>
              <a:tblPr/>
              <a:tblGrid>
                <a:gridCol w="2609640"/>
                <a:gridCol w="6228360"/>
              </a:tblGrid>
              <a:tr h="1159200">
                <a:tc>
                  <a:txBody>
                    <a:bodyPr wrap="none"/>
                    <a:p>
                      <a:pPr>
                        <a:lnSpc>
                          <a:spcPct val="100000"/>
                        </a:lnSpc>
                      </a:pPr>
                      <a:r>
                        <a:rPr b="1" lang="en-US">
                          <a:solidFill>
                            <a:srgbClr val="ffffff"/>
                          </a:solidFill>
                          <a:latin typeface="Calibri"/>
                        </a:rPr>
                        <a:t>Temporal clustering approach (if any)</a:t>
                      </a:r>
                      <a:endParaRPr/>
                    </a:p>
                  </a:txBody>
                  <a:tcPr/>
                </a:tc>
                <a:tc>
                  <a:tcPr/>
                </a:tc>
              </a:tr>
              <a:tr h="1304280">
                <a:tc>
                  <a:txBody>
                    <a:bodyPr wrap="none"/>
                    <a:p>
                      <a:pPr>
                        <a:lnSpc>
                          <a:spcPct val="100000"/>
                        </a:lnSpc>
                      </a:pPr>
                      <a:r>
                        <a:rPr lang="en-US">
                          <a:solidFill>
                            <a:srgbClr val="000000"/>
                          </a:solidFill>
                          <a:latin typeface="Calibri"/>
                        </a:rPr>
                        <a:t>Temporal segmentation approach (if any)</a:t>
                      </a:r>
                      <a:endParaRPr/>
                    </a:p>
                  </a:txBody>
                  <a:tcPr/>
                </a:tc>
                <a:tc>
                  <a:txBody>
                    <a:bodyPr wrap="none"/>
                    <a:p>
                      <a:r>
                        <a:rPr lang="en-US">
                          <a:latin typeface="Arial"/>
                        </a:rPr>
                        <a:t>Based on an easy metric to find voices intervals. Our algorithm looks for high variation on the sound data. The length of the found interval must be greater than a certain threshold. From here, we can post-process our interval results by looking if a interval is useless because doesn't intersect with movements. Or for some cases, if we need to merge two sounds data together.</a:t>
                      </a:r>
                      <a:endParaRPr/>
                    </a:p>
                  </a:txBody>
                  <a:tcPr/>
                </a:tc>
              </a:tr>
              <a:tr h="1014120">
                <a:tc>
                  <a:txBody>
                    <a:bodyPr wrap="none"/>
                    <a:p>
                      <a:pPr>
                        <a:lnSpc>
                          <a:spcPct val="100000"/>
                        </a:lnSpc>
                      </a:pPr>
                      <a:r>
                        <a:rPr lang="en-US">
                          <a:solidFill>
                            <a:srgbClr val="000000"/>
                          </a:solidFill>
                          <a:latin typeface="Calibri"/>
                        </a:rPr>
                        <a:t>Gesture representation approach (if any)</a:t>
                      </a:r>
                      <a:endParaRPr/>
                    </a:p>
                  </a:txBody>
                  <a:tcPr/>
                </a:tc>
                <a:tc>
                  <a:tcPr/>
                </a:tc>
              </a:tr>
              <a:tr h="1231560">
                <a:tc>
                  <a:txBody>
                    <a:bodyPr wrap="none"/>
                    <a:p>
                      <a:pPr>
                        <a:lnSpc>
                          <a:spcPct val="100000"/>
                        </a:lnSpc>
                      </a:pPr>
                      <a:r>
                        <a:rPr lang="en-US">
                          <a:solidFill>
                            <a:srgbClr val="000000"/>
                          </a:solidFill>
                          <a:latin typeface="Calibri"/>
                        </a:rPr>
                        <a:t>Classifier used (if any)</a:t>
                      </a:r>
                      <a:endParaRPr/>
                    </a:p>
                  </a:txBody>
                  <a:tcPr/>
                </a:tc>
                <a:tc>
                  <a:txBody>
                    <a:bodyPr wrap="none"/>
                    <a:p>
                      <a:r>
                        <a:rPr lang="en-US"/>
                        <a:t>ExtraTreesClassifier, RandomForest, GradientBoostingTrees</a:t>
                      </a:r>
                      <a:endParaRPr/>
                    </a:p>
                  </a:txBody>
                  <a:tcPr/>
                </a:tc>
              </a:tr>
              <a:tr h="1842840">
                <a:tc>
                  <a:txBody>
                    <a:bodyPr wrap="none"/>
                    <a:p>
                      <a:pPr>
                        <a:lnSpc>
                          <a:spcPct val="100000"/>
                        </a:lnSpc>
                      </a:pPr>
                      <a:r>
                        <a:rPr lang="en-US">
                          <a:solidFill>
                            <a:srgbClr val="000000"/>
                          </a:solidFill>
                          <a:latin typeface="Calibri"/>
                        </a:rPr>
                        <a:t>Large scale strategy (if any)</a:t>
                      </a:r>
                      <a:endParaRPr/>
                    </a:p>
                  </a:txBody>
                  <a:tcPr/>
                </a:tc>
                <a:tc>
                  <a:tcPr/>
                </a:tc>
              </a:tr>
            </a:tbl>
          </a:graphicData>
        </a:graphic>
      </p:graphicFrame>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2" name="Table 1"/>
          <p:cNvGraphicFramePr/>
          <p:nvPr/>
        </p:nvGraphicFramePr>
        <p:xfrm>
          <a:off x="152280" y="152280"/>
          <a:ext cx="8838000" cy="6552000"/>
        </p:xfrm>
        <a:graphic>
          <a:graphicData uri="http://schemas.openxmlformats.org/drawingml/2006/table">
            <a:tbl>
              <a:tblPr/>
              <a:tblGrid>
                <a:gridCol w="2609640"/>
                <a:gridCol w="6228360"/>
              </a:tblGrid>
              <a:tr h="2184120">
                <a:tc>
                  <a:txBody>
                    <a:bodyPr wrap="none"/>
                    <a:p>
                      <a:pPr>
                        <a:lnSpc>
                          <a:spcPct val="100000"/>
                        </a:lnSpc>
                      </a:pPr>
                      <a:r>
                        <a:rPr b="1" lang="en-US">
                          <a:solidFill>
                            <a:srgbClr val="ffffff"/>
                          </a:solidFill>
                          <a:latin typeface="Calibri"/>
                        </a:rPr>
                        <a:t>Transfer learning strategy (if any)</a:t>
                      </a:r>
                      <a:endParaRPr/>
                    </a:p>
                  </a:txBody>
                  <a:tcPr/>
                </a:tc>
                <a:tc>
                  <a:txBody>
                    <a:bodyPr wrap="none"/>
                    <a:p>
                      <a:r>
                        <a:rPr lang="en-US"/>
                        <a:t>ensemble</a:t>
                      </a:r>
                      <a:endParaRPr/>
                    </a:p>
                  </a:txBody>
                  <a:tcPr/>
                </a:tc>
              </a:tr>
              <a:tr h="2184120">
                <a:tc>
                  <a:txBody>
                    <a:bodyPr wrap="none"/>
                    <a:p>
                      <a:pPr>
                        <a:lnSpc>
                          <a:spcPct val="100000"/>
                        </a:lnSpc>
                      </a:pPr>
                      <a:r>
                        <a:rPr lang="en-US">
                          <a:solidFill>
                            <a:srgbClr val="000000"/>
                          </a:solidFill>
                          <a:latin typeface="Calibri"/>
                        </a:rPr>
                        <a:t>Other technique/strategy used not included in previous items (if any)</a:t>
                      </a:r>
                      <a:endParaRPr/>
                    </a:p>
                  </a:txBody>
                  <a:tcPr/>
                </a:tc>
                <a:tc>
                  <a:tcPr/>
                </a:tc>
              </a:tr>
              <a:tr h="2183760">
                <a:tc>
                  <a:txBody>
                    <a:bodyPr wrap="none"/>
                    <a:p>
                      <a:pPr>
                        <a:lnSpc>
                          <a:spcPct val="100000"/>
                        </a:lnSpc>
                      </a:pPr>
                      <a:r>
                        <a:rPr lang="en-US">
                          <a:solidFill>
                            <a:srgbClr val="000000"/>
                          </a:solidFill>
                          <a:latin typeface="Calibri"/>
                        </a:rPr>
                        <a:t>Method complexity </a:t>
                      </a:r>
                      <a:endParaRPr/>
                    </a:p>
                    <a:p>
                      <a:pPr>
                        <a:lnSpc>
                          <a:spcPct val="100000"/>
                        </a:lnSpc>
                      </a:pPr>
                      <a:r>
                        <a:rPr lang="en-US">
                          <a:solidFill>
                            <a:srgbClr val="000000"/>
                          </a:solidFill>
                          <a:latin typeface="Calibri"/>
                        </a:rPr>
                        <a:t>(Can be expresed as ellapsed time for training and evaluation given a certaing hardware) </a:t>
                      </a:r>
                      <a:endParaRPr/>
                    </a:p>
                  </a:txBody>
                  <a:tcPr/>
                </a:tc>
                <a:tc>
                  <a:txBody>
                    <a:bodyPr wrap="none"/>
                    <a:p>
                      <a:r>
                        <a:rPr lang="en-US"/>
                        <a:t>10h, 4 core, ~ 3.6 GHz</a:t>
                      </a:r>
                      <a:endParaRPr/>
                    </a:p>
                  </a:txBody>
                  <a:tcPr/>
                </a:tc>
              </a:tr>
            </a:tbl>
          </a:graphicData>
        </a:graphic>
      </p:graphicFrame>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3" name="Table 1"/>
          <p:cNvGraphicFramePr/>
          <p:nvPr/>
        </p:nvGraphicFramePr>
        <p:xfrm>
          <a:off x="152280" y="152280"/>
          <a:ext cx="8838000" cy="6552000"/>
        </p:xfrm>
        <a:graphic>
          <a:graphicData uri="http://schemas.openxmlformats.org/drawingml/2006/table">
            <a:tbl>
              <a:tblPr/>
              <a:tblGrid>
                <a:gridCol w="2609640"/>
                <a:gridCol w="6228360"/>
              </a:tblGrid>
              <a:tr h="2184120">
                <a:tc>
                  <a:txBody>
                    <a:bodyPr wrap="none"/>
                    <a:p>
                      <a:pPr>
                        <a:lnSpc>
                          <a:spcPct val="100000"/>
                        </a:lnSpc>
                      </a:pPr>
                      <a:r>
                        <a:rPr b="1" lang="en-US">
                          <a:solidFill>
                            <a:srgbClr val="ffffff"/>
                          </a:solidFill>
                          <a:latin typeface="Calibri"/>
                        </a:rPr>
                        <a:t>Qualitative advantages of the proposed solution</a:t>
                      </a:r>
                      <a:endParaRPr/>
                    </a:p>
                  </a:txBody>
                  <a:tcPr/>
                </a:tc>
                <a:tc>
                  <a:txBody>
                    <a:bodyPr wrap="none"/>
                    <a:p>
                      <a:r>
                        <a:rPr lang="en-US"/>
                        <a:t>Intuitive and fast to implement. Our method uses the combination of Skeletal and sound information to make predictions.</a:t>
                      </a:r>
                      <a:endParaRPr/>
                    </a:p>
                  </a:txBody>
                  <a:tcPr/>
                </a:tc>
              </a:tr>
              <a:tr h="2184120">
                <a:tc>
                  <a:txBody>
                    <a:bodyPr wrap="none"/>
                    <a:p>
                      <a:pPr>
                        <a:lnSpc>
                          <a:spcPct val="100000"/>
                        </a:lnSpc>
                      </a:pPr>
                      <a:r>
                        <a:rPr lang="en-US">
                          <a:solidFill>
                            <a:srgbClr val="000000"/>
                          </a:solidFill>
                          <a:latin typeface="Calibri"/>
                        </a:rPr>
                        <a:t>Results of the comparison to other approaches (if any)</a:t>
                      </a:r>
                      <a:endParaRPr/>
                    </a:p>
                  </a:txBody>
                  <a:tcPr/>
                </a:tc>
                <a:tc>
                  <a:tcPr/>
                </a:tc>
              </a:tr>
              <a:tr h="2183760">
                <a:tc>
                  <a:txBody>
                    <a:bodyPr wrap="none"/>
                    <a:p>
                      <a:pPr>
                        <a:lnSpc>
                          <a:spcPct val="100000"/>
                        </a:lnSpc>
                      </a:pPr>
                      <a:r>
                        <a:rPr lang="en-US">
                          <a:solidFill>
                            <a:srgbClr val="000000"/>
                          </a:solidFill>
                          <a:latin typeface="Calibri"/>
                        </a:rPr>
                        <a:t>Novelty degree of the solution and if is has been previously published</a:t>
                      </a:r>
                      <a:endParaRPr/>
                    </a:p>
                  </a:txBody>
                  <a:tcPr/>
                </a:tc>
                <a:tc>
                  <a:txBody>
                    <a:bodyPr wrap="none"/>
                    <a:p>
                      <a:r>
                        <a:rPr lang="en-US"/>
                        <a:t>High, we are not aware that blending of audio intervals and sliding window prediction has been used in the multi modal gesture recognition domain before.</a:t>
                      </a:r>
                      <a:endParaRPr/>
                    </a:p>
                  </a:txBody>
                  <a:tcPr/>
                </a:tc>
              </a:tr>
            </a:tbl>
          </a:graphicData>
        </a:graphic>
      </p:graphicFrame>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4" name="Table 1"/>
          <p:cNvGraphicFramePr/>
          <p:nvPr/>
        </p:nvGraphicFramePr>
        <p:xfrm>
          <a:off x="152280" y="152280"/>
          <a:ext cx="8838000" cy="6552000"/>
        </p:xfrm>
        <a:graphic>
          <a:graphicData uri="http://schemas.openxmlformats.org/drawingml/2006/table">
            <a:tbl>
              <a:tblPr/>
              <a:tblGrid>
                <a:gridCol w="2609640"/>
                <a:gridCol w="6228360"/>
              </a:tblGrid>
              <a:tr h="1748520">
                <a:tc>
                  <a:txBody>
                    <a:bodyPr wrap="none"/>
                    <a:p>
                      <a:pPr>
                        <a:lnSpc>
                          <a:spcPct val="100000"/>
                        </a:lnSpc>
                      </a:pPr>
                      <a:r>
                        <a:rPr b="1" lang="en-US">
                          <a:solidFill>
                            <a:srgbClr val="ffffff"/>
                          </a:solidFill>
                          <a:latin typeface="Calibri"/>
                        </a:rPr>
                        <a:t>Language and  implementation details (including platform, memory, parallelization requirements)</a:t>
                      </a:r>
                      <a:endParaRPr/>
                    </a:p>
                  </a:txBody>
                  <a:tcPr/>
                </a:tc>
                <a:tc>
                  <a:txBody>
                    <a:bodyPr wrap="none"/>
                    <a:p>
                      <a:r>
                        <a:rPr lang="en-US"/>
                        <a:t>Ubuntu, Python 2.7, Ram 16 GB, parallelization on single machine.</a:t>
                      </a:r>
                      <a:endParaRPr/>
                    </a:p>
                  </a:txBody>
                  <a:tcPr/>
                </a:tc>
              </a:tr>
              <a:tr h="1549080">
                <a:tc>
                  <a:txBody>
                    <a:bodyPr wrap="none"/>
                    <a:p>
                      <a:pPr>
                        <a:lnSpc>
                          <a:spcPct val="100000"/>
                        </a:lnSpc>
                      </a:pPr>
                      <a:r>
                        <a:rPr lang="en-US">
                          <a:solidFill>
                            <a:srgbClr val="000000"/>
                          </a:solidFill>
                          <a:latin typeface="Calibri"/>
                        </a:rPr>
                        <a:t>Human effort required for implementation, training and validation?</a:t>
                      </a:r>
                      <a:endParaRPr/>
                    </a:p>
                  </a:txBody>
                  <a:tcPr/>
                </a:tc>
                <a:tc>
                  <a:txBody>
                    <a:bodyPr wrap="none"/>
                    <a:p>
                      <a:r>
                        <a:rPr lang="en-US"/>
                        <a:t>Depends of level of expertise</a:t>
                      </a:r>
                      <a:endParaRPr/>
                    </a:p>
                  </a:txBody>
                  <a:tcPr/>
                </a:tc>
              </a:tr>
              <a:tr h="1303920">
                <a:tc>
                  <a:txBody>
                    <a:bodyPr wrap="none"/>
                    <a:p>
                      <a:pPr>
                        <a:lnSpc>
                          <a:spcPct val="100000"/>
                        </a:lnSpc>
                      </a:pPr>
                      <a:r>
                        <a:rPr lang="en-US">
                          <a:solidFill>
                            <a:srgbClr val="000000"/>
                          </a:solidFill>
                          <a:latin typeface="Calibri"/>
                        </a:rPr>
                        <a:t>Training/testing expended time?</a:t>
                      </a:r>
                      <a:endParaRPr/>
                    </a:p>
                  </a:txBody>
                  <a:tcPr/>
                </a:tc>
                <a:tc>
                  <a:txBody>
                    <a:bodyPr wrap="none"/>
                    <a:p>
                      <a:r>
                        <a:rPr lang="en-US"/>
                        <a:t>4h (model1) + 5h (model2) / 40mn (on the whole dataset)</a:t>
                      </a:r>
                      <a:endParaRPr/>
                    </a:p>
                  </a:txBody>
                  <a:tcPr/>
                </a:tc>
              </a:tr>
              <a:tr h="1950480">
                <a:tc>
                  <a:txBody>
                    <a:bodyPr wrap="none"/>
                    <a:p>
                      <a:pPr>
                        <a:lnSpc>
                          <a:spcPct val="100000"/>
                        </a:lnSpc>
                      </a:pPr>
                      <a:r>
                        <a:rPr lang="en-US">
                          <a:solidFill>
                            <a:srgbClr val="000000"/>
                          </a:solidFill>
                          <a:latin typeface="Calibri"/>
                        </a:rPr>
                        <a:t>General comments and impressions of the challenge</a:t>
                      </a:r>
                      <a:endParaRPr/>
                    </a:p>
                  </a:txBody>
                  <a:tcPr/>
                </a:tc>
                <a:tc>
                  <a:tcPr/>
                </a:tc>
              </a:tr>
            </a:tbl>
          </a:graphicData>
        </a:graphic>
      </p:graphicFrame>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