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7"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parasu\Desktop\Sheet1.xlsx%20sangeetha%201.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parasu\Desktop\Sheet1.xlsx%20sangeetha%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[Sheet1.xlsx sangeetha 1.xlsx]Sheet2!PivotTable1</c:name>
    <c:fmtId val="-1"/>
  </c:pivotSource>
  <c:chart>
    <c:autoTitleDeleted val="1"/>
    <c:plotArea>
      <c:layout/>
      <c:barChart>
        <c:barDir val="col"/>
        <c:grouping val="clustered"/>
        <c:varyColors val="0"/>
        <c:ser>
          <c:idx val="0"/>
          <c:order val="0"/>
          <c:tx>
            <c:strRef>
              <c:f>'[Sheet1.xlsx sangeetha 1.xlsx]Sheet2'!$B$3:$B$4</c:f>
              <c:strCache>
                <c:ptCount val="1"/>
                <c:pt idx="0">
                  <c:v>high</c:v>
                </c:pt>
              </c:strCache>
            </c:strRef>
          </c:tx>
          <c:spPr>
            <a:solidFill>
              <a:schemeClr val="accent1"/>
            </a:solidFill>
            <a:ln>
              <a:noFill/>
            </a:ln>
            <a:effectLst/>
          </c:spPr>
          <c:invertIfNegative val="0"/>
          <c:dLbls>
            <c:delete val="1"/>
          </c:dLbls>
          <c:cat>
            <c:strRef>
              <c:f>'[Sheet1.xlsx sangeetha 1.xlsx]Sheet2'!$A$5:$A$15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'[Sheet1.xlsx sangeetha 1.xlsx]Sheet2'!$B$5:$B$15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'[Sheet1.xlsx sangeetha 1.xlsx]Sheet2'!$C$3:$C$4</c:f>
              <c:strCache>
                <c:ptCount val="1"/>
                <c:pt idx="0">
                  <c:v>low</c:v>
                </c:pt>
              </c:strCache>
            </c:strRef>
          </c:tx>
          <c:spPr>
            <a:solidFill>
              <a:schemeClr val="accent2"/>
            </a:solidFill>
            <a:ln>
              <a:noFill/>
            </a:ln>
            <a:effectLst/>
          </c:spPr>
          <c:invertIfNegative val="0"/>
          <c:dLbls>
            <c:delete val="1"/>
          </c:dLbls>
          <c:cat>
            <c:strRef>
              <c:f>'[Sheet1.xlsx sangeetha 1.xlsx]Sheet2'!$A$5:$A$15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'[Sheet1.xlsx sangeetha 1.xlsx]Sheet2'!$C$5:$C$15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'[Sheet1.xlsx sangeetha 1.xlsx]Sheet2'!$D$3:$D$4</c:f>
              <c:strCache>
                <c:ptCount val="1"/>
                <c:pt idx="0">
                  <c:v>medium</c:v>
                </c:pt>
              </c:strCache>
            </c:strRef>
          </c:tx>
          <c:spPr>
            <a:solidFill>
              <a:schemeClr val="accent3"/>
            </a:solidFill>
            <a:ln>
              <a:noFill/>
            </a:ln>
            <a:effectLst/>
          </c:spPr>
          <c:invertIfNegative val="0"/>
          <c:dLbls>
            <c:delete val="1"/>
          </c:dLbls>
          <c:cat>
            <c:strRef>
              <c:f>'[Sheet1.xlsx sangeetha 1.xlsx]Sheet2'!$A$5:$A$15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'[Sheet1.xlsx sangeetha 1.xlsx]Sheet2'!$D$5:$D$15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'[Sheet1.xlsx sangeetha 1.xlsx]Sheet2'!$E$3:$E$4</c:f>
              <c:strCache>
                <c:ptCount val="1"/>
                <c:pt idx="0">
                  <c:v>very high</c:v>
                </c:pt>
              </c:strCache>
            </c:strRef>
          </c:tx>
          <c:spPr>
            <a:solidFill>
              <a:schemeClr val="accent4"/>
            </a:solidFill>
            <a:ln>
              <a:noFill/>
            </a:ln>
            <a:effectLst/>
          </c:spPr>
          <c:invertIfNegative val="0"/>
          <c:dLbls>
            <c:delete val="1"/>
          </c:dLbls>
          <c:cat>
            <c:strRef>
              <c:f>'[Sheet1.xlsx sangeetha 1.xlsx]Sheet2'!$A$5:$A$15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'[Sheet1.xlsx sangeetha 1.xlsx]Sheet2'!$E$5:$E$15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46"/>
        <c:overlap val="-28"/>
        <c:axId val="926021489"/>
        <c:axId val="564064209"/>
      </c:barChart>
      <c:catAx>
        <c:axId val="92602148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64064209"/>
        <c:crosses val="autoZero"/>
        <c:auto val="1"/>
        <c:lblAlgn val="ctr"/>
        <c:lblOffset val="100"/>
        <c:noMultiLvlLbl val="0"/>
      </c:catAx>
      <c:valAx>
        <c:axId val="56406420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26021489"/>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[Sheet1.xlsx sangeetha 1.xlsx]Sheet2!PivotTable1</c:name>
    <c:fmtId val="-1"/>
  </c:pivotSource>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pie3DChart>
        <c:varyColors val="1"/>
        <c:ser>
          <c:idx val="0"/>
          <c:order val="0"/>
          <c:tx>
            <c:strRef>
              <c:f>'[Sheet1.xlsx sangeetha 1.xlsx]Sheet2'!$B$3:$B$4</c:f>
              <c:strCache>
                <c:ptCount val="1"/>
                <c:pt idx="0">
                  <c:v>high</c:v>
                </c:pt>
              </c:strCache>
            </c:strRef>
          </c:tx>
          <c:spPr>
            <a:scene3d>
              <a:camera prst="orthographicFront"/>
              <a:lightRig rig="threePt" dir="t"/>
            </a:scene3d>
            <a:sp3d contourW="9525"/>
          </c:spPr>
          <c:explosion val="0"/>
          <c:dPt>
            <c:idx val="0"/>
            <c:bubble3D val="0"/>
            <c:spPr>
              <a:solidFill>
                <a:schemeClr val="accent1"/>
              </a:solidFill>
              <a:ln>
                <a:solidFill>
                  <a:schemeClr val="bg1"/>
                </a:solidFill>
              </a:ln>
              <a:effectLst/>
              <a:scene3d>
                <a:camera prst="orthographicFront"/>
                <a:lightRig rig="threePt" dir="t"/>
              </a:scene3d>
              <a:sp3d contourW="9525"/>
            </c:spPr>
          </c:dPt>
          <c:dPt>
            <c:idx val="1"/>
            <c:bubble3D val="0"/>
            <c:spPr>
              <a:solidFill>
                <a:schemeClr val="accent2"/>
              </a:solidFill>
              <a:ln>
                <a:solidFill>
                  <a:schemeClr val="bg1"/>
                </a:solidFill>
              </a:ln>
              <a:effectLst/>
              <a:scene3d>
                <a:camera prst="orthographicFront"/>
                <a:lightRig rig="threePt" dir="t"/>
              </a:scene3d>
              <a:sp3d contourW="9525"/>
            </c:spPr>
          </c:dPt>
          <c:dPt>
            <c:idx val="2"/>
            <c:bubble3D val="0"/>
            <c:spPr>
              <a:solidFill>
                <a:schemeClr val="accent3"/>
              </a:solidFill>
              <a:ln>
                <a:solidFill>
                  <a:schemeClr val="bg1"/>
                </a:solidFill>
              </a:ln>
              <a:effectLst/>
              <a:scene3d>
                <a:camera prst="orthographicFront"/>
                <a:lightRig rig="threePt" dir="t"/>
              </a:scene3d>
              <a:sp3d contourW="9525"/>
            </c:spPr>
          </c:dPt>
          <c:dPt>
            <c:idx val="3"/>
            <c:bubble3D val="0"/>
            <c:spPr>
              <a:solidFill>
                <a:schemeClr val="accent4"/>
              </a:solidFill>
              <a:ln>
                <a:solidFill>
                  <a:schemeClr val="bg1"/>
                </a:solidFill>
              </a:ln>
              <a:effectLst/>
              <a:scene3d>
                <a:camera prst="orthographicFront"/>
                <a:lightRig rig="threePt" dir="t"/>
              </a:scene3d>
              <a:sp3d contourW="9525"/>
            </c:spPr>
          </c:dPt>
          <c:dPt>
            <c:idx val="4"/>
            <c:bubble3D val="0"/>
            <c:spPr>
              <a:solidFill>
                <a:schemeClr val="accent5"/>
              </a:solidFill>
              <a:ln>
                <a:solidFill>
                  <a:schemeClr val="bg1"/>
                </a:solidFill>
              </a:ln>
              <a:effectLst/>
              <a:scene3d>
                <a:camera prst="orthographicFront"/>
                <a:lightRig rig="threePt" dir="t"/>
              </a:scene3d>
              <a:sp3d contourW="9525"/>
            </c:spPr>
          </c:dPt>
          <c:dPt>
            <c:idx val="5"/>
            <c:bubble3D val="0"/>
            <c:spPr>
              <a:solidFill>
                <a:schemeClr val="accent6"/>
              </a:solidFill>
              <a:ln>
                <a:solidFill>
                  <a:schemeClr val="bg1"/>
                </a:solidFill>
              </a:ln>
              <a:effectLst/>
              <a:scene3d>
                <a:camera prst="orthographicFront"/>
                <a:lightRig rig="threePt" dir="t"/>
              </a:scene3d>
              <a:sp3d contourW="9525"/>
            </c:spPr>
          </c:dPt>
          <c:dPt>
            <c:idx val="6"/>
            <c:bubble3D val="0"/>
            <c:spPr>
              <a:solidFill>
                <a:schemeClr val="accent1">
                  <a:lumMod val="60000"/>
                </a:schemeClr>
              </a:solidFill>
              <a:ln>
                <a:solidFill>
                  <a:schemeClr val="bg1"/>
                </a:solidFill>
              </a:ln>
              <a:effectLst/>
              <a:scene3d>
                <a:camera prst="orthographicFront"/>
                <a:lightRig rig="threePt" dir="t"/>
              </a:scene3d>
              <a:sp3d contourW="9525"/>
            </c:spPr>
          </c:dPt>
          <c:dPt>
            <c:idx val="7"/>
            <c:bubble3D val="0"/>
            <c:spPr>
              <a:solidFill>
                <a:schemeClr val="accent2">
                  <a:lumMod val="60000"/>
                </a:schemeClr>
              </a:solidFill>
              <a:ln>
                <a:solidFill>
                  <a:schemeClr val="bg1"/>
                </a:solidFill>
              </a:ln>
              <a:effectLst/>
              <a:scene3d>
                <a:camera prst="orthographicFront"/>
                <a:lightRig rig="threePt" dir="t"/>
              </a:scene3d>
              <a:sp3d contourW="9525"/>
            </c:spPr>
          </c:dPt>
          <c:dPt>
            <c:idx val="8"/>
            <c:bubble3D val="0"/>
            <c:spPr>
              <a:solidFill>
                <a:schemeClr val="accent3">
                  <a:lumMod val="60000"/>
                </a:schemeClr>
              </a:solidFill>
              <a:ln>
                <a:solidFill>
                  <a:schemeClr val="bg1"/>
                </a:solidFill>
              </a:ln>
              <a:effectLst/>
              <a:scene3d>
                <a:camera prst="orthographicFront"/>
                <a:lightRig rig="threePt" dir="t"/>
              </a:scene3d>
              <a:sp3d contourW="9525"/>
            </c:spPr>
          </c:dPt>
          <c:dPt>
            <c:idx val="9"/>
            <c:bubble3D val="0"/>
            <c:spPr>
              <a:solidFill>
                <a:schemeClr val="accent4">
                  <a:lumMod val="60000"/>
                </a:schemeClr>
              </a:solidFill>
              <a:ln>
                <a:solidFill>
                  <a:schemeClr val="bg1"/>
                </a:solidFill>
              </a:ln>
              <a:effectLst/>
              <a:scene3d>
                <a:camera prst="orthographicFront"/>
                <a:lightRig rig="threePt" dir="t"/>
              </a:scene3d>
              <a:sp3d contourW="9525"/>
            </c:spPr>
          </c:dPt>
          <c:dLbls>
            <c:delete val="1"/>
          </c:dLbls>
          <c:cat>
            <c:strRef>
              <c:f>'[Sheet1.xlsx sangeetha 1.xlsx]Sheet2'!$A$5:$A$15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'[Sheet1.xlsx sangeetha 1.xlsx]Sheet2'!$B$5:$B$15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'[Sheet1.xlsx sangeetha 1.xlsx]Sheet2'!$C$3:$C$4</c:f>
              <c:strCache>
                <c:ptCount val="1"/>
                <c:pt idx="0">
                  <c:v>low</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'[Sheet1.xlsx sangeetha 1.xlsx]Sheet2'!$A$5:$A$15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'[Sheet1.xlsx sangeetha 1.xlsx]Sheet2'!$C$5:$C$15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'[Sheet1.xlsx sangeetha 1.xlsx]Sheet2'!$D$3:$D$4</c:f>
              <c:strCache>
                <c:ptCount val="1"/>
                <c:pt idx="0">
                  <c:v>medium</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'[Sheet1.xlsx sangeetha 1.xlsx]Sheet2'!$A$5:$A$15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'[Sheet1.xlsx sangeetha 1.xlsx]Sheet2'!$D$5:$D$15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'[Sheet1.xlsx sangeetha 1.xlsx]Sheet2'!$E$3:$E$4</c:f>
              <c:strCache>
                <c:ptCount val="1"/>
                <c:pt idx="0">
                  <c:v>very high</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'[Sheet1.xlsx sangeetha 1.xlsx]Sheet2'!$A$5:$A$15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'[Sheet1.xlsx sangeetha 1.xlsx]Sheet2'!$E$5:$E$15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pie3D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9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470025" y="2138045"/>
            <a:ext cx="9807575" cy="3733800"/>
          </a:xfrm>
          <a:prstGeom prst="rect">
            <a:avLst/>
          </a:prstGeom>
          <a:noFill/>
        </p:spPr>
        <p:txBody>
          <a:bodyPr wrap="square" rtlCol="0">
            <a:noAutofit/>
          </a:bodyPr>
          <a:lstStyle/>
          <a:p>
            <a:r>
              <a:rPr lang="en-US" sz="2800"/>
              <a:t>STUDENT NAME: sangeetha B</a:t>
            </a:r>
            <a:endParaRPr lang="en-US" sz="2800" dirty="0"/>
          </a:p>
          <a:p>
            <a:r>
              <a:rPr lang="en-US" sz="2800" dirty="0"/>
              <a:t>REGISTER NO: 122203098(unm14512022h37)</a:t>
            </a:r>
            <a:endParaRPr lang="en-US" sz="2800" dirty="0"/>
          </a:p>
          <a:p>
            <a:r>
              <a:rPr lang="en-US" sz="2800" dirty="0"/>
              <a:t>DEPARTMENT: B.COM(CORPORATE SECRETARYSHIP)</a:t>
            </a:r>
            <a:endParaRPr lang="en-US" sz="2800" dirty="0"/>
          </a:p>
          <a:p>
            <a:r>
              <a:rPr lang="en-US" sz="2800" dirty="0"/>
              <a:t>COLLEGE: MAHALASHMI WOMENS COLLEGE OF ARTS AND SCIENCE</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7" name="Text Box 6"/>
          <p:cNvSpPr txBox="1"/>
          <p:nvPr/>
        </p:nvSpPr>
        <p:spPr>
          <a:xfrm>
            <a:off x="838835" y="1139825"/>
            <a:ext cx="9835515" cy="5582285"/>
          </a:xfrm>
          <a:prstGeom prst="rect">
            <a:avLst/>
          </a:prstGeom>
          <a:noFill/>
        </p:spPr>
        <p:txBody>
          <a:bodyPr wrap="square" rtlCol="0">
            <a:noAutofit/>
          </a:bodyPr>
          <a:p>
            <a:r>
              <a:rPr lang="en-US" sz="2800"/>
              <a:t>SUMMARIZING </a:t>
            </a:r>
            <a:endParaRPr lang="en-US" sz="2800"/>
          </a:p>
          <a:p>
            <a:r>
              <a:rPr lang="en-US" sz="2800"/>
              <a:t>Pivot table is created to summarise the data.</a:t>
            </a:r>
            <a:endParaRPr lang="en-US" sz="2800"/>
          </a:p>
          <a:p>
            <a:pPr marL="457200" indent="-457200" algn="l">
              <a:buFont typeface="Wingdings" panose="05000000000000000000" charset="0"/>
              <a:buChar char="§"/>
            </a:pPr>
            <a:r>
              <a:rPr lang="en-US" sz="2800"/>
              <a:t>FILTER-By gender to analysis total employees.</a:t>
            </a:r>
            <a:endParaRPr lang="en-US" sz="2800"/>
          </a:p>
          <a:p>
            <a:pPr marL="457200" indent="-457200" algn="l">
              <a:buFont typeface="Wingdings" panose="05000000000000000000" charset="0"/>
              <a:buChar char="§"/>
            </a:pPr>
            <a:r>
              <a:rPr lang="en-US" sz="2800"/>
              <a:t>LEGEND(SERIES)-It is to know the performance level of employees.</a:t>
            </a:r>
            <a:endParaRPr lang="en-US" sz="2800"/>
          </a:p>
          <a:p>
            <a:pPr marL="457200" indent="-457200" algn="l">
              <a:buFont typeface="Wingdings" panose="05000000000000000000" charset="0"/>
              <a:buChar char="§"/>
            </a:pPr>
            <a:r>
              <a:rPr lang="en-US" sz="2800"/>
              <a:t>AXIS(CATEGORY)-It is to know the whole business unit.</a:t>
            </a:r>
            <a:endParaRPr lang="en-US" sz="2800"/>
          </a:p>
          <a:p>
            <a:pPr marL="457200" indent="-457200" algn="l">
              <a:buFont typeface="Wingdings" panose="05000000000000000000" charset="0"/>
              <a:buChar char="§"/>
            </a:pPr>
            <a:r>
              <a:rPr lang="en-US" sz="2800"/>
              <a:t>VALUES-To know the name of employees </a:t>
            </a:r>
            <a:endParaRPr lang="en-US" sz="2800"/>
          </a:p>
          <a:p>
            <a:pPr marL="457200" indent="-457200" algn="l">
              <a:buFont typeface="Wingdings" panose="05000000000000000000" charset="0"/>
              <a:buChar char="§"/>
            </a:pPr>
            <a:endParaRPr lang="en-US" sz="2800"/>
          </a:p>
          <a:p>
            <a:pPr indent="0" algn="l">
              <a:buFont typeface="Wingdings" panose="05000000000000000000" charset="0"/>
              <a:buNone/>
            </a:pPr>
            <a:r>
              <a:rPr lang="en-US" sz="2800"/>
              <a:t>VISUALIZATION</a:t>
            </a:r>
            <a:endParaRPr lang="en-US" sz="2800"/>
          </a:p>
          <a:p>
            <a:pPr marL="457200" indent="-457200" algn="l">
              <a:buFont typeface="Wingdings" panose="05000000000000000000" charset="0"/>
              <a:buChar char="§"/>
            </a:pPr>
            <a:r>
              <a:rPr lang="en-US" sz="2800"/>
              <a:t>Used the bar graph chart to analyze the employees in various business unit category.</a:t>
            </a:r>
            <a:endParaRPr lang="en-US" sz="2800"/>
          </a:p>
          <a:p>
            <a:pPr marL="457200" indent="-457200" algn="l">
              <a:buFont typeface="Wingdings" panose="05000000000000000000" charset="0"/>
              <a:buChar char="§"/>
            </a:pPr>
            <a:r>
              <a:rPr lang="en-US" sz="2800"/>
              <a:t>Used the pie chart to analyze the employees  overall percentage in various business unit.</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0" name="Chart 9"/>
          <p:cNvGraphicFramePr/>
          <p:nvPr/>
        </p:nvGraphicFramePr>
        <p:xfrm>
          <a:off x="2094230" y="1691005"/>
          <a:ext cx="5309870" cy="3632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endParaRPr lang="en-US"/>
          </a:p>
        </p:txBody>
      </p:sp>
      <p:graphicFrame>
        <p:nvGraphicFramePr>
          <p:cNvPr id="3" name="Chart 2"/>
          <p:cNvGraphicFramePr/>
          <p:nvPr/>
        </p:nvGraphicFramePr>
        <p:xfrm>
          <a:off x="2155825" y="1925955"/>
          <a:ext cx="5496560" cy="33978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1275715" y="1946910"/>
            <a:ext cx="6664325" cy="3969385"/>
          </a:xfrm>
          <a:prstGeom prst="rect">
            <a:avLst/>
          </a:prstGeom>
          <a:noFill/>
        </p:spPr>
        <p:txBody>
          <a:bodyPr wrap="square" rtlCol="0">
            <a:spAutoFit/>
          </a:bodyPr>
          <a:p>
            <a:r>
              <a:rPr lang="en-US" sz="2800"/>
              <a:t>Based on the analysis,employee performance appears to be a consistently strong,with clear areas of excellence and room for improvement.overall,the data suggest that ongoing development opportunities and targeted support could furthur enhance employee performance and contribute to the overall success of the organisation.</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1274445" y="1695450"/>
            <a:ext cx="6055995" cy="4683125"/>
          </a:xfrm>
          <a:prstGeom prst="rect">
            <a:avLst/>
          </a:prstGeom>
          <a:noFill/>
        </p:spPr>
        <p:txBody>
          <a:bodyPr wrap="square" rtlCol="0">
            <a:noAutofit/>
          </a:bodyPr>
          <a:p>
            <a:r>
              <a:rPr lang="en-US"/>
              <a:t>“</a:t>
            </a:r>
            <a:r>
              <a:rPr lang="en-US" sz="2800"/>
              <a:t>Improve employee performance evaluation processes to enhance accuracy,fairness,and actionable insights.Develop a comprehensive framework to measure individual contributions,skills,and growth potential,enabling data-driven decisions for tallent development,retention,and succession planning,while reducing biases.  </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907790"/>
          </a:xfrm>
          <a:prstGeom prst="rect">
            <a:avLst/>
          </a:prstGeom>
          <a:noFill/>
        </p:spPr>
        <p:txBody>
          <a:bodyPr wrap="square" rtlCol="0">
            <a:spAutoFit/>
          </a:bodyPr>
          <a:lstStyle/>
          <a:p>
            <a:pPr indent="0" algn="l">
              <a:buFont typeface="Arial" panose="020B0604020202020204" pitchFamily="34" charset="0"/>
              <a:buNone/>
            </a:pPr>
            <a:r>
              <a:rPr lang="en-US" sz="2800" b="0" i="0" dirty="0">
                <a:solidFill>
                  <a:srgbClr val="0D0D0D"/>
                </a:solidFill>
                <a:effectLst/>
                <a:latin typeface="Times New Roman" panose="02020603050405020304" pitchFamily="18" charset="0"/>
                <a:cs typeface="Times New Roman" panose="02020603050405020304" pitchFamily="18" charset="0"/>
              </a:rPr>
              <a:t>Develop a data-driver employee performance analysis system to evaluate individual and team performance,identify skill gaps,and inform talent development strategies.utilize metrics,feedback,and AI-driven insights to enhance evaluation accuracy,fairness and transparency,driving business growth through optimized workforce performance and informed HRdecision-making</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688465" y="2727960"/>
            <a:ext cx="4064000" cy="2245360"/>
          </a:xfrm>
          <a:prstGeom prst="rect">
            <a:avLst/>
          </a:prstGeom>
          <a:noFill/>
        </p:spPr>
        <p:txBody>
          <a:bodyPr wrap="square" rtlCol="0">
            <a:spAutoFit/>
          </a:bodyPr>
          <a:p>
            <a:r>
              <a:rPr lang="en-US" sz="2800"/>
              <a:t>1.IT-Companies</a:t>
            </a:r>
            <a:endParaRPr lang="en-US" sz="2800"/>
          </a:p>
          <a:p>
            <a:r>
              <a:rPr lang="en-US" sz="2800"/>
              <a:t>2.Banks</a:t>
            </a:r>
            <a:endParaRPr lang="en-US" sz="2800"/>
          </a:p>
          <a:p>
            <a:r>
              <a:rPr lang="en-US" sz="2800"/>
              <a:t>3.Industries</a:t>
            </a:r>
            <a:endParaRPr lang="en-US" sz="2800"/>
          </a:p>
          <a:p>
            <a:r>
              <a:rPr lang="en-US" sz="2800"/>
              <a:t>4.Human Resources Department</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823970" y="2185670"/>
            <a:ext cx="4064000" cy="4831080"/>
          </a:xfrm>
          <a:prstGeom prst="rect">
            <a:avLst/>
          </a:prstGeom>
          <a:noFill/>
        </p:spPr>
        <p:txBody>
          <a:bodyPr wrap="square" rtlCol="0">
            <a:spAutoFit/>
          </a:bodyPr>
          <a:p>
            <a:pPr marL="457200" indent="-457200">
              <a:buFont typeface="Arial" panose="020B0604020202020204" pitchFamily="34" charset="0"/>
              <a:buChar char="•"/>
            </a:pPr>
            <a:r>
              <a:rPr lang="en-US" sz="2800"/>
              <a:t>Filter</a:t>
            </a:r>
            <a:endParaRPr lang="en-US" sz="2800"/>
          </a:p>
          <a:p>
            <a:pPr marL="457200" indent="-457200">
              <a:buFont typeface="Arial" panose="020B0604020202020204" pitchFamily="34" charset="0"/>
              <a:buChar char="•"/>
            </a:pPr>
            <a:r>
              <a:rPr lang="en-US" sz="2800"/>
              <a:t>Formatting</a:t>
            </a:r>
            <a:endParaRPr lang="en-US" sz="2800"/>
          </a:p>
          <a:p>
            <a:pPr marL="457200" indent="-457200">
              <a:buFont typeface="Arial" panose="020B0604020202020204" pitchFamily="34" charset="0"/>
              <a:buChar char="•"/>
            </a:pPr>
            <a:r>
              <a:rPr lang="en-US" sz="2800"/>
              <a:t>Pivot table for summarising</a:t>
            </a:r>
            <a:endParaRPr lang="en-US" sz="2800"/>
          </a:p>
          <a:p>
            <a:pPr marL="457200" indent="-457200">
              <a:buFont typeface="Arial" panose="020B0604020202020204" pitchFamily="34" charset="0"/>
              <a:buChar char="•"/>
            </a:pPr>
            <a:r>
              <a:rPr lang="en-US" sz="2800"/>
              <a:t>Bar graph-data visualizing</a:t>
            </a:r>
            <a:endParaRPr lang="en-US" sz="2800"/>
          </a:p>
          <a:p>
            <a:pPr marL="457200" indent="-457200">
              <a:buFont typeface="Arial" panose="020B0604020202020204" pitchFamily="34" charset="0"/>
              <a:buChar char="•"/>
            </a:pPr>
            <a:r>
              <a:rPr lang="en-US" sz="2800"/>
              <a:t>Pie chart-to figure out overall performance percentage</a:t>
            </a:r>
            <a:endParaRPr lang="en-US" sz="2800"/>
          </a:p>
          <a:p>
            <a:pPr indent="0">
              <a:buFont typeface="Arial" panose="020B0604020202020204" pitchFamily="34" charset="0"/>
              <a:buNone/>
            </a:pPr>
            <a:endParaRPr lang="en-US" sz="2800"/>
          </a:p>
          <a:p>
            <a:pPr indent="0">
              <a:buFont typeface="Arial" panose="020B0604020202020204" pitchFamily="34" charset="0"/>
              <a:buNone/>
            </a:pP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1433830" y="1828800"/>
            <a:ext cx="6184900" cy="3969385"/>
          </a:xfrm>
          <a:prstGeom prst="rect">
            <a:avLst/>
          </a:prstGeom>
          <a:noFill/>
        </p:spPr>
        <p:txBody>
          <a:bodyPr wrap="square" rtlCol="0">
            <a:spAutoFit/>
          </a:bodyPr>
          <a:p>
            <a:pPr marL="457200" indent="-457200">
              <a:buFont typeface="Wingdings" panose="05000000000000000000" charset="0"/>
              <a:buChar char="q"/>
            </a:pPr>
            <a:r>
              <a:rPr lang="en-US" sz="2800"/>
              <a:t>Employee dataset-downloaded from edunut dashboard</a:t>
            </a:r>
            <a:endParaRPr lang="en-US" sz="2800"/>
          </a:p>
          <a:p>
            <a:pPr marL="457200" indent="-457200">
              <a:buFont typeface="Wingdings" panose="05000000000000000000" charset="0"/>
              <a:buChar char="q"/>
            </a:pPr>
            <a:r>
              <a:rPr lang="en-US" sz="2800"/>
              <a:t>Features-totally 26 features were available in that 4 features were considered.</a:t>
            </a:r>
            <a:endParaRPr lang="en-US" sz="2800"/>
          </a:p>
          <a:p>
            <a:pPr marL="457200" indent="-457200">
              <a:buFont typeface="Wingdings" panose="05000000000000000000" charset="0"/>
              <a:buChar char="q"/>
            </a:pPr>
            <a:r>
              <a:rPr lang="en-US" sz="2800"/>
              <a:t>Gender-male,female</a:t>
            </a:r>
            <a:endParaRPr lang="en-US" sz="2800"/>
          </a:p>
          <a:p>
            <a:pPr marL="457200" indent="-457200">
              <a:buFont typeface="Wingdings" panose="05000000000000000000" charset="0"/>
              <a:buChar char="q"/>
            </a:pPr>
            <a:r>
              <a:rPr lang="en-US" sz="2800"/>
              <a:t>Performance level</a:t>
            </a:r>
            <a:endParaRPr lang="en-US" sz="2800"/>
          </a:p>
          <a:p>
            <a:pPr marL="457200" indent="-457200">
              <a:buFont typeface="Wingdings" panose="05000000000000000000" charset="0"/>
              <a:buChar char="q"/>
            </a:pPr>
            <a:r>
              <a:rPr lang="en-US" sz="2800"/>
              <a:t>Business unit</a:t>
            </a:r>
            <a:endParaRPr lang="en-US" sz="2800"/>
          </a:p>
          <a:p>
            <a:pPr marL="457200" indent="-457200">
              <a:buFont typeface="Wingdings" panose="05000000000000000000" charset="0"/>
              <a:buChar char="q"/>
            </a:pPr>
            <a:r>
              <a:rPr lang="en-US" sz="2800"/>
              <a:t>First name</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8"/>
          <p:cNvSpPr txBox="1"/>
          <p:nvPr/>
        </p:nvSpPr>
        <p:spPr>
          <a:xfrm>
            <a:off x="2380615" y="2354580"/>
            <a:ext cx="8896350" cy="1814830"/>
          </a:xfrm>
          <a:prstGeom prst="rect">
            <a:avLst/>
          </a:prstGeom>
          <a:noFill/>
        </p:spPr>
        <p:txBody>
          <a:bodyPr wrap="square" rtlCol="0">
            <a:spAutoFit/>
          </a:bodyPr>
          <a:p>
            <a:pPr indent="0" algn="l">
              <a:buFont typeface="Arial" panose="020B0604020202020204" pitchFamily="34" charset="0"/>
              <a:buNone/>
            </a:pPr>
            <a:r>
              <a:rPr lang="en-US" sz="2800" b="0" i="0" dirty="0">
                <a:solidFill>
                  <a:srgbClr val="0D0D0D"/>
                </a:solidFill>
                <a:effectLst/>
                <a:latin typeface="Times New Roman" panose="02020603050405020304" pitchFamily="18" charset="0"/>
                <a:cs typeface="Times New Roman" panose="02020603050405020304" pitchFamily="18" charset="0"/>
              </a:rPr>
              <a:t>To identify the performance level,</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IFS(K2&gt;=5, ‘VERY HIGH’, K2&gt;=4, “HIGH”, K2&gt;=3, “MEDIUM, “TRUE”, 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2542</Words>
  <Application>WPS Presentation</Application>
  <PresentationFormat>Widescreen</PresentationFormat>
  <Paragraphs>110</Paragraphs>
  <Slides>13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parasu</cp:lastModifiedBy>
  <cp:revision>17</cp:revision>
  <dcterms:created xsi:type="dcterms:W3CDTF">2024-03-29T15:07:00Z</dcterms:created>
  <dcterms:modified xsi:type="dcterms:W3CDTF">2024-09-01T07:44:55Z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2024-03-19T20:00:00Z</vt:filetime>
  </property>
  <property fmtid="{D5CDD505-2E9C-101B-9397-08002B2CF9AE}" pid="3" name="LastSaved">
    <vt:filetime>2024-03-27T20:00:00Z</vt:filetime>
  </property>
  <property fmtid="{D5CDD505-2E9C-101B-9397-08002B2CF9AE}" pid="4" name="ICV">
    <vt:lpwstr>1BDDAD3E1A2F487C92501A344B12F69F_13</vt:lpwstr>
  </property>
  <property fmtid="{D5CDD505-2E9C-101B-9397-08002B2CF9AE}" pid="5" name="KSOProductBuildVer">
    <vt:lpwstr>1033-12.2.0.17562</vt:lpwstr>
  </property>
</Properties>
</file>